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handoutMasterIdLst>
    <p:handoutMasterId r:id="rId73"/>
  </p:handoutMasterIdLst>
  <p:sldIdLst>
    <p:sldId id="256" r:id="rId3"/>
    <p:sldId id="279" r:id="rId5"/>
    <p:sldId id="331" r:id="rId6"/>
    <p:sldId id="376" r:id="rId7"/>
    <p:sldId id="262" r:id="rId8"/>
    <p:sldId id="269" r:id="rId9"/>
    <p:sldId id="266" r:id="rId10"/>
    <p:sldId id="270" r:id="rId11"/>
    <p:sldId id="267" r:id="rId12"/>
    <p:sldId id="272" r:id="rId13"/>
    <p:sldId id="273" r:id="rId14"/>
    <p:sldId id="274" r:id="rId15"/>
    <p:sldId id="275" r:id="rId16"/>
    <p:sldId id="271" r:id="rId17"/>
    <p:sldId id="281" r:id="rId18"/>
    <p:sldId id="282" r:id="rId19"/>
    <p:sldId id="283" r:id="rId20"/>
    <p:sldId id="284" r:id="rId21"/>
    <p:sldId id="285" r:id="rId22"/>
    <p:sldId id="304" r:id="rId23"/>
    <p:sldId id="305" r:id="rId24"/>
    <p:sldId id="286" r:id="rId25"/>
    <p:sldId id="287" r:id="rId26"/>
    <p:sldId id="288" r:id="rId27"/>
    <p:sldId id="289" r:id="rId28"/>
    <p:sldId id="319" r:id="rId29"/>
    <p:sldId id="290" r:id="rId30"/>
    <p:sldId id="306" r:id="rId31"/>
    <p:sldId id="315" r:id="rId32"/>
    <p:sldId id="316" r:id="rId33"/>
    <p:sldId id="317" r:id="rId34"/>
    <p:sldId id="318" r:id="rId35"/>
    <p:sldId id="332" r:id="rId36"/>
    <p:sldId id="333" r:id="rId37"/>
    <p:sldId id="334" r:id="rId38"/>
    <p:sldId id="335" r:id="rId39"/>
    <p:sldId id="336" r:id="rId40"/>
    <p:sldId id="337" r:id="rId41"/>
    <p:sldId id="338" r:id="rId42"/>
    <p:sldId id="339" r:id="rId43"/>
    <p:sldId id="340" r:id="rId44"/>
    <p:sldId id="341" r:id="rId45"/>
    <p:sldId id="342" r:id="rId46"/>
    <p:sldId id="350" r:id="rId47"/>
    <p:sldId id="344" r:id="rId48"/>
    <p:sldId id="349" r:id="rId49"/>
    <p:sldId id="345" r:id="rId50"/>
    <p:sldId id="346" r:id="rId51"/>
    <p:sldId id="347" r:id="rId52"/>
    <p:sldId id="348" r:id="rId53"/>
    <p:sldId id="353" r:id="rId54"/>
    <p:sldId id="354" r:id="rId55"/>
    <p:sldId id="355" r:id="rId56"/>
    <p:sldId id="356" r:id="rId57"/>
    <p:sldId id="357" r:id="rId58"/>
    <p:sldId id="358" r:id="rId59"/>
    <p:sldId id="359" r:id="rId60"/>
    <p:sldId id="360" r:id="rId61"/>
    <p:sldId id="361" r:id="rId62"/>
    <p:sldId id="362" r:id="rId63"/>
    <p:sldId id="363" r:id="rId64"/>
    <p:sldId id="364" r:id="rId65"/>
    <p:sldId id="365" r:id="rId66"/>
    <p:sldId id="366" r:id="rId67"/>
    <p:sldId id="367" r:id="rId68"/>
    <p:sldId id="368" r:id="rId69"/>
    <p:sldId id="369" r:id="rId70"/>
    <p:sldId id="370" r:id="rId71"/>
    <p:sldId id="280" r:id="rId72"/>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CDCDC"/>
    <a:srgbClr val="F0F0F0"/>
    <a:srgbClr val="E6E6E6"/>
    <a:srgbClr val="C8C8C8"/>
    <a:srgbClr val="FFFFFF"/>
    <a:srgbClr val="FAFAFA"/>
    <a:srgbClr val="BEBEB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8" autoAdjust="0"/>
    <p:restoredTop sz="94660"/>
  </p:normalViewPr>
  <p:slideViewPr>
    <p:cSldViewPr snapToGrid="0">
      <p:cViewPr varScale="1">
        <p:scale>
          <a:sx n="78" d="100"/>
          <a:sy n="78" d="100"/>
        </p:scale>
        <p:origin x="654" y="54"/>
      </p:cViewPr>
      <p:guideLst>
        <p:guide orient="horz" pos="2196"/>
        <p:guide pos="3840"/>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6" Type="http://schemas.openxmlformats.org/officeDocument/2006/relationships/tableStyles" Target="tableStyles.xml"/><Relationship Id="rId75" Type="http://schemas.openxmlformats.org/officeDocument/2006/relationships/viewProps" Target="viewProps.xml"/><Relationship Id="rId74" Type="http://schemas.openxmlformats.org/officeDocument/2006/relationships/presProps" Target="presProps.xml"/><Relationship Id="rId73" Type="http://schemas.openxmlformats.org/officeDocument/2006/relationships/handoutMaster" Target="handoutMasters/handoutMaster1.xml"/><Relationship Id="rId72" Type="http://schemas.openxmlformats.org/officeDocument/2006/relationships/slide" Target="slides/slide69.xml"/><Relationship Id="rId71" Type="http://schemas.openxmlformats.org/officeDocument/2006/relationships/slide" Target="slides/slide68.xml"/><Relationship Id="rId70" Type="http://schemas.openxmlformats.org/officeDocument/2006/relationships/slide" Target="slides/slide67.xml"/><Relationship Id="rId7" Type="http://schemas.openxmlformats.org/officeDocument/2006/relationships/slide" Target="slides/slide4.xml"/><Relationship Id="rId69" Type="http://schemas.openxmlformats.org/officeDocument/2006/relationships/slide" Target="slides/slide66.xml"/><Relationship Id="rId68" Type="http://schemas.openxmlformats.org/officeDocument/2006/relationships/slide" Target="slides/slide65.xml"/><Relationship Id="rId67" Type="http://schemas.openxmlformats.org/officeDocument/2006/relationships/slide" Target="slides/slide64.xml"/><Relationship Id="rId66" Type="http://schemas.openxmlformats.org/officeDocument/2006/relationships/slide" Target="slides/slide63.xml"/><Relationship Id="rId65" Type="http://schemas.openxmlformats.org/officeDocument/2006/relationships/slide" Target="slides/slide62.xml"/><Relationship Id="rId64" Type="http://schemas.openxmlformats.org/officeDocument/2006/relationships/slide" Target="slides/slide61.xml"/><Relationship Id="rId63" Type="http://schemas.openxmlformats.org/officeDocument/2006/relationships/slide" Target="slides/slide60.xml"/><Relationship Id="rId62" Type="http://schemas.openxmlformats.org/officeDocument/2006/relationships/slide" Target="slides/slide59.xml"/><Relationship Id="rId61" Type="http://schemas.openxmlformats.org/officeDocument/2006/relationships/slide" Target="slides/slide58.xml"/><Relationship Id="rId60" Type="http://schemas.openxmlformats.org/officeDocument/2006/relationships/slide" Target="slides/slide57.xml"/><Relationship Id="rId6" Type="http://schemas.openxmlformats.org/officeDocument/2006/relationships/slide" Target="slides/slide3.xml"/><Relationship Id="rId59" Type="http://schemas.openxmlformats.org/officeDocument/2006/relationships/slide" Target="slides/slide56.xml"/><Relationship Id="rId58" Type="http://schemas.openxmlformats.org/officeDocument/2006/relationships/slide" Target="slides/slide55.xml"/><Relationship Id="rId57" Type="http://schemas.openxmlformats.org/officeDocument/2006/relationships/slide" Target="slides/slide54.xml"/><Relationship Id="rId56" Type="http://schemas.openxmlformats.org/officeDocument/2006/relationships/slide" Target="slides/slide53.xml"/><Relationship Id="rId55" Type="http://schemas.openxmlformats.org/officeDocument/2006/relationships/slide" Target="slides/slide52.xml"/><Relationship Id="rId54" Type="http://schemas.openxmlformats.org/officeDocument/2006/relationships/slide" Target="slides/slide51.xml"/><Relationship Id="rId53" Type="http://schemas.openxmlformats.org/officeDocument/2006/relationships/slide" Target="slides/slide50.xml"/><Relationship Id="rId52" Type="http://schemas.openxmlformats.org/officeDocument/2006/relationships/slide" Target="slides/slide49.xml"/><Relationship Id="rId51" Type="http://schemas.openxmlformats.org/officeDocument/2006/relationships/slide" Target="slides/slide48.xml"/><Relationship Id="rId50" Type="http://schemas.openxmlformats.org/officeDocument/2006/relationships/slide" Target="slides/slide47.xml"/><Relationship Id="rId5" Type="http://schemas.openxmlformats.org/officeDocument/2006/relationships/slide" Target="slides/slide2.xml"/><Relationship Id="rId49" Type="http://schemas.openxmlformats.org/officeDocument/2006/relationships/slide" Target="slides/slide46.xml"/><Relationship Id="rId48" Type="http://schemas.openxmlformats.org/officeDocument/2006/relationships/slide" Target="slides/slide45.xml"/><Relationship Id="rId47" Type="http://schemas.openxmlformats.org/officeDocument/2006/relationships/slide" Target="slides/slide44.xml"/><Relationship Id="rId46" Type="http://schemas.openxmlformats.org/officeDocument/2006/relationships/slide" Target="slides/slide43.xml"/><Relationship Id="rId45" Type="http://schemas.openxmlformats.org/officeDocument/2006/relationships/slide" Target="slides/slide42.xml"/><Relationship Id="rId44" Type="http://schemas.openxmlformats.org/officeDocument/2006/relationships/slide" Target="slides/slide41.xml"/><Relationship Id="rId43" Type="http://schemas.openxmlformats.org/officeDocument/2006/relationships/slide" Target="slides/slide40.xml"/><Relationship Id="rId42" Type="http://schemas.openxmlformats.org/officeDocument/2006/relationships/slide" Target="slides/slide39.xml"/><Relationship Id="rId41" Type="http://schemas.openxmlformats.org/officeDocument/2006/relationships/slide" Target="slides/slide38.xml"/><Relationship Id="rId40" Type="http://schemas.openxmlformats.org/officeDocument/2006/relationships/slide" Target="slides/slide37.xml"/><Relationship Id="rId4" Type="http://schemas.openxmlformats.org/officeDocument/2006/relationships/notesMaster" Target="notesMasters/notesMaster1.xml"/><Relationship Id="rId39" Type="http://schemas.openxmlformats.org/officeDocument/2006/relationships/slide" Target="slides/slide36.xml"/><Relationship Id="rId38" Type="http://schemas.openxmlformats.org/officeDocument/2006/relationships/slide" Target="slides/slide35.xml"/><Relationship Id="rId37" Type="http://schemas.openxmlformats.org/officeDocument/2006/relationships/slide" Target="slides/slide34.xml"/><Relationship Id="rId36" Type="http://schemas.openxmlformats.org/officeDocument/2006/relationships/slide" Target="slides/slide33.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latin typeface="微软雅黑" panose="020B0503020204020204" charset="-122"/>
              <a:ea typeface="微软雅黑" panose="020B0503020204020204" charset="-122"/>
            </a:endParaRPr>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latin typeface="微软雅黑" panose="020B0503020204020204" charset="-122"/>
                <a:ea typeface="微软雅黑" panose="020B0503020204020204" charset="-122"/>
              </a:rPr>
            </a:fld>
            <a:endParaRPr lang="zh-CN" altLang="en-US" smtClean="0">
              <a:latin typeface="微软雅黑" panose="020B0503020204020204" charset="-122"/>
              <a:ea typeface="微软雅黑" panose="020B0503020204020204" charset="-122"/>
            </a:endParaRPr>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latin typeface="微软雅黑" panose="020B0503020204020204" charset="-122"/>
              <a:ea typeface="微软雅黑" panose="020B0503020204020204" charset="-122"/>
            </a:endParaRPr>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latin typeface="微软雅黑" panose="020B0503020204020204" charset="-122"/>
                <a:ea typeface="微软雅黑" panose="020B0503020204020204" charset="-122"/>
              </a:rPr>
            </a:fld>
            <a:endParaRPr lang="zh-CN" altLang="en-US" smtClean="0">
              <a:latin typeface="微软雅黑" panose="020B0503020204020204" charset="-122"/>
              <a:ea typeface="微软雅黑" panose="020B0503020204020204" charset="-122"/>
            </a:endParaRPr>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微软雅黑" panose="020B0503020204020204" charset="-122"/>
                <a:ea typeface="微软雅黑" panose="020B0503020204020204" charset="-122"/>
              </a:defRPr>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微软雅黑" panose="020B0503020204020204" charset="-122"/>
                <a:ea typeface="微软雅黑" panose="020B0503020204020204" charset="-122"/>
              </a:defRPr>
            </a:lvl1pPr>
          </a:lstStyle>
          <a:p>
            <a:fld id="{1AC49D05-6128-4D0D-A32A-06A5E73B386C}"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微软雅黑" panose="020B0503020204020204" charset="-122"/>
                <a:ea typeface="微软雅黑" panose="020B0503020204020204" charset="-122"/>
              </a:defRPr>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微软雅黑" panose="020B0503020204020204" charset="-122"/>
                <a:ea typeface="微软雅黑" panose="020B0503020204020204" charset="-122"/>
              </a:defRPr>
            </a:lvl1pPr>
          </a:lstStyle>
          <a:p>
            <a:fld id="{5849F42C-2DAE-424C-A4B8-3140182C3E9F}"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600" kern="1200">
        <a:solidFill>
          <a:schemeClr val="tx1"/>
        </a:solidFill>
        <a:latin typeface="微软雅黑" panose="020B0503020204020204" charset="-122"/>
        <a:ea typeface="微软雅黑" panose="020B0503020204020204" charset="-122"/>
        <a:cs typeface="+mn-cs"/>
      </a:defRPr>
    </a:lvl1pPr>
    <a:lvl2pPr marL="4572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2pPr>
    <a:lvl3pPr marL="9144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3pPr>
    <a:lvl4pPr marL="13716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4pPr>
    <a:lvl5pPr marL="18288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6" Type="http://schemas.openxmlformats.org/officeDocument/2006/relationships/tags" Target="../tags/tag5.xml"/><Relationship Id="rId5" Type="http://schemas.openxmlformats.org/officeDocument/2006/relationships/tags" Target="../tags/tag4.xml"/><Relationship Id="rId4" Type="http://schemas.openxmlformats.org/officeDocument/2006/relationships/tags" Target="../tags/tag3.xml"/><Relationship Id="rId3" Type="http://schemas.openxmlformats.org/officeDocument/2006/relationships/tags" Target="../tags/tag2.xml"/><Relationship Id="rId2" Type="http://schemas.openxmlformats.org/officeDocument/2006/relationships/tags" Target="../tags/tag1.xm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6" Type="http://schemas.openxmlformats.org/officeDocument/2006/relationships/tags" Target="../tags/tag10.xml"/><Relationship Id="rId5" Type="http://schemas.openxmlformats.org/officeDocument/2006/relationships/tags" Target="../tags/tag9.xml"/><Relationship Id="rId4" Type="http://schemas.openxmlformats.org/officeDocument/2006/relationships/tags" Target="../tags/tag8.xml"/><Relationship Id="rId3" Type="http://schemas.openxmlformats.org/officeDocument/2006/relationships/tags" Target="../tags/tag7.xml"/><Relationship Id="rId2" Type="http://schemas.openxmlformats.org/officeDocument/2006/relationships/tags" Target="../tags/tag6.xm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6" Type="http://schemas.openxmlformats.org/officeDocument/2006/relationships/tags" Target="../tags/tag15.xml"/><Relationship Id="rId5" Type="http://schemas.openxmlformats.org/officeDocument/2006/relationships/tags" Target="../tags/tag14.xml"/><Relationship Id="rId4" Type="http://schemas.openxmlformats.org/officeDocument/2006/relationships/tags" Target="../tags/tag13.xml"/><Relationship Id="rId3" Type="http://schemas.openxmlformats.org/officeDocument/2006/relationships/tags" Target="../tags/tag12.xml"/><Relationship Id="rId2" Type="http://schemas.openxmlformats.org/officeDocument/2006/relationships/tags" Target="../tags/tag11.xm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7" Type="http://schemas.openxmlformats.org/officeDocument/2006/relationships/tags" Target="../tags/tag21.xml"/><Relationship Id="rId6" Type="http://schemas.openxmlformats.org/officeDocument/2006/relationships/tags" Target="../tags/tag20.xml"/><Relationship Id="rId5" Type="http://schemas.openxmlformats.org/officeDocument/2006/relationships/tags" Target="../tags/tag19.xml"/><Relationship Id="rId4" Type="http://schemas.openxmlformats.org/officeDocument/2006/relationships/tags" Target="../tags/tag18.xml"/><Relationship Id="rId3" Type="http://schemas.openxmlformats.org/officeDocument/2006/relationships/tags" Target="../tags/tag17.xml"/><Relationship Id="rId2" Type="http://schemas.openxmlformats.org/officeDocument/2006/relationships/tags" Target="../tags/tag16.xm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9" Type="http://schemas.openxmlformats.org/officeDocument/2006/relationships/tags" Target="../tags/tag29.xml"/><Relationship Id="rId8" Type="http://schemas.openxmlformats.org/officeDocument/2006/relationships/tags" Target="../tags/tag28.xml"/><Relationship Id="rId7" Type="http://schemas.openxmlformats.org/officeDocument/2006/relationships/tags" Target="../tags/tag27.xml"/><Relationship Id="rId6" Type="http://schemas.openxmlformats.org/officeDocument/2006/relationships/tags" Target="../tags/tag26.xml"/><Relationship Id="rId5" Type="http://schemas.openxmlformats.org/officeDocument/2006/relationships/tags" Target="../tags/tag25.xml"/><Relationship Id="rId4" Type="http://schemas.openxmlformats.org/officeDocument/2006/relationships/tags" Target="../tags/tag24.xml"/><Relationship Id="rId3" Type="http://schemas.openxmlformats.org/officeDocument/2006/relationships/tags" Target="../tags/tag23.xml"/><Relationship Id="rId2" Type="http://schemas.openxmlformats.org/officeDocument/2006/relationships/tags" Target="../tags/tag22.xm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5" Type="http://schemas.openxmlformats.org/officeDocument/2006/relationships/tags" Target="../tags/tag33.xml"/><Relationship Id="rId4" Type="http://schemas.openxmlformats.org/officeDocument/2006/relationships/tags" Target="../tags/tag32.xml"/><Relationship Id="rId3" Type="http://schemas.openxmlformats.org/officeDocument/2006/relationships/tags" Target="../tags/tag31.xml"/><Relationship Id="rId2" Type="http://schemas.openxmlformats.org/officeDocument/2006/relationships/tags" Target="../tags/tag30.xm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4" Type="http://schemas.openxmlformats.org/officeDocument/2006/relationships/tags" Target="../tags/tag36.xml"/><Relationship Id="rId3" Type="http://schemas.openxmlformats.org/officeDocument/2006/relationships/tags" Target="../tags/tag35.xml"/><Relationship Id="rId2" Type="http://schemas.openxmlformats.org/officeDocument/2006/relationships/tags" Target="../tags/tag34.xm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7" Type="http://schemas.openxmlformats.org/officeDocument/2006/relationships/tags" Target="../tags/tag42.xml"/><Relationship Id="rId6" Type="http://schemas.openxmlformats.org/officeDocument/2006/relationships/tags" Target="../tags/tag41.xml"/><Relationship Id="rId5" Type="http://schemas.openxmlformats.org/officeDocument/2006/relationships/tags" Target="../tags/tag40.xml"/><Relationship Id="rId4" Type="http://schemas.openxmlformats.org/officeDocument/2006/relationships/tags" Target="../tags/tag39.xml"/><Relationship Id="rId3" Type="http://schemas.openxmlformats.org/officeDocument/2006/relationships/tags" Target="../tags/tag38.xml"/><Relationship Id="rId2" Type="http://schemas.openxmlformats.org/officeDocument/2006/relationships/tags" Target="../tags/tag37.xm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6" Type="http://schemas.openxmlformats.org/officeDocument/2006/relationships/tags" Target="../tags/tag47.xml"/><Relationship Id="rId5" Type="http://schemas.openxmlformats.org/officeDocument/2006/relationships/tags" Target="../tags/tag46.xml"/><Relationship Id="rId4" Type="http://schemas.openxmlformats.org/officeDocument/2006/relationships/tags" Target="../tags/tag45.xml"/><Relationship Id="rId3" Type="http://schemas.openxmlformats.org/officeDocument/2006/relationships/tags" Target="../tags/tag44.xml"/><Relationship Id="rId2" Type="http://schemas.openxmlformats.org/officeDocument/2006/relationships/tags" Target="../tags/tag43.xml"/><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5" Type="http://schemas.openxmlformats.org/officeDocument/2006/relationships/tags" Target="../tags/tag51.xml"/><Relationship Id="rId4" Type="http://schemas.openxmlformats.org/officeDocument/2006/relationships/tags" Target="../tags/tag50.xml"/><Relationship Id="rId3" Type="http://schemas.openxmlformats.org/officeDocument/2006/relationships/tags" Target="../tags/tag49.xml"/><Relationship Id="rId2" Type="http://schemas.openxmlformats.org/officeDocument/2006/relationships/tags" Target="../tags/tag48.xml"/><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5" Type="http://schemas.openxmlformats.org/officeDocument/2006/relationships/tags" Target="../tags/tag55.xml"/><Relationship Id="rId4" Type="http://schemas.openxmlformats.org/officeDocument/2006/relationships/tags" Target="../tags/tag54.xml"/><Relationship Id="rId3" Type="http://schemas.openxmlformats.org/officeDocument/2006/relationships/tags" Target="../tags/tag53.xml"/><Relationship Id="rId2" Type="http://schemas.openxmlformats.org/officeDocument/2006/relationships/tags" Target="../tags/tag52.xm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custDataLst>
              <p:tags r:id="rId2"/>
            </p:custDataLst>
          </p:nvPr>
        </p:nvSpPr>
        <p:spPr>
          <a:xfrm>
            <a:off x="669882" y="2588281"/>
            <a:ext cx="10852237" cy="899167"/>
          </a:xfrm>
        </p:spPr>
        <p:txBody>
          <a:bodyPr lIns="101600" tIns="38100" rIns="25400" bIns="38100" anchor="t" anchorCtr="0">
            <a:noAutofit/>
          </a:bodyPr>
          <a:lstStyle>
            <a:lvl1pPr algn="ctr">
              <a:defRPr sz="5400" b="0" spc="600">
                <a:effectLst>
                  <a:outerShdw blurRad="38100" dist="38100" dir="2700000" algn="tl">
                    <a:srgbClr val="000000">
                      <a:alpha val="43137"/>
                    </a:srgbClr>
                  </a:outerShdw>
                </a:effectLst>
              </a:defRPr>
            </a:lvl1pPr>
          </a:lstStyle>
          <a:p>
            <a:r>
              <a:rPr lang="zh-CN" altLang="en-US" dirty="0"/>
              <a:t>单击此处编辑标题</a:t>
            </a:r>
            <a:endParaRPr lang="zh-CN" altLang="en-US" dirty="0"/>
          </a:p>
        </p:txBody>
      </p:sp>
      <p:sp>
        <p:nvSpPr>
          <p:cNvPr id="3" name="副标题 2"/>
          <p:cNvSpPr>
            <a:spLocks noGrp="1"/>
          </p:cNvSpPr>
          <p:nvPr>
            <p:ph type="subTitle" idx="1" hasCustomPrompt="1"/>
            <p:custDataLst>
              <p:tags r:id="rId3"/>
            </p:custDataLst>
          </p:nvPr>
        </p:nvSpPr>
        <p:spPr>
          <a:xfrm>
            <a:off x="669882" y="3566160"/>
            <a:ext cx="10852237" cy="950984"/>
          </a:xfrm>
        </p:spPr>
        <p:txBody>
          <a:bodyPr lIns="101600" tIns="38100" rIns="76200" bIns="38100">
            <a:noAutofit/>
          </a:bodyPr>
          <a:lstStyle>
            <a:lvl1pPr marL="0" indent="0" algn="ctr" eaLnBrk="1" fontAlgn="auto" latinLnBrk="0" hangingPunct="1">
              <a:lnSpc>
                <a:spcPct val="100000"/>
              </a:lnSpc>
              <a:buNone/>
              <a:defRPr sz="2400" u="none" strike="noStrike" kern="1200" cap="none" spc="200" normalizeH="0" baseline="0">
                <a:solidFill>
                  <a:schemeClr val="tx1"/>
                </a:solidFill>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单击此处编辑副标题</a:t>
            </a:r>
            <a:endParaRPr lang="zh-CN" altLang="en-US" dirty="0"/>
          </a:p>
        </p:txBody>
      </p:sp>
      <p:sp>
        <p:nvSpPr>
          <p:cNvPr id="16" name="日期占位符 15"/>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17" name="页脚占位符 16"/>
          <p:cNvSpPr>
            <a:spLocks noGrp="1"/>
          </p:cNvSpPr>
          <p:nvPr>
            <p:ph type="ftr" sz="quarter" idx="11"/>
            <p:custDataLst>
              <p:tags r:id="rId5"/>
            </p:custDataLst>
          </p:nvPr>
        </p:nvSpPr>
        <p:spPr/>
        <p:txBody>
          <a:bodyPr/>
          <a:lstStyle/>
          <a:p>
            <a:endParaRPr lang="zh-CN" altLang="en-US" dirty="0"/>
          </a:p>
        </p:txBody>
      </p:sp>
      <p:sp>
        <p:nvSpPr>
          <p:cNvPr id="18" name="灯片编号占位符 17"/>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dirty="0"/>
          </a:p>
        </p:txBody>
      </p:sp>
    </p:spTree>
  </p:cSld>
  <p:clrMapOvr>
    <a:masterClrMapping/>
  </p:clrMapOvr>
  <mc:AlternateContent xmlns:mc="http://schemas.openxmlformats.org/markup-compatibility/2006">
    <mc:Choice xmlns:p14="http://schemas.microsoft.com/office/powerpoint/2010/main" Requires="p14">
      <p:transition p14:dur="500">
        <p:cover dir="d"/>
      </p:transition>
    </mc:Choice>
    <mc:Fallback>
      <p:transition>
        <p:cover dir="d"/>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32000"/>
            <a:ext cx="10852237" cy="648000"/>
          </a:xfrm>
        </p:spPr>
        <p:txBody>
          <a:bodyPr vert="horz" lIns="101600" tIns="38100" rIns="76200" bIns="38100" rtlCol="0" anchor="ctr" anchorCtr="0">
            <a:noAutofit/>
          </a:bodyPr>
          <a:lstStyle>
            <a:lvl1pPr marL="0" marR="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idx="1"/>
            <p:custDataLst>
              <p:tags r:id="rId3"/>
            </p:custDataLst>
          </p:nvPr>
        </p:nvSpPr>
        <p:spPr>
          <a:xfrm>
            <a:off x="669882" y="1296000"/>
            <a:ext cx="10852237" cy="5041355"/>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500">
        <p:cover dir="d"/>
      </p:transition>
    </mc:Choice>
    <mc:Fallback>
      <p:transition>
        <p:cover dir="d"/>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930" y="3808730"/>
            <a:ext cx="10852237" cy="624845"/>
          </a:xfrm>
        </p:spPr>
        <p:txBody>
          <a:bodyPr lIns="101600" tIns="38100" rIns="63500" bIns="38100" anchor="t" anchorCtr="0">
            <a:noAutofit/>
          </a:bodyPr>
          <a:lstStyle>
            <a:lvl1pPr>
              <a:defRPr sz="3600" b="0" u="none" strike="noStrike" kern="1200" cap="none" spc="300" normalizeH="0">
                <a:solidFill>
                  <a:schemeClr val="tx1"/>
                </a:solidFill>
                <a:effectLst>
                  <a:outerShdw blurRad="38100" dist="38100" dir="2700000" algn="tl">
                    <a:srgbClr val="000000">
                      <a:alpha val="43137"/>
                    </a:srgbClr>
                  </a:outerShdw>
                </a:effectLst>
                <a:uFillTx/>
              </a:defRPr>
            </a:lvl1pPr>
          </a:lstStyle>
          <a:p>
            <a:r>
              <a:rPr lang="zh-CN" altLang="en-US" dirty="0"/>
              <a:t>单击此处编辑母版标题样式</a:t>
            </a:r>
            <a:endParaRPr lang="zh-CN" altLang="en-US" dirty="0"/>
          </a:p>
        </p:txBody>
      </p:sp>
      <p:sp>
        <p:nvSpPr>
          <p:cNvPr id="3" name="文本占位符 2"/>
          <p:cNvSpPr>
            <a:spLocks noGrp="1"/>
          </p:cNvSpPr>
          <p:nvPr>
            <p:ph type="body" idx="1"/>
            <p:custDataLst>
              <p:tags r:id="rId3"/>
            </p:custDataLst>
          </p:nvPr>
        </p:nvSpPr>
        <p:spPr>
          <a:xfrm>
            <a:off x="669925" y="4511675"/>
            <a:ext cx="10852237" cy="1077985"/>
          </a:xfrm>
        </p:spPr>
        <p:txBody>
          <a:bodyPr lIns="101600" tIns="38100" rIns="76200" bIns="38100">
            <a:noAutofit/>
          </a:bodyPr>
          <a:lstStyle>
            <a:lvl1pPr marL="0" indent="0" eaLnBrk="1" fontAlgn="auto" latinLnBrk="0" hangingPunct="1">
              <a:buNone/>
              <a:defRPr kumimoji="0" lang="zh-CN" altLang="en-US" sz="1600" b="0" i="0" u="none" strike="noStrike" kern="1200" cap="none" spc="150" normalizeH="0" baseline="0" noProof="1">
                <a:solidFill>
                  <a:schemeClr val="tx1"/>
                </a:solidFill>
                <a:uFillTx/>
                <a:latin typeface="+mn-lt"/>
                <a:ea typeface="+mn-ea"/>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单击此处编辑母版文本样式</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500">
        <p:cover dir="d"/>
      </p:transition>
    </mc:Choice>
    <mc:Fallback>
      <p:transition>
        <p:cover dir="d"/>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32000"/>
            <a:ext cx="10852237" cy="648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sz="half" idx="1"/>
            <p:custDataLst>
              <p:tags r:id="rId3"/>
            </p:custDataLst>
          </p:nvPr>
        </p:nvSpPr>
        <p:spPr>
          <a:xfrm>
            <a:off x="669930" y="1296000"/>
            <a:ext cx="5283242" cy="5040000"/>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内容占位符 3"/>
          <p:cNvSpPr>
            <a:spLocks noGrp="1"/>
          </p:cNvSpPr>
          <p:nvPr>
            <p:ph sz="half" idx="2"/>
            <p:custDataLst>
              <p:tags r:id="rId4"/>
            </p:custDataLst>
          </p:nvPr>
        </p:nvSpPr>
        <p:spPr>
          <a:xfrm>
            <a:off x="6238877" y="1296000"/>
            <a:ext cx="5283242" cy="5040000"/>
          </a:xfrm>
        </p:spPr>
        <p:txBody>
          <a:bodyPr>
            <a:noAutofit/>
          </a:bodyPr>
          <a:lstStyle>
            <a:lvl1pPr>
              <a:defRPr sz="1600">
                <a:solidFill>
                  <a:schemeClr val="tx1">
                    <a:lumMod val="75000"/>
                    <a:lumOff val="25000"/>
                  </a:schemeClr>
                </a:solidFill>
              </a:defRPr>
            </a:lvl1pPr>
            <a:lvl2pPr>
              <a:defRPr sz="1600">
                <a:solidFill>
                  <a:schemeClr val="tx1">
                    <a:lumMod val="75000"/>
                    <a:lumOff val="25000"/>
                  </a:schemeClr>
                </a:solidFill>
              </a:defRPr>
            </a:lvl2pPr>
            <a:lvl3pPr>
              <a:defRPr sz="1600">
                <a:solidFill>
                  <a:schemeClr val="tx1">
                    <a:lumMod val="75000"/>
                    <a:lumOff val="25000"/>
                  </a:schemeClr>
                </a:solidFill>
              </a:defRPr>
            </a:lvl3pPr>
            <a:lvl4pPr>
              <a:defRPr sz="1600">
                <a:solidFill>
                  <a:schemeClr val="tx1">
                    <a:lumMod val="75000"/>
                    <a:lumOff val="25000"/>
                  </a:schemeClr>
                </a:solidFill>
              </a:defRPr>
            </a:lvl4pPr>
            <a:lvl5pPr>
              <a:defRPr sz="1600">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custDataLst>
              <p:tags r:id="rId5"/>
            </p:custDataLst>
          </p:nvPr>
        </p:nvSpPr>
        <p:spPr/>
        <p:txBody>
          <a:body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49AE70B2-8BF9-45C0-BB95-33D1B9D3A854}"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500">
        <p:cover dir="d"/>
      </p:transition>
    </mc:Choice>
    <mc:Fallback>
      <p:transition>
        <p:cover dir="d"/>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32000"/>
            <a:ext cx="10852237" cy="648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文本占位符 2"/>
          <p:cNvSpPr>
            <a:spLocks noGrp="1"/>
          </p:cNvSpPr>
          <p:nvPr>
            <p:ph type="body" idx="1" hasCustomPrompt="1"/>
            <p:custDataLst>
              <p:tags r:id="rId3"/>
            </p:custDataLst>
          </p:nvPr>
        </p:nvSpPr>
        <p:spPr>
          <a:xfrm>
            <a:off x="669930" y="1296000"/>
            <a:ext cx="5283242" cy="381003"/>
          </a:xfrm>
        </p:spPr>
        <p:txBody>
          <a:bodyPr lIns="101600" tIns="38100" rIns="76200" bIns="38100" anchor="t" anchorCtr="0">
            <a:noAutofit/>
          </a:bodyPr>
          <a:lstStyle>
            <a:lvl1pPr marL="0" indent="0" eaLnBrk="1" fontAlgn="auto" latinLnBrk="0" hangingPunct="1">
              <a:lnSpc>
                <a:spcPct val="100000"/>
              </a:lnSpc>
              <a:spcAft>
                <a:spcPts val="0"/>
              </a:spcAft>
              <a:buNone/>
              <a:defRPr sz="2000" b="1" u="none" strike="noStrike" kern="1200" cap="none" spc="200" normalizeH="0" baseline="0">
                <a:solidFill>
                  <a:schemeClr val="tx1"/>
                </a:solidFill>
                <a:uFillTx/>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endParaRPr lang="zh-CN" altLang="en-US" dirty="0"/>
          </a:p>
        </p:txBody>
      </p:sp>
      <p:sp>
        <p:nvSpPr>
          <p:cNvPr id="4" name="内容占位符 3"/>
          <p:cNvSpPr>
            <a:spLocks noGrp="1"/>
          </p:cNvSpPr>
          <p:nvPr>
            <p:ph sz="half" idx="2"/>
            <p:custDataLst>
              <p:tags r:id="rId4"/>
            </p:custDataLst>
          </p:nvPr>
        </p:nvSpPr>
        <p:spPr>
          <a:xfrm>
            <a:off x="669925" y="1789043"/>
            <a:ext cx="5283200" cy="4552234"/>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5" name="文本占位符 4"/>
          <p:cNvSpPr>
            <a:spLocks noGrp="1"/>
          </p:cNvSpPr>
          <p:nvPr>
            <p:ph type="body" sz="quarter" idx="3" hasCustomPrompt="1"/>
            <p:custDataLst>
              <p:tags r:id="rId5"/>
            </p:custDataLst>
          </p:nvPr>
        </p:nvSpPr>
        <p:spPr>
          <a:xfrm>
            <a:off x="6235750" y="1296000"/>
            <a:ext cx="5283242" cy="381003"/>
          </a:xfrm>
        </p:spPr>
        <p:txBody>
          <a:bodyPr vert="horz" lIns="101600" tIns="38100" rIns="76200" bIns="38100" rtlCol="0" anchor="t" anchorCtr="0">
            <a:no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2000" b="1" i="0" u="none" strike="noStrike" kern="1200" cap="none" spc="200" normalizeH="0" baseline="0" noProof="1" dirty="0">
                <a:solidFill>
                  <a:schemeClr val="tx1"/>
                </a:solidFill>
                <a:uFillTx/>
                <a:latin typeface="+mn-lt"/>
                <a:ea typeface="+mn-ea"/>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6"/>
            </p:custDataLst>
          </p:nvPr>
        </p:nvSpPr>
        <p:spPr>
          <a:xfrm>
            <a:off x="6235750" y="1789043"/>
            <a:ext cx="5283242" cy="4552234"/>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7" name="日期占位符 6"/>
          <p:cNvSpPr>
            <a:spLocks noGrp="1"/>
          </p:cNvSpPr>
          <p:nvPr>
            <p:ph type="dt" sz="half" idx="10"/>
            <p:custDataLst>
              <p:tags r:id="rId7"/>
            </p:custDataLst>
          </p:nvPr>
        </p:nvSpPr>
        <p:spPr/>
        <p:txBody>
          <a:body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49AE70B2-8BF9-45C0-BB95-33D1B9D3A854}"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500">
        <p:cover dir="d"/>
      </p:transition>
    </mc:Choice>
    <mc:Fallback>
      <p:transition>
        <p:cover dir="d"/>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500">
        <p:cover dir="d"/>
      </p:transition>
    </mc:Choice>
    <mc:Fallback>
      <p:transition>
        <p:cover dir="d"/>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500">
        <p:cover dir="d"/>
      </p:transition>
    </mc:Choice>
    <mc:Fallback>
      <p:transition>
        <p:cover dir="d"/>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3" name="图片占位符 2"/>
          <p:cNvSpPr>
            <a:spLocks noGrp="1"/>
          </p:cNvSpPr>
          <p:nvPr>
            <p:ph type="pic" idx="1"/>
            <p:custDataLst>
              <p:tags r:id="rId2"/>
            </p:custDataLst>
          </p:nvPr>
        </p:nvSpPr>
        <p:spPr>
          <a:xfrm>
            <a:off x="669930" y="1296000"/>
            <a:ext cx="5283242" cy="5040000"/>
          </a:xfrm>
        </p:spPr>
        <p:txBody>
          <a:bodyPr vert="horz" lIns="101600" tIns="0" rIns="82550" bIns="0" rtlCol="0">
            <a:no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5pPr>
          </a:lstStyle>
          <a:p>
            <a:pPr lvl="0"/>
            <a:endParaRPr dirty="0">
              <a:sym typeface="+mn-ea"/>
            </a:endParaRPr>
          </a:p>
        </p:txBody>
      </p:sp>
      <p:sp>
        <p:nvSpPr>
          <p:cNvPr id="4" name="文本占位符 3"/>
          <p:cNvSpPr>
            <a:spLocks noGrp="1"/>
          </p:cNvSpPr>
          <p:nvPr>
            <p:ph type="body" sz="half" idx="2"/>
            <p:custDataLst>
              <p:tags r:id="rId3"/>
            </p:custDataLst>
          </p:nvPr>
        </p:nvSpPr>
        <p:spPr>
          <a:xfrm>
            <a:off x="6238925" y="1296000"/>
            <a:ext cx="5283242" cy="5040000"/>
          </a:xfrm>
        </p:spPr>
        <p:txBody>
          <a:bodyPr vert="horz" lIns="101600" tIns="0" rIns="82550" bIns="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stStyle>
          <a:p>
            <a:pPr lvl="0"/>
            <a:r>
              <a:rPr>
                <a:sym typeface="+mn-ea"/>
              </a:rPr>
              <a:t>单击此处编辑母版文本样式</a:t>
            </a:r>
            <a:endParaRPr>
              <a:sym typeface="+mn-ea"/>
            </a:endParaRPr>
          </a:p>
        </p:txBody>
      </p:sp>
      <p:sp>
        <p:nvSpPr>
          <p:cNvPr id="5" name="日期占位符 4"/>
          <p:cNvSpPr>
            <a:spLocks noGrp="1"/>
          </p:cNvSpPr>
          <p:nvPr>
            <p:ph type="dt" sz="half" idx="10"/>
            <p:custDataLst>
              <p:tags r:id="rId4"/>
            </p:custDataLst>
          </p:nvPr>
        </p:nvSpPr>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custDataLst>
              <p:tags r:id="rId5"/>
            </p:custDataLst>
          </p:nvPr>
        </p:nvSpPr>
        <p:spPr/>
        <p:txBody>
          <a:bodyPr/>
          <a:lstStyle/>
          <a:p>
            <a:endParaRPr lang="zh-CN" altLang="en-US" dirty="0"/>
          </a:p>
        </p:txBody>
      </p:sp>
      <p:sp>
        <p:nvSpPr>
          <p:cNvPr id="7" name="灯片编号占位符 6"/>
          <p:cNvSpPr>
            <a:spLocks noGrp="1"/>
          </p:cNvSpPr>
          <p:nvPr>
            <p:ph type="sldNum" sz="quarter" idx="12"/>
            <p:custDataLst>
              <p:tags r:id="rId6"/>
            </p:custDataLst>
          </p:nvPr>
        </p:nvSpPr>
        <p:spPr/>
        <p:txBody>
          <a:bodyPr/>
          <a:lstStyle/>
          <a:p>
            <a:fld id="{FABC47A4-756D-490B-A52F-7D9E2C9FC05F}" type="slidenum">
              <a:rPr lang="zh-CN" altLang="en-US" smtClean="0"/>
            </a:fld>
            <a:endParaRPr lang="zh-CN" altLang="en-US"/>
          </a:p>
        </p:txBody>
      </p:sp>
      <p:sp>
        <p:nvSpPr>
          <p:cNvPr id="9" name="标题 8"/>
          <p:cNvSpPr>
            <a:spLocks noGrp="1"/>
          </p:cNvSpPr>
          <p:nvPr>
            <p:ph type="title"/>
            <p:custDataLst>
              <p:tags r:id="rId7"/>
            </p:custDataLst>
          </p:nvPr>
        </p:nvSpPr>
        <p:spPr/>
        <p:txBody>
          <a:bodyPr/>
          <a:lstStyle/>
          <a:p>
            <a:r>
              <a:rPr lang="zh-CN" altLang="en-US"/>
              <a:t>单击此处编辑母版标题样式</a:t>
            </a:r>
            <a:endParaRPr lang="zh-CN" altLang="en-US"/>
          </a:p>
        </p:txBody>
      </p:sp>
    </p:spTree>
  </p:cSld>
  <p:clrMapOvr>
    <a:masterClrMapping/>
  </p:clrMapOvr>
  <mc:AlternateContent xmlns:mc="http://schemas.openxmlformats.org/markup-compatibility/2006">
    <mc:Choice xmlns:p14="http://schemas.microsoft.com/office/powerpoint/2010/main" Requires="p14">
      <p:transition p14:dur="500">
        <p:cover dir="d"/>
      </p:transition>
    </mc:Choice>
    <mc:Fallback>
      <p:transition>
        <p:cover dir="d"/>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custDataLst>
              <p:tags r:id="rId2"/>
            </p:custDataLst>
          </p:nvPr>
        </p:nvSpPr>
        <p:spPr>
          <a:xfrm>
            <a:off x="10571135" y="952508"/>
            <a:ext cx="950984" cy="5388907"/>
          </a:xfrm>
        </p:spPr>
        <p:txBody>
          <a:bodyPr vert="eaVert" lIns="101600" tIns="38100" rIns="76200" bIns="38100" rtlCol="0" anchor="ctr" anchorCtr="0">
            <a:noAutofit/>
          </a:bodyPr>
          <a:lstStyle>
            <a:lvl1pPr marL="0" marR="0" lvl="0" algn="l" defTabSz="914400" rtl="0" eaLnBrk="1" fontAlgn="auto" latinLnBrk="0" hangingPunct="1">
              <a:lnSpc>
                <a:spcPct val="100000"/>
              </a:lnSpc>
              <a:spcAft>
                <a:spcPts val="0"/>
              </a:spcAft>
              <a:buNone/>
              <a:defRPr kumimoji="0" lang="zh-CN" altLang="en-US" sz="24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竖排文字占位符 2"/>
          <p:cNvSpPr>
            <a:spLocks noGrp="1"/>
          </p:cNvSpPr>
          <p:nvPr>
            <p:ph type="body" orient="vert" idx="1"/>
            <p:custDataLst>
              <p:tags r:id="rId3"/>
            </p:custDataLst>
          </p:nvPr>
        </p:nvSpPr>
        <p:spPr>
          <a:xfrm>
            <a:off x="669925" y="952500"/>
            <a:ext cx="9828101" cy="5388907"/>
          </a:xfrm>
        </p:spPr>
        <p:txBody>
          <a:bodyPr vert="eaVert"/>
          <a:lstStyle>
            <a:lvl1pPr indent="0" eaLnBrk="1" fontAlgn="auto" latinLnBrk="0" hangingPunct="1">
              <a:defRPr>
                <a:solidFill>
                  <a:schemeClr val="tx1">
                    <a:lumMod val="75000"/>
                    <a:lumOff val="25000"/>
                  </a:schemeClr>
                </a:solidFill>
              </a:defRPr>
            </a:lvl1pPr>
            <a:lvl2pPr indent="0" eaLnBrk="1" fontAlgn="auto" latinLnBrk="0" hangingPunct="1">
              <a:defRPr>
                <a:solidFill>
                  <a:schemeClr val="tx1">
                    <a:lumMod val="75000"/>
                    <a:lumOff val="25000"/>
                  </a:schemeClr>
                </a:solidFill>
              </a:defRPr>
            </a:lvl2pPr>
            <a:lvl3pPr indent="0" eaLnBrk="1" fontAlgn="auto" latinLnBrk="0" hangingPunct="1">
              <a:defRPr>
                <a:solidFill>
                  <a:schemeClr val="tx1">
                    <a:lumMod val="75000"/>
                    <a:lumOff val="25000"/>
                  </a:schemeClr>
                </a:solidFill>
              </a:defRPr>
            </a:lvl3pPr>
            <a:lvl4pPr indent="0" eaLnBrk="1" fontAlgn="auto" latinLnBrk="0" hangingPunct="1">
              <a:defRPr>
                <a:solidFill>
                  <a:schemeClr val="tx1">
                    <a:lumMod val="75000"/>
                    <a:lumOff val="25000"/>
                  </a:schemeClr>
                </a:solidFill>
              </a:defRPr>
            </a:lvl4pPr>
            <a:lvl5pPr indent="0" eaLnBrk="1" fontAlgn="auto" latinLnBrk="0" hangingPunct="1">
              <a:defRPr>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500">
        <p:cover dir="d"/>
      </p:transition>
    </mc:Choice>
    <mc:Fallback>
      <p:transition>
        <p:cover dir="d"/>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5"/>
            </p:custDataLst>
          </p:nvPr>
        </p:nvSpPr>
        <p:spPr>
          <a:xfrm>
            <a:off x="669930" y="952508"/>
            <a:ext cx="10852237" cy="504000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p14:dur="500">
        <p:cover dir="d"/>
      </p:transition>
    </mc:Choice>
    <mc:Fallback>
      <p:transition>
        <p:cover dir="d"/>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2" name="标题 1"/>
          <p:cNvSpPr>
            <a:spLocks noGrp="1"/>
          </p:cNvSpPr>
          <p:nvPr>
            <p:ph type="title" hasCustomPrompt="1"/>
            <p:custDataLst>
              <p:tags r:id="rId5"/>
            </p:custDataLst>
          </p:nvPr>
        </p:nvSpPr>
        <p:spPr>
          <a:xfrm>
            <a:off x="669882" y="2588281"/>
            <a:ext cx="10852237" cy="899167"/>
          </a:xfrm>
        </p:spPr>
        <p:txBody>
          <a:bodyPr vert="horz" lIns="101600" tIns="38100" rIns="25400" bIns="38100" rtlCol="0" anchor="t" anchorCtr="0">
            <a:noAutofit/>
          </a:bodyPr>
          <a:lstStyle>
            <a:lvl1pPr marL="0" marR="0" algn="ctr" defTabSz="914400" rtl="0" eaLnBrk="1" fontAlgn="auto" latinLnBrk="0" hangingPunct="1">
              <a:lnSpc>
                <a:spcPct val="100000"/>
              </a:lnSpc>
              <a:buNone/>
              <a:defRPr kumimoji="0" lang="zh-CN" altLang="en-US" sz="5400" b="0" i="0" u="none" strike="noStrike" kern="1200" cap="none" spc="600" normalizeH="0" baseline="0" noProof="1" dirty="0">
                <a:solidFill>
                  <a:schemeClr val="tx1"/>
                </a:solidFill>
                <a:effectLst>
                  <a:outerShdw blurRad="38100" dist="38100" dir="2700000" algn="tl">
                    <a:srgbClr val="000000">
                      <a:alpha val="43137"/>
                    </a:srgbClr>
                  </a:outerShdw>
                </a:effectLst>
                <a:uFillTx/>
                <a:latin typeface="+mj-lt"/>
                <a:ea typeface="+mj-ea"/>
                <a:cs typeface="+mj-cs"/>
                <a:sym typeface="+mn-ea"/>
              </a:defRPr>
            </a:lvl1pPr>
          </a:lstStyle>
          <a:p>
            <a:pPr lvl="0"/>
            <a:r>
              <a:rPr>
                <a:sym typeface="+mn-ea"/>
              </a:rPr>
              <a:t>单击此处编辑标题</a:t>
            </a:r>
            <a:endParaRPr>
              <a:sym typeface="+mn-ea"/>
            </a:endParaRPr>
          </a:p>
        </p:txBody>
      </p:sp>
    </p:spTree>
  </p:cSld>
  <p:clrMapOvr>
    <a:masterClrMapping/>
  </p:clrMapOvr>
  <mc:AlternateContent xmlns:mc="http://schemas.openxmlformats.org/markup-compatibility/2006">
    <mc:Choice xmlns:p14="http://schemas.microsoft.com/office/powerpoint/2010/main" Requires="p14">
      <p:transition p14:dur="500">
        <p:cover dir="d"/>
      </p:transition>
    </mc:Choice>
    <mc:Fallback>
      <p:transition>
        <p:cover dir="d"/>
      </p:transition>
    </mc:Fallback>
  </mc:AlternateContent>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8" Type="http://schemas.openxmlformats.org/officeDocument/2006/relationships/theme" Target="../theme/theme1.xml"/><Relationship Id="rId17" Type="http://schemas.openxmlformats.org/officeDocument/2006/relationships/tags" Target="../tags/tag61.xml"/><Relationship Id="rId16" Type="http://schemas.openxmlformats.org/officeDocument/2006/relationships/tags" Target="../tags/tag60.xml"/><Relationship Id="rId15" Type="http://schemas.openxmlformats.org/officeDocument/2006/relationships/tags" Target="../tags/tag59.xml"/><Relationship Id="rId14" Type="http://schemas.openxmlformats.org/officeDocument/2006/relationships/tags" Target="../tags/tag58.xml"/><Relationship Id="rId13" Type="http://schemas.openxmlformats.org/officeDocument/2006/relationships/tags" Target="../tags/tag57.xml"/><Relationship Id="rId12" Type="http://schemas.openxmlformats.org/officeDocument/2006/relationships/tags" Target="../tags/tag56.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FFFFFF"/>
            </a:gs>
            <a:gs pos="100000">
              <a:srgbClr val="DCDCDC"/>
            </a:gs>
          </a:gsLst>
          <a:lin ang="5400000" scaled="0"/>
        </a:grad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12"/>
            </p:custDataLst>
          </p:nvPr>
        </p:nvSpPr>
        <p:spPr>
          <a:xfrm>
            <a:off x="669882" y="432000"/>
            <a:ext cx="10852237" cy="648000"/>
          </a:xfrm>
          <a:prstGeom prst="rect">
            <a:avLst/>
          </a:prstGeom>
        </p:spPr>
        <p:txBody>
          <a:bodyPr vert="horz" lIns="101600" tIns="38100" rIns="76200" bIns="38100" rtlCol="0" anchor="ctr" anchorCtr="0">
            <a:noAutofit/>
          </a:bodyPr>
          <a:lstStyle/>
          <a:p>
            <a:r>
              <a:rPr lang="zh-CN" altLang="en-US" dirty="0"/>
              <a:t>单击此处编辑母版标题样式</a:t>
            </a:r>
            <a:endParaRPr lang="zh-CN" altLang="en-US" dirty="0"/>
          </a:p>
        </p:txBody>
      </p:sp>
      <p:sp>
        <p:nvSpPr>
          <p:cNvPr id="3" name="文本占位符 2"/>
          <p:cNvSpPr>
            <a:spLocks noGrp="1"/>
          </p:cNvSpPr>
          <p:nvPr>
            <p:ph type="body" idx="1"/>
            <p:custDataLst>
              <p:tags r:id="rId13"/>
            </p:custDataLst>
          </p:nvPr>
        </p:nvSpPr>
        <p:spPr>
          <a:xfrm>
            <a:off x="669882" y="1296000"/>
            <a:ext cx="10852237" cy="5040000"/>
          </a:xfrm>
          <a:prstGeom prst="rect">
            <a:avLst/>
          </a:prstGeom>
        </p:spPr>
        <p:txBody>
          <a:bodyPr vert="horz" lIns="101600" tIns="0" rIns="82550" bIns="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custDataLst>
              <p:tags r:id="rId14"/>
            </p:custDataLst>
          </p:nvPr>
        </p:nvSpPr>
        <p:spPr>
          <a:xfrm>
            <a:off x="879742" y="6349833"/>
            <a:ext cx="2700000" cy="316800"/>
          </a:xfrm>
          <a:prstGeom prst="rect">
            <a:avLst/>
          </a:prstGeom>
        </p:spPr>
        <p:txBody>
          <a:bodyPr vert="horz" lIns="91440" tIns="45720" rIns="91440" bIns="45720" rtlCol="0" anchor="ctr">
            <a:normAutofit/>
          </a:bodyPr>
          <a:lstStyle>
            <a:lvl1pPr algn="l">
              <a:defRPr sz="1200">
                <a:solidFill>
                  <a:schemeClr val="tx1">
                    <a:tint val="75000"/>
                  </a:schemeClr>
                </a:solidFill>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15"/>
            </p:custDataLst>
          </p:nvPr>
        </p:nvSpPr>
        <p:spPr>
          <a:xfrm>
            <a:off x="4116000" y="6349833"/>
            <a:ext cx="3960000" cy="316800"/>
          </a:xfrm>
          <a:prstGeom prst="rect">
            <a:avLst/>
          </a:prstGeom>
        </p:spPr>
        <p:txBody>
          <a:bodyPr vert="horz" lIns="91440" tIns="45720" rIns="91440" bIns="45720" rtlCol="0" anchor="ctr">
            <a:normAutofit/>
          </a:bodyPr>
          <a:lstStyle>
            <a:lvl1pPr algn="ctr">
              <a:defRPr sz="1200">
                <a:solidFill>
                  <a:schemeClr val="tx1">
                    <a:tint val="75000"/>
                  </a:schemeClr>
                </a:solidFill>
              </a:defRPr>
            </a:lvl1pPr>
          </a:lstStyle>
          <a:p>
            <a:endParaRPr lang="zh-CN" altLang="en-US" dirty="0"/>
          </a:p>
        </p:txBody>
      </p:sp>
      <p:sp>
        <p:nvSpPr>
          <p:cNvPr id="6" name="灯片编号占位符 5"/>
          <p:cNvSpPr>
            <a:spLocks noGrp="1"/>
          </p:cNvSpPr>
          <p:nvPr>
            <p:ph type="sldNum" sz="quarter" idx="4"/>
            <p:custDataLst>
              <p:tags r:id="rId16"/>
            </p:custDataLst>
          </p:nvPr>
        </p:nvSpPr>
        <p:spPr>
          <a:xfrm>
            <a:off x="8610600" y="6349833"/>
            <a:ext cx="2700000" cy="316800"/>
          </a:xfrm>
          <a:prstGeom prst="rect">
            <a:avLst/>
          </a:prstGeom>
        </p:spPr>
        <p:txBody>
          <a:bodyPr vert="horz" lIns="91440" tIns="45720" rIns="91440" bIns="45720" rtlCol="0" anchor="ctr">
            <a:normAutofit/>
          </a:bodyPr>
          <a:lstStyle>
            <a:lvl1pPr algn="r">
              <a:defRPr sz="1200">
                <a:solidFill>
                  <a:schemeClr val="tx1">
                    <a:tint val="75000"/>
                  </a:schemeClr>
                </a:solidFill>
              </a:defRPr>
            </a:lvl1pPr>
          </a:lstStyle>
          <a:p>
            <a:fld id="{49AE70B2-8BF9-45C0-BB95-33D1B9D3A854}" type="slidenum">
              <a:rPr lang="zh-CN" altLang="en-US" smtClean="0"/>
            </a:fld>
            <a:endParaRPr lang="zh-CN" altLang="en-US" dirty="0"/>
          </a:p>
        </p:txBody>
      </p:sp>
      <p:sp>
        <p:nvSpPr>
          <p:cNvPr id="7" name="KSO_TEMPLATE" hidden="1"/>
          <p:cNvSpPr/>
          <p:nvPr>
            <p:custDataLst>
              <p:tags r:id="rId17"/>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p14:dur="500">
        <p:cover dir="d"/>
      </p:transition>
    </mc:Choice>
    <mc:Fallback>
      <p:transition>
        <p:cover dir="d"/>
      </p:transition>
    </mc:Fallback>
  </mc:AlternateContent>
  <p:txStyles>
    <p:titleStyle>
      <a:lvl1pPr algn="l" defTabSz="914400" rtl="0" eaLnBrk="1" fontAlgn="auto" latinLnBrk="0" hangingPunct="1">
        <a:lnSpc>
          <a:spcPct val="100000"/>
        </a:lnSpc>
        <a:spcBef>
          <a:spcPct val="0"/>
        </a:spcBef>
        <a:buNone/>
        <a:defRPr sz="2800" b="1" u="none" strike="noStrike" kern="1200" cap="none" spc="200" normalizeH="0">
          <a:solidFill>
            <a:schemeClr val="tx1"/>
          </a:solidFill>
          <a:uFillTx/>
          <a:latin typeface="+mj-lt"/>
          <a:ea typeface="+mj-ea"/>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1pPr>
      <a:lvl2pPr marL="685800"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sz="1600" u="none" strike="noStrike" kern="1200" cap="none" spc="150" normalizeH="0" baseline="0">
          <a:solidFill>
            <a:schemeClr val="tx1"/>
          </a:solidFill>
          <a:uFillTx/>
          <a:latin typeface="+mn-lt"/>
          <a:ea typeface="+mn-ea"/>
          <a:cs typeface="+mn-cs"/>
        </a:defRPr>
      </a:lvl2pPr>
      <a:lvl3pPr marL="11430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3pPr>
      <a:lvl4pPr marL="16002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4pPr>
      <a:lvl5pPr marL="20574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6" Type="http://schemas.openxmlformats.org/officeDocument/2006/relationships/notesSlide" Target="../notesSlides/notesSlide1.xml"/><Relationship Id="rId5" Type="http://schemas.openxmlformats.org/officeDocument/2006/relationships/slideLayout" Target="../slideLayouts/slideLayout1.xml"/><Relationship Id="rId4" Type="http://schemas.openxmlformats.org/officeDocument/2006/relationships/tags" Target="../tags/tag64.xml"/><Relationship Id="rId3" Type="http://schemas.openxmlformats.org/officeDocument/2006/relationships/image" Target="../media/image1.jpeg"/><Relationship Id="rId2" Type="http://schemas.openxmlformats.org/officeDocument/2006/relationships/tags" Target="../tags/tag63.xml"/><Relationship Id="rId1" Type="http://schemas.openxmlformats.org/officeDocument/2006/relationships/tags" Target="../tags/tag62.xml"/></Relationships>
</file>

<file path=ppt/slides/_rels/slide2.xml.rels><?xml version="1.0" encoding="UTF-8" standalone="yes"?>
<Relationships xmlns="http://schemas.openxmlformats.org/package/2006/relationships"><Relationship Id="rId9" Type="http://schemas.openxmlformats.org/officeDocument/2006/relationships/tags" Target="../tags/tag73.xml"/><Relationship Id="rId8" Type="http://schemas.openxmlformats.org/officeDocument/2006/relationships/tags" Target="../tags/tag72.xml"/><Relationship Id="rId7" Type="http://schemas.openxmlformats.org/officeDocument/2006/relationships/tags" Target="../tags/tag71.xml"/><Relationship Id="rId6" Type="http://schemas.openxmlformats.org/officeDocument/2006/relationships/tags" Target="../tags/tag70.xml"/><Relationship Id="rId5" Type="http://schemas.openxmlformats.org/officeDocument/2006/relationships/tags" Target="../tags/tag69.xml"/><Relationship Id="rId4" Type="http://schemas.openxmlformats.org/officeDocument/2006/relationships/tags" Target="../tags/tag68.xml"/><Relationship Id="rId3" Type="http://schemas.openxmlformats.org/officeDocument/2006/relationships/tags" Target="../tags/tag67.xml"/><Relationship Id="rId2" Type="http://schemas.openxmlformats.org/officeDocument/2006/relationships/tags" Target="../tags/tag66.xml"/><Relationship Id="rId19" Type="http://schemas.openxmlformats.org/officeDocument/2006/relationships/notesSlide" Target="../notesSlides/notesSlide2.xml"/><Relationship Id="rId18" Type="http://schemas.openxmlformats.org/officeDocument/2006/relationships/slideLayout" Target="../slideLayouts/slideLayout7.xml"/><Relationship Id="rId17" Type="http://schemas.openxmlformats.org/officeDocument/2006/relationships/tags" Target="../tags/tag80.xml"/><Relationship Id="rId16" Type="http://schemas.openxmlformats.org/officeDocument/2006/relationships/tags" Target="../tags/tag79.xml"/><Relationship Id="rId15" Type="http://schemas.openxmlformats.org/officeDocument/2006/relationships/tags" Target="../tags/tag78.xml"/><Relationship Id="rId14" Type="http://schemas.openxmlformats.org/officeDocument/2006/relationships/image" Target="../media/image1.jpeg"/><Relationship Id="rId13" Type="http://schemas.openxmlformats.org/officeDocument/2006/relationships/tags" Target="../tags/tag77.xml"/><Relationship Id="rId12" Type="http://schemas.openxmlformats.org/officeDocument/2006/relationships/tags" Target="../tags/tag76.xml"/><Relationship Id="rId11" Type="http://schemas.openxmlformats.org/officeDocument/2006/relationships/tags" Target="../tags/tag75.xml"/><Relationship Id="rId10" Type="http://schemas.openxmlformats.org/officeDocument/2006/relationships/tags" Target="../tags/tag74.xml"/><Relationship Id="rId1" Type="http://schemas.openxmlformats.org/officeDocument/2006/relationships/tags" Target="../tags/tag65.xml"/></Relationships>
</file>

<file path=ppt/slides/_rels/slide3.xml.rels><?xml version="1.0" encoding="UTF-8" standalone="yes"?>
<Relationships xmlns="http://schemas.openxmlformats.org/package/2006/relationships"><Relationship Id="rId9" Type="http://schemas.openxmlformats.org/officeDocument/2006/relationships/tags" Target="../tags/tag89.xml"/><Relationship Id="rId8" Type="http://schemas.openxmlformats.org/officeDocument/2006/relationships/tags" Target="../tags/tag88.xml"/><Relationship Id="rId7" Type="http://schemas.openxmlformats.org/officeDocument/2006/relationships/tags" Target="../tags/tag87.xml"/><Relationship Id="rId6" Type="http://schemas.openxmlformats.org/officeDocument/2006/relationships/tags" Target="../tags/tag86.xml"/><Relationship Id="rId5" Type="http://schemas.openxmlformats.org/officeDocument/2006/relationships/tags" Target="../tags/tag85.xml"/><Relationship Id="rId4" Type="http://schemas.openxmlformats.org/officeDocument/2006/relationships/tags" Target="../tags/tag84.xml"/><Relationship Id="rId3" Type="http://schemas.openxmlformats.org/officeDocument/2006/relationships/tags" Target="../tags/tag83.xml"/><Relationship Id="rId2" Type="http://schemas.openxmlformats.org/officeDocument/2006/relationships/tags" Target="../tags/tag82.xml"/><Relationship Id="rId17" Type="http://schemas.openxmlformats.org/officeDocument/2006/relationships/notesSlide" Target="../notesSlides/notesSlide3.xml"/><Relationship Id="rId16" Type="http://schemas.openxmlformats.org/officeDocument/2006/relationships/slideLayout" Target="../slideLayouts/slideLayout7.xml"/><Relationship Id="rId15" Type="http://schemas.openxmlformats.org/officeDocument/2006/relationships/tags" Target="../tags/tag94.xml"/><Relationship Id="rId14" Type="http://schemas.openxmlformats.org/officeDocument/2006/relationships/tags" Target="../tags/tag93.xml"/><Relationship Id="rId13" Type="http://schemas.openxmlformats.org/officeDocument/2006/relationships/image" Target="../media/image1.jpeg"/><Relationship Id="rId12" Type="http://schemas.openxmlformats.org/officeDocument/2006/relationships/tags" Target="../tags/tag92.xml"/><Relationship Id="rId11" Type="http://schemas.openxmlformats.org/officeDocument/2006/relationships/tags" Target="../tags/tag91.xml"/><Relationship Id="rId10" Type="http://schemas.openxmlformats.org/officeDocument/2006/relationships/tags" Target="../tags/tag90.xml"/><Relationship Id="rId1" Type="http://schemas.openxmlformats.org/officeDocument/2006/relationships/tags" Target="../tags/tag81.xml"/></Relationships>
</file>

<file path=ppt/slides/_rels/slide4.xml.rels><?xml version="1.0" encoding="UTF-8" standalone="yes"?>
<Relationships xmlns="http://schemas.openxmlformats.org/package/2006/relationships"><Relationship Id="rId9" Type="http://schemas.openxmlformats.org/officeDocument/2006/relationships/tags" Target="../tags/tag103.xml"/><Relationship Id="rId8" Type="http://schemas.openxmlformats.org/officeDocument/2006/relationships/tags" Target="../tags/tag102.xml"/><Relationship Id="rId7" Type="http://schemas.openxmlformats.org/officeDocument/2006/relationships/tags" Target="../tags/tag101.xml"/><Relationship Id="rId6" Type="http://schemas.openxmlformats.org/officeDocument/2006/relationships/tags" Target="../tags/tag100.xml"/><Relationship Id="rId5" Type="http://schemas.openxmlformats.org/officeDocument/2006/relationships/tags" Target="../tags/tag99.xml"/><Relationship Id="rId4" Type="http://schemas.openxmlformats.org/officeDocument/2006/relationships/tags" Target="../tags/tag98.xml"/><Relationship Id="rId3" Type="http://schemas.openxmlformats.org/officeDocument/2006/relationships/tags" Target="../tags/tag97.xml"/><Relationship Id="rId2" Type="http://schemas.openxmlformats.org/officeDocument/2006/relationships/tags" Target="../tags/tag96.xml"/><Relationship Id="rId13" Type="http://schemas.openxmlformats.org/officeDocument/2006/relationships/notesSlide" Target="../notesSlides/notesSlide4.xml"/><Relationship Id="rId12" Type="http://schemas.openxmlformats.org/officeDocument/2006/relationships/slideLayout" Target="../slideLayouts/slideLayout7.xml"/><Relationship Id="rId11" Type="http://schemas.openxmlformats.org/officeDocument/2006/relationships/tags" Target="../tags/tag104.xml"/><Relationship Id="rId10" Type="http://schemas.openxmlformats.org/officeDocument/2006/relationships/image" Target="../media/image1.jpeg"/><Relationship Id="rId1" Type="http://schemas.openxmlformats.org/officeDocument/2006/relationships/tags" Target="../tags/tag95.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05.xml"/><Relationship Id="rId1" Type="http://schemas.openxmlformats.org/officeDocument/2006/relationships/image" Target="../media/image1.jpe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06.xml"/><Relationship Id="rId1" Type="http://schemas.openxmlformats.org/officeDocument/2006/relationships/image" Target="../media/image1.jpe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07.xml"/><Relationship Id="rId1" Type="http://schemas.openxmlformats.org/officeDocument/2006/relationships/image" Target="../media/image1.jpe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08.xml"/><Relationship Id="rId1" Type="http://schemas.openxmlformats.org/officeDocument/2006/relationships/image" Target="../media/image1.jpe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09.xml"/><Relationship Id="rId1" Type="http://schemas.openxmlformats.org/officeDocument/2006/relationships/image" Target="../media/image1.jpe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10.xml"/><Relationship Id="rId1" Type="http://schemas.openxmlformats.org/officeDocument/2006/relationships/image" Target="../media/image1.jpe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11.xml"/><Relationship Id="rId1" Type="http://schemas.openxmlformats.org/officeDocument/2006/relationships/image" Target="../media/image1.jpe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12.xml"/><Relationship Id="rId1" Type="http://schemas.openxmlformats.org/officeDocument/2006/relationships/image" Target="../media/image1.jpe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13.xml"/><Relationship Id="rId1" Type="http://schemas.openxmlformats.org/officeDocument/2006/relationships/image" Target="../media/image1.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14.xml"/><Relationship Id="rId1" Type="http://schemas.openxmlformats.org/officeDocument/2006/relationships/image" Target="../media/image1.jpe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15.xml"/><Relationship Id="rId1" Type="http://schemas.openxmlformats.org/officeDocument/2006/relationships/image" Target="../media/image1.jpe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16.xml"/><Relationship Id="rId1" Type="http://schemas.openxmlformats.org/officeDocument/2006/relationships/image" Target="../media/image1.jpe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17.xml"/><Relationship Id="rId1" Type="http://schemas.openxmlformats.org/officeDocument/2006/relationships/image" Target="../media/image1.jpeg"/></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18.xml"/><Relationship Id="rId1" Type="http://schemas.openxmlformats.org/officeDocument/2006/relationships/image" Target="../media/image1.jpeg"/></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19.xml"/><Relationship Id="rId1" Type="http://schemas.openxmlformats.org/officeDocument/2006/relationships/image" Target="../media/image1.jpe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20.xml"/><Relationship Id="rId1" Type="http://schemas.openxmlformats.org/officeDocument/2006/relationships/image" Target="../media/image1.jpeg"/></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21.xml"/><Relationship Id="rId1" Type="http://schemas.openxmlformats.org/officeDocument/2006/relationships/image" Target="../media/image1.jpeg"/></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22.xml"/><Relationship Id="rId1" Type="http://schemas.openxmlformats.org/officeDocument/2006/relationships/image" Target="../media/image1.jpeg"/></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23.xml"/><Relationship Id="rId1" Type="http://schemas.openxmlformats.org/officeDocument/2006/relationships/image" Target="../media/image1.jpeg"/></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24.xml"/><Relationship Id="rId1" Type="http://schemas.openxmlformats.org/officeDocument/2006/relationships/image" Target="../media/image1.jpeg"/></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25.xml"/><Relationship Id="rId1" Type="http://schemas.openxmlformats.org/officeDocument/2006/relationships/image" Target="../media/image1.jpeg"/></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26.xml"/><Relationship Id="rId1" Type="http://schemas.openxmlformats.org/officeDocument/2006/relationships/image" Target="../media/image1.jpeg"/></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27.xml"/><Relationship Id="rId1" Type="http://schemas.openxmlformats.org/officeDocument/2006/relationships/image" Target="../media/image1.jpeg"/></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28.xml"/><Relationship Id="rId1" Type="http://schemas.openxmlformats.org/officeDocument/2006/relationships/image" Target="../media/image1.jpeg"/></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29.xml"/><Relationship Id="rId1" Type="http://schemas.openxmlformats.org/officeDocument/2006/relationships/image" Target="../media/image1.jpeg"/></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30.xml"/><Relationship Id="rId1" Type="http://schemas.openxmlformats.org/officeDocument/2006/relationships/image" Target="../media/image1.jpeg"/></Relationships>
</file>

<file path=ppt/slides/_rels/slide3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31.xml"/><Relationship Id="rId1" Type="http://schemas.openxmlformats.org/officeDocument/2006/relationships/image" Target="../media/image1.jpeg"/></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32.xml"/><Relationship Id="rId1" Type="http://schemas.openxmlformats.org/officeDocument/2006/relationships/image" Target="../media/image1.jpeg"/></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33.xml"/><Relationship Id="rId1" Type="http://schemas.openxmlformats.org/officeDocument/2006/relationships/image" Target="../media/image1.jpeg"/></Relationships>
</file>

<file path=ppt/slides/_rels/slide3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34.xml"/><Relationship Id="rId1" Type="http://schemas.openxmlformats.org/officeDocument/2006/relationships/image" Target="../media/image1.jpeg"/></Relationships>
</file>

<file path=ppt/slides/_rels/slide3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35.xml"/><Relationship Id="rId1" Type="http://schemas.openxmlformats.org/officeDocument/2006/relationships/image" Target="../media/image1.jpeg"/></Relationships>
</file>

<file path=ppt/slides/_rels/slide3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36.xml"/><Relationship Id="rId1" Type="http://schemas.openxmlformats.org/officeDocument/2006/relationships/image" Target="../media/image1.jpeg"/></Relationships>
</file>

<file path=ppt/slides/_rels/slide3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37.xml"/><Relationship Id="rId1" Type="http://schemas.openxmlformats.org/officeDocument/2006/relationships/image" Target="../media/image1.jpeg"/></Relationships>
</file>

<file path=ppt/slides/_rels/slide3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38.xml"/><Relationship Id="rId1" Type="http://schemas.openxmlformats.org/officeDocument/2006/relationships/image" Target="../media/image1.jpeg"/></Relationships>
</file>

<file path=ppt/slides/_rels/slide3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39.xml"/><Relationship Id="rId1" Type="http://schemas.openxmlformats.org/officeDocument/2006/relationships/image" Target="../media/image1.jpeg"/></Relationships>
</file>

<file path=ppt/slides/_rels/slide4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40.xml"/><Relationship Id="rId1" Type="http://schemas.openxmlformats.org/officeDocument/2006/relationships/image" Target="../media/image1.jpeg"/></Relationships>
</file>

<file path=ppt/slides/_rels/slide4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41.xml"/><Relationship Id="rId1" Type="http://schemas.openxmlformats.org/officeDocument/2006/relationships/image" Target="../media/image1.jpeg"/></Relationships>
</file>

<file path=ppt/slides/_rels/slide4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42.xml"/><Relationship Id="rId1" Type="http://schemas.openxmlformats.org/officeDocument/2006/relationships/image" Target="../media/image1.jpeg"/></Relationships>
</file>

<file path=ppt/slides/_rels/slide4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43.xml"/><Relationship Id="rId1" Type="http://schemas.openxmlformats.org/officeDocument/2006/relationships/image" Target="../media/image1.jpeg"/></Relationships>
</file>

<file path=ppt/slides/_rels/slide4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44.xml"/><Relationship Id="rId1" Type="http://schemas.openxmlformats.org/officeDocument/2006/relationships/image" Target="../media/image1.jpeg"/></Relationships>
</file>

<file path=ppt/slides/_rels/slide4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45.xml"/><Relationship Id="rId1" Type="http://schemas.openxmlformats.org/officeDocument/2006/relationships/image" Target="../media/image1.jpeg"/></Relationships>
</file>

<file path=ppt/slides/_rels/slide4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46.xml"/><Relationship Id="rId1" Type="http://schemas.openxmlformats.org/officeDocument/2006/relationships/image" Target="../media/image1.jpeg"/></Relationships>
</file>

<file path=ppt/slides/_rels/slide4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47.xml"/><Relationship Id="rId1" Type="http://schemas.openxmlformats.org/officeDocument/2006/relationships/image" Target="../media/image1.jpeg"/></Relationships>
</file>

<file path=ppt/slides/_rels/slide4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48.xml"/><Relationship Id="rId1" Type="http://schemas.openxmlformats.org/officeDocument/2006/relationships/image" Target="../media/image1.jpeg"/></Relationships>
</file>

<file path=ppt/slides/_rels/slide4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49.xml"/><Relationship Id="rId1" Type="http://schemas.openxmlformats.org/officeDocument/2006/relationships/image" Target="../media/image1.jpeg"/></Relationships>
</file>

<file path=ppt/slides/_rels/slide5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50.xml"/><Relationship Id="rId1" Type="http://schemas.openxmlformats.org/officeDocument/2006/relationships/image" Target="../media/image1.jpeg"/></Relationships>
</file>

<file path=ppt/slides/_rels/slide5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51.xml"/><Relationship Id="rId1" Type="http://schemas.openxmlformats.org/officeDocument/2006/relationships/image" Target="../media/image1.jpeg"/></Relationships>
</file>

<file path=ppt/slides/_rels/slide5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52.xml"/><Relationship Id="rId1" Type="http://schemas.openxmlformats.org/officeDocument/2006/relationships/image" Target="../media/image1.jpeg"/></Relationships>
</file>

<file path=ppt/slides/_rels/slide5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53.xml"/><Relationship Id="rId1" Type="http://schemas.openxmlformats.org/officeDocument/2006/relationships/image" Target="../media/image1.jpeg"/></Relationships>
</file>

<file path=ppt/slides/_rels/slide5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54.xml"/><Relationship Id="rId1" Type="http://schemas.openxmlformats.org/officeDocument/2006/relationships/image" Target="../media/image1.jpeg"/></Relationships>
</file>

<file path=ppt/slides/_rels/slide5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55.xml"/><Relationship Id="rId1" Type="http://schemas.openxmlformats.org/officeDocument/2006/relationships/image" Target="../media/image1.jpeg"/></Relationships>
</file>

<file path=ppt/slides/_rels/slide5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56.xml"/><Relationship Id="rId1" Type="http://schemas.openxmlformats.org/officeDocument/2006/relationships/image" Target="../media/image1.jpeg"/></Relationships>
</file>

<file path=ppt/slides/_rels/slide5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57.xml"/><Relationship Id="rId1" Type="http://schemas.openxmlformats.org/officeDocument/2006/relationships/image" Target="../media/image1.jpeg"/></Relationships>
</file>

<file path=ppt/slides/_rels/slide5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58.xml"/><Relationship Id="rId1" Type="http://schemas.openxmlformats.org/officeDocument/2006/relationships/image" Target="../media/image1.jpeg"/></Relationships>
</file>

<file path=ppt/slides/_rels/slide5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59.xml"/><Relationship Id="rId1" Type="http://schemas.openxmlformats.org/officeDocument/2006/relationships/image" Target="../media/image1.jpeg"/></Relationships>
</file>

<file path=ppt/slides/_rels/slide6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60.xml"/><Relationship Id="rId1" Type="http://schemas.openxmlformats.org/officeDocument/2006/relationships/image" Target="../media/image1.jpeg"/></Relationships>
</file>

<file path=ppt/slides/_rels/slide6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61.xml"/><Relationship Id="rId1" Type="http://schemas.openxmlformats.org/officeDocument/2006/relationships/image" Target="../media/image1.jpeg"/></Relationships>
</file>

<file path=ppt/slides/_rels/slide6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62.xml"/><Relationship Id="rId1" Type="http://schemas.openxmlformats.org/officeDocument/2006/relationships/image" Target="../media/image1.jpeg"/></Relationships>
</file>

<file path=ppt/slides/_rels/slide6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63.xml"/><Relationship Id="rId1" Type="http://schemas.openxmlformats.org/officeDocument/2006/relationships/image" Target="../media/image1.jpeg"/></Relationships>
</file>

<file path=ppt/slides/_rels/slide6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64.xml"/><Relationship Id="rId1" Type="http://schemas.openxmlformats.org/officeDocument/2006/relationships/image" Target="../media/image1.jpeg"/></Relationships>
</file>

<file path=ppt/slides/_rels/slide6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65.xml"/><Relationship Id="rId1" Type="http://schemas.openxmlformats.org/officeDocument/2006/relationships/image" Target="../media/image1.jpeg"/></Relationships>
</file>

<file path=ppt/slides/_rels/slide6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66.xml"/><Relationship Id="rId1" Type="http://schemas.openxmlformats.org/officeDocument/2006/relationships/image" Target="../media/image1.jpeg"/></Relationships>
</file>

<file path=ppt/slides/_rels/slide6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67.xml"/><Relationship Id="rId1" Type="http://schemas.openxmlformats.org/officeDocument/2006/relationships/image" Target="../media/image1.jpeg"/></Relationships>
</file>

<file path=ppt/slides/_rels/slide6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68.xml"/><Relationship Id="rId1" Type="http://schemas.openxmlformats.org/officeDocument/2006/relationships/image" Target="../media/image1.jpeg"/></Relationships>
</file>

<file path=ppt/slides/_rels/slide6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6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custDataLst>
              <p:tags r:id="rId1"/>
            </p:custDataLst>
          </p:nvPr>
        </p:nvSpPr>
        <p:spPr>
          <a:xfrm>
            <a:off x="669925" y="715645"/>
            <a:ext cx="10965180" cy="1678940"/>
          </a:xfrm>
        </p:spPr>
        <p:txBody>
          <a:bodyPr/>
          <a:lstStyle/>
          <a:p>
            <a:r>
              <a:rPr lang="zh-CN" altLang="zh-CN"/>
              <a:t>政府采购投诉典型</a:t>
            </a:r>
            <a:br>
              <a:rPr lang="zh-CN" altLang="zh-CN"/>
            </a:br>
            <a:r>
              <a:rPr lang="zh-CN" altLang="zh-CN"/>
              <a:t>案例分析</a:t>
            </a:r>
            <a:endParaRPr lang="zh-CN" altLang="zh-CN"/>
          </a:p>
        </p:txBody>
      </p:sp>
      <p:sp>
        <p:nvSpPr>
          <p:cNvPr id="3" name="副标题 2"/>
          <p:cNvSpPr>
            <a:spLocks noGrp="1"/>
          </p:cNvSpPr>
          <p:nvPr>
            <p:ph type="subTitle" idx="1"/>
            <p:custDataLst>
              <p:tags r:id="rId2"/>
            </p:custDataLst>
          </p:nvPr>
        </p:nvSpPr>
        <p:spPr>
          <a:xfrm>
            <a:off x="669882" y="4412615"/>
            <a:ext cx="10852237" cy="950984"/>
          </a:xfrm>
        </p:spPr>
        <p:txBody>
          <a:bodyPr/>
          <a:lstStyle/>
          <a:p>
            <a:pPr algn="ctr"/>
            <a:r>
              <a:rPr lang="en-US" altLang="zh-CN"/>
              <a:t>  </a:t>
            </a:r>
            <a:endParaRPr lang="en-US" altLang="zh-CN"/>
          </a:p>
          <a:p>
            <a:pPr algn="ctr"/>
            <a:r>
              <a:rPr lang="en-US" altLang="zh-CN"/>
              <a:t>      </a:t>
            </a:r>
            <a:r>
              <a:rPr lang="zh-CN" altLang="en-US"/>
              <a:t>主讲人：武文伽律师</a:t>
            </a:r>
            <a:endParaRPr lang="zh-CN" altLang="en-US"/>
          </a:p>
        </p:txBody>
      </p:sp>
      <p:pic>
        <p:nvPicPr>
          <p:cNvPr id="4" name="图片 2" descr="37cee9cb2188636a752ce9ea1a962aa"/>
          <p:cNvPicPr>
            <a:picLocks noChangeAspect="1"/>
          </p:cNvPicPr>
          <p:nvPr/>
        </p:nvPicPr>
        <p:blipFill>
          <a:blip r:embed="rId3"/>
          <a:stretch>
            <a:fillRect/>
          </a:stretch>
        </p:blipFill>
        <p:spPr>
          <a:xfrm>
            <a:off x="4410710" y="3188335"/>
            <a:ext cx="4286250" cy="885825"/>
          </a:xfrm>
          <a:prstGeom prst="rect">
            <a:avLst/>
          </a:prstGeom>
        </p:spPr>
      </p:pic>
    </p:spTree>
    <p:custDataLst>
      <p:tags r:id="rId4"/>
    </p:custDataLst>
  </p:cSld>
  <p:clrMapOvr>
    <a:masterClrMapping/>
  </p:clrMapOvr>
  <mc:AlternateContent xmlns:mc="http://schemas.openxmlformats.org/markup-compatibility/2006">
    <mc:Choice xmlns:p14="http://schemas.microsoft.com/office/powerpoint/2010/main" Requires="p14">
      <p:transition p14:dur="500">
        <p:cover dir="d"/>
      </p:transition>
    </mc:Choice>
    <mc:Fallback>
      <p:transition>
        <p:cover dir="d"/>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custDataLst>
              <p:tags r:id="rId1"/>
            </p:custDataLst>
          </p:nvPr>
        </p:nvSpPr>
        <p:spPr>
          <a:xfrm>
            <a:off x="1878034" y="1979358"/>
            <a:ext cx="1450691" cy="379078"/>
          </a:xfrm>
          <a:prstGeom prst="rect">
            <a:avLst/>
          </a:prstGeom>
          <a:noFill/>
        </p:spPr>
        <p:txBody>
          <a:bodyPr wrap="square" rtlCol="0">
            <a:spAutoFit/>
          </a:bodyPr>
          <a:lstStyle/>
          <a:p>
            <a:pPr algn="ctr">
              <a:lnSpc>
                <a:spcPct val="130000"/>
              </a:lnSpc>
            </a:pPr>
            <a:r>
              <a:rPr lang="en-US" altLang="zh-CN" sz="1600" b="1">
                <a:solidFill>
                  <a:schemeClr val="tx1">
                    <a:lumMod val="75000"/>
                    <a:lumOff val="25000"/>
                  </a:schemeClr>
                </a:solidFill>
              </a:rPr>
              <a:t>CONTENTS</a:t>
            </a:r>
            <a:endParaRPr lang="en-US" altLang="zh-CN" sz="1600" b="1">
              <a:solidFill>
                <a:schemeClr val="tx1">
                  <a:lumMod val="75000"/>
                  <a:lumOff val="25000"/>
                </a:schemeClr>
              </a:solidFill>
            </a:endParaRPr>
          </a:p>
        </p:txBody>
      </p:sp>
      <p:sp>
        <p:nvSpPr>
          <p:cNvPr id="5" name="文本框 4"/>
          <p:cNvSpPr txBox="1"/>
          <p:nvPr>
            <p:custDataLst>
              <p:tags r:id="rId2"/>
            </p:custDataLst>
          </p:nvPr>
        </p:nvSpPr>
        <p:spPr>
          <a:xfrm>
            <a:off x="2138877" y="1423026"/>
            <a:ext cx="929005" cy="478849"/>
          </a:xfrm>
          <a:prstGeom prst="rect">
            <a:avLst/>
          </a:prstGeom>
          <a:noFill/>
        </p:spPr>
        <p:txBody>
          <a:bodyPr wrap="square" bIns="0" rtlCol="0">
            <a:spAutoFit/>
          </a:bodyPr>
          <a:lstStyle/>
          <a:p>
            <a:pPr algn="dist">
              <a:lnSpc>
                <a:spcPct val="130000"/>
              </a:lnSpc>
            </a:pPr>
            <a:r>
              <a:rPr lang="zh-CN" altLang="en-US" sz="2400">
                <a:uFillTx/>
                <a:latin typeface="+mj-lt"/>
                <a:ea typeface="+mj-ea"/>
                <a:cs typeface="+mj-cs"/>
              </a:rPr>
              <a:t>目录</a:t>
            </a:r>
            <a:endParaRPr lang="zh-CN" altLang="en-US" sz="2400">
              <a:uFillTx/>
              <a:latin typeface="+mj-lt"/>
              <a:ea typeface="+mj-ea"/>
              <a:cs typeface="+mj-cs"/>
            </a:endParaRPr>
          </a:p>
        </p:txBody>
      </p:sp>
      <p:cxnSp>
        <p:nvCxnSpPr>
          <p:cNvPr id="8" name="直接连接符 7"/>
          <p:cNvCxnSpPr/>
          <p:nvPr>
            <p:custDataLst>
              <p:tags r:id="rId3"/>
            </p:custDataLst>
          </p:nvPr>
        </p:nvCxnSpPr>
        <p:spPr>
          <a:xfrm flipV="1">
            <a:off x="2059186" y="1956546"/>
            <a:ext cx="1088390" cy="12065"/>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6" name="文本框 5"/>
          <p:cNvSpPr txBox="1"/>
          <p:nvPr>
            <p:custDataLst>
              <p:tags r:id="rId4"/>
            </p:custDataLst>
          </p:nvPr>
        </p:nvSpPr>
        <p:spPr>
          <a:xfrm>
            <a:off x="5365088" y="1497988"/>
            <a:ext cx="5952199" cy="491490"/>
          </a:xfrm>
          <a:prstGeom prst="rect">
            <a:avLst/>
          </a:prstGeom>
          <a:noFill/>
        </p:spPr>
        <p:txBody>
          <a:bodyPr wrap="square" rtlCol="0">
            <a:spAutoFit/>
          </a:bodyPr>
          <a:lstStyle/>
          <a:p>
            <a:pPr>
              <a:lnSpc>
                <a:spcPct val="130000"/>
              </a:lnSpc>
            </a:pPr>
            <a:r>
              <a:rPr lang="zh-CN" altLang="en-US" sz="2000">
                <a:sym typeface="+mn-ea"/>
              </a:rPr>
              <a:t>采购程序的不可逆性</a:t>
            </a:r>
            <a:endParaRPr lang="zh-CN" altLang="en-US" sz="2000" spc="120">
              <a:sym typeface="+mn-ea"/>
            </a:endParaRPr>
          </a:p>
        </p:txBody>
      </p:sp>
      <p:sp>
        <p:nvSpPr>
          <p:cNvPr id="7" name="文本框 6"/>
          <p:cNvSpPr txBox="1"/>
          <p:nvPr>
            <p:custDataLst>
              <p:tags r:id="rId5"/>
            </p:custDataLst>
          </p:nvPr>
        </p:nvSpPr>
        <p:spPr>
          <a:xfrm>
            <a:off x="4621412" y="1423026"/>
            <a:ext cx="717550" cy="650875"/>
          </a:xfrm>
          <a:prstGeom prst="rect">
            <a:avLst/>
          </a:prstGeom>
          <a:noFill/>
        </p:spPr>
        <p:txBody>
          <a:bodyPr wrap="square" rtlCol="0">
            <a:spAutoFit/>
          </a:bodyPr>
          <a:lstStyle/>
          <a:p>
            <a:pPr>
              <a:lnSpc>
                <a:spcPct val="130000"/>
              </a:lnSpc>
            </a:pPr>
            <a:r>
              <a:rPr lang="en-US" altLang="zh-CN" sz="2800" dirty="0">
                <a:solidFill>
                  <a:schemeClr val="tx1">
                    <a:lumMod val="75000"/>
                    <a:lumOff val="25000"/>
                    <a:alpha val="42000"/>
                  </a:schemeClr>
                </a:solidFill>
              </a:rPr>
              <a:t>01</a:t>
            </a:r>
            <a:endParaRPr lang="en-US" altLang="zh-CN" sz="2800" dirty="0">
              <a:solidFill>
                <a:schemeClr val="tx1">
                  <a:lumMod val="75000"/>
                  <a:lumOff val="25000"/>
                  <a:alpha val="42000"/>
                </a:schemeClr>
              </a:solidFill>
            </a:endParaRPr>
          </a:p>
        </p:txBody>
      </p:sp>
      <p:sp>
        <p:nvSpPr>
          <p:cNvPr id="9" name="文本框 8"/>
          <p:cNvSpPr txBox="1"/>
          <p:nvPr>
            <p:custDataLst>
              <p:tags r:id="rId6"/>
            </p:custDataLst>
          </p:nvPr>
        </p:nvSpPr>
        <p:spPr>
          <a:xfrm>
            <a:off x="5365088" y="2244271"/>
            <a:ext cx="5952199" cy="491490"/>
          </a:xfrm>
          <a:prstGeom prst="rect">
            <a:avLst/>
          </a:prstGeom>
          <a:noFill/>
        </p:spPr>
        <p:txBody>
          <a:bodyPr wrap="square" rtlCol="0">
            <a:spAutoFit/>
          </a:bodyPr>
          <a:lstStyle/>
          <a:p>
            <a:pPr>
              <a:lnSpc>
                <a:spcPct val="130000"/>
              </a:lnSpc>
            </a:pPr>
            <a:r>
              <a:rPr sz="2000">
                <a:latin typeface="+mj-ea"/>
                <a:ea typeface="+mj-ea"/>
                <a:cs typeface="+mj-ea"/>
                <a:sym typeface="+mn-ea"/>
              </a:rPr>
              <a:t>投标人</a:t>
            </a:r>
            <a:r>
              <a:rPr lang="en-US" altLang="zh-CN" sz="2000">
                <a:latin typeface="+mj-ea"/>
                <a:ea typeface="+mj-ea"/>
                <a:cs typeface="+mj-ea"/>
                <a:sym typeface="+mn-ea"/>
              </a:rPr>
              <a:t>“</a:t>
            </a:r>
            <a:r>
              <a:rPr sz="2000">
                <a:latin typeface="+mj-ea"/>
                <a:ea typeface="+mj-ea"/>
                <a:cs typeface="+mj-ea"/>
                <a:sym typeface="+mn-ea"/>
              </a:rPr>
              <a:t>画蛇添足</a:t>
            </a:r>
            <a:r>
              <a:rPr lang="en-US" altLang="zh-CN" sz="2000">
                <a:latin typeface="+mj-ea"/>
                <a:ea typeface="+mj-ea"/>
                <a:cs typeface="+mj-ea"/>
                <a:sym typeface="+mn-ea"/>
              </a:rPr>
              <a:t>”</a:t>
            </a:r>
            <a:r>
              <a:rPr sz="2000">
                <a:latin typeface="+mj-ea"/>
                <a:ea typeface="+mj-ea"/>
                <a:cs typeface="+mj-ea"/>
                <a:sym typeface="+mn-ea"/>
              </a:rPr>
              <a:t>的行为，该如何处理？</a:t>
            </a:r>
            <a:endParaRPr lang="zh-CN" altLang="en-US" sz="2000" spc="120">
              <a:latin typeface="+mj-ea"/>
              <a:ea typeface="+mj-ea"/>
              <a:cs typeface="+mj-ea"/>
              <a:sym typeface="+mn-ea"/>
            </a:endParaRPr>
          </a:p>
        </p:txBody>
      </p:sp>
      <p:sp>
        <p:nvSpPr>
          <p:cNvPr id="10" name="文本框 9"/>
          <p:cNvSpPr txBox="1"/>
          <p:nvPr>
            <p:custDataLst>
              <p:tags r:id="rId7"/>
            </p:custDataLst>
          </p:nvPr>
        </p:nvSpPr>
        <p:spPr>
          <a:xfrm>
            <a:off x="4621412" y="2169309"/>
            <a:ext cx="717550" cy="650875"/>
          </a:xfrm>
          <a:prstGeom prst="rect">
            <a:avLst/>
          </a:prstGeom>
          <a:noFill/>
        </p:spPr>
        <p:txBody>
          <a:bodyPr wrap="square" rtlCol="0">
            <a:spAutoFit/>
          </a:bodyPr>
          <a:lstStyle/>
          <a:p>
            <a:pPr>
              <a:lnSpc>
                <a:spcPct val="130000"/>
              </a:lnSpc>
            </a:pPr>
            <a:r>
              <a:rPr lang="en-US" altLang="zh-CN" sz="2800" dirty="0">
                <a:solidFill>
                  <a:schemeClr val="tx1">
                    <a:lumMod val="75000"/>
                    <a:lumOff val="25000"/>
                    <a:alpha val="42000"/>
                  </a:schemeClr>
                </a:solidFill>
              </a:rPr>
              <a:t>02</a:t>
            </a:r>
            <a:endParaRPr lang="en-US" altLang="zh-CN" sz="2800" dirty="0">
              <a:solidFill>
                <a:schemeClr val="tx1">
                  <a:lumMod val="75000"/>
                  <a:lumOff val="25000"/>
                  <a:alpha val="42000"/>
                </a:schemeClr>
              </a:solidFill>
            </a:endParaRPr>
          </a:p>
        </p:txBody>
      </p:sp>
      <p:sp>
        <p:nvSpPr>
          <p:cNvPr id="11" name="文本框 10"/>
          <p:cNvSpPr txBox="1"/>
          <p:nvPr>
            <p:custDataLst>
              <p:tags r:id="rId8"/>
            </p:custDataLst>
          </p:nvPr>
        </p:nvSpPr>
        <p:spPr>
          <a:xfrm>
            <a:off x="5365088" y="3014049"/>
            <a:ext cx="5952199" cy="491490"/>
          </a:xfrm>
          <a:prstGeom prst="rect">
            <a:avLst/>
          </a:prstGeom>
          <a:noFill/>
        </p:spPr>
        <p:txBody>
          <a:bodyPr wrap="square" rtlCol="0">
            <a:spAutoFit/>
          </a:bodyPr>
          <a:lstStyle/>
          <a:p>
            <a:pPr>
              <a:lnSpc>
                <a:spcPct val="130000"/>
              </a:lnSpc>
            </a:pPr>
            <a:r>
              <a:rPr lang="zh-CN" altLang="en-US" sz="2000">
                <a:sym typeface="+mn-ea"/>
              </a:rPr>
              <a:t>没有按照招标文件要求填写技术偏离表的</a:t>
            </a:r>
            <a:endParaRPr lang="zh-CN" altLang="en-US" sz="2000" spc="120">
              <a:sym typeface="+mn-ea"/>
            </a:endParaRPr>
          </a:p>
        </p:txBody>
      </p:sp>
      <p:sp>
        <p:nvSpPr>
          <p:cNvPr id="12" name="文本框 11"/>
          <p:cNvSpPr txBox="1"/>
          <p:nvPr>
            <p:custDataLst>
              <p:tags r:id="rId9"/>
            </p:custDataLst>
          </p:nvPr>
        </p:nvSpPr>
        <p:spPr>
          <a:xfrm>
            <a:off x="4621412" y="2915592"/>
            <a:ext cx="717550" cy="650875"/>
          </a:xfrm>
          <a:prstGeom prst="rect">
            <a:avLst/>
          </a:prstGeom>
          <a:noFill/>
        </p:spPr>
        <p:txBody>
          <a:bodyPr wrap="square" rtlCol="0">
            <a:spAutoFit/>
          </a:bodyPr>
          <a:lstStyle/>
          <a:p>
            <a:pPr>
              <a:lnSpc>
                <a:spcPct val="130000"/>
              </a:lnSpc>
            </a:pPr>
            <a:r>
              <a:rPr lang="en-US" altLang="zh-CN" sz="2800" dirty="0">
                <a:solidFill>
                  <a:schemeClr val="tx1">
                    <a:lumMod val="75000"/>
                    <a:lumOff val="25000"/>
                    <a:alpha val="42000"/>
                  </a:schemeClr>
                </a:solidFill>
              </a:rPr>
              <a:t>03</a:t>
            </a:r>
            <a:endParaRPr lang="en-US" altLang="zh-CN" sz="2800" dirty="0">
              <a:solidFill>
                <a:schemeClr val="tx1">
                  <a:lumMod val="75000"/>
                  <a:lumOff val="25000"/>
                  <a:alpha val="42000"/>
                </a:schemeClr>
              </a:solidFill>
            </a:endParaRPr>
          </a:p>
        </p:txBody>
      </p:sp>
      <p:sp>
        <p:nvSpPr>
          <p:cNvPr id="13" name="文本框 12"/>
          <p:cNvSpPr txBox="1"/>
          <p:nvPr>
            <p:custDataLst>
              <p:tags r:id="rId10"/>
            </p:custDataLst>
          </p:nvPr>
        </p:nvSpPr>
        <p:spPr>
          <a:xfrm>
            <a:off x="5365088" y="3709711"/>
            <a:ext cx="5952199" cy="491490"/>
          </a:xfrm>
          <a:prstGeom prst="rect">
            <a:avLst/>
          </a:prstGeom>
          <a:noFill/>
        </p:spPr>
        <p:txBody>
          <a:bodyPr wrap="square" rtlCol="0">
            <a:spAutoFit/>
          </a:bodyPr>
          <a:lstStyle/>
          <a:p>
            <a:pPr>
              <a:lnSpc>
                <a:spcPct val="130000"/>
              </a:lnSpc>
            </a:pPr>
            <a:r>
              <a:rPr lang="zh-CN" altLang="en-US" sz="2000">
                <a:sym typeface="+mn-ea"/>
              </a:rPr>
              <a:t>是否低于成本价  由评审专家认定</a:t>
            </a:r>
            <a:endParaRPr lang="zh-CN" altLang="en-US" sz="2000" spc="120">
              <a:sym typeface="+mn-ea"/>
            </a:endParaRPr>
          </a:p>
        </p:txBody>
      </p:sp>
      <p:sp>
        <p:nvSpPr>
          <p:cNvPr id="14" name="文本框 13"/>
          <p:cNvSpPr txBox="1"/>
          <p:nvPr>
            <p:custDataLst>
              <p:tags r:id="rId11"/>
            </p:custDataLst>
          </p:nvPr>
        </p:nvSpPr>
        <p:spPr>
          <a:xfrm>
            <a:off x="4621412" y="3661875"/>
            <a:ext cx="717550" cy="650875"/>
          </a:xfrm>
          <a:prstGeom prst="rect">
            <a:avLst/>
          </a:prstGeom>
          <a:noFill/>
        </p:spPr>
        <p:txBody>
          <a:bodyPr wrap="square" rtlCol="0">
            <a:spAutoFit/>
          </a:bodyPr>
          <a:lstStyle/>
          <a:p>
            <a:pPr>
              <a:lnSpc>
                <a:spcPct val="130000"/>
              </a:lnSpc>
            </a:pPr>
            <a:r>
              <a:rPr lang="en-US" altLang="zh-CN" sz="2800" dirty="0">
                <a:solidFill>
                  <a:schemeClr val="tx1">
                    <a:lumMod val="75000"/>
                    <a:lumOff val="25000"/>
                    <a:alpha val="42000"/>
                  </a:schemeClr>
                </a:solidFill>
              </a:rPr>
              <a:t>04</a:t>
            </a:r>
            <a:endParaRPr lang="en-US" altLang="zh-CN" sz="2800" dirty="0">
              <a:solidFill>
                <a:schemeClr val="tx1">
                  <a:lumMod val="75000"/>
                  <a:lumOff val="25000"/>
                  <a:alpha val="42000"/>
                </a:schemeClr>
              </a:solidFill>
            </a:endParaRPr>
          </a:p>
        </p:txBody>
      </p:sp>
      <p:sp>
        <p:nvSpPr>
          <p:cNvPr id="15" name="文本框 14"/>
          <p:cNvSpPr txBox="1"/>
          <p:nvPr>
            <p:custDataLst>
              <p:tags r:id="rId12"/>
            </p:custDataLst>
          </p:nvPr>
        </p:nvSpPr>
        <p:spPr>
          <a:xfrm>
            <a:off x="5365088" y="4483122"/>
            <a:ext cx="5952199" cy="491490"/>
          </a:xfrm>
          <a:prstGeom prst="rect">
            <a:avLst/>
          </a:prstGeom>
          <a:noFill/>
        </p:spPr>
        <p:txBody>
          <a:bodyPr wrap="square" rtlCol="0">
            <a:spAutoFit/>
          </a:bodyPr>
          <a:lstStyle/>
          <a:p>
            <a:pPr>
              <a:lnSpc>
                <a:spcPct val="130000"/>
              </a:lnSpc>
            </a:pPr>
            <a:r>
              <a:rPr lang="zh-CN" altLang="en-US" sz="2000">
                <a:sym typeface="+mn-ea"/>
              </a:rPr>
              <a:t>非法证据排除规则在投诉案件中的应用</a:t>
            </a:r>
            <a:endParaRPr lang="zh-CN" altLang="en-US" sz="2000" spc="120">
              <a:sym typeface="+mn-ea"/>
            </a:endParaRPr>
          </a:p>
        </p:txBody>
      </p:sp>
      <p:sp>
        <p:nvSpPr>
          <p:cNvPr id="16" name="文本框 15"/>
          <p:cNvSpPr txBox="1"/>
          <p:nvPr>
            <p:custDataLst>
              <p:tags r:id="rId13"/>
            </p:custDataLst>
          </p:nvPr>
        </p:nvSpPr>
        <p:spPr>
          <a:xfrm>
            <a:off x="4647447" y="4483090"/>
            <a:ext cx="717550" cy="650875"/>
          </a:xfrm>
          <a:prstGeom prst="rect">
            <a:avLst/>
          </a:prstGeom>
          <a:noFill/>
        </p:spPr>
        <p:txBody>
          <a:bodyPr wrap="square" rtlCol="0">
            <a:spAutoFit/>
          </a:bodyPr>
          <a:lstStyle/>
          <a:p>
            <a:pPr>
              <a:lnSpc>
                <a:spcPct val="130000"/>
              </a:lnSpc>
            </a:pPr>
            <a:r>
              <a:rPr lang="en-US" altLang="zh-CN" sz="2800" dirty="0">
                <a:solidFill>
                  <a:schemeClr val="tx1">
                    <a:lumMod val="75000"/>
                    <a:lumOff val="25000"/>
                    <a:alpha val="42000"/>
                  </a:schemeClr>
                </a:solidFill>
              </a:rPr>
              <a:t>05</a:t>
            </a:r>
            <a:endParaRPr lang="en-US" altLang="zh-CN" sz="2800" dirty="0">
              <a:solidFill>
                <a:schemeClr val="tx1">
                  <a:lumMod val="75000"/>
                  <a:lumOff val="25000"/>
                  <a:alpha val="42000"/>
                </a:schemeClr>
              </a:solidFill>
            </a:endParaRPr>
          </a:p>
        </p:txBody>
      </p:sp>
      <p:pic>
        <p:nvPicPr>
          <p:cNvPr id="2" name="图片 2" descr="37cee9cb2188636a752ce9ea1a962aa"/>
          <p:cNvPicPr>
            <a:picLocks noChangeAspect="1"/>
          </p:cNvPicPr>
          <p:nvPr/>
        </p:nvPicPr>
        <p:blipFill>
          <a:blip r:embed="rId14"/>
          <a:stretch>
            <a:fillRect/>
          </a:stretch>
        </p:blipFill>
        <p:spPr>
          <a:xfrm>
            <a:off x="8900795" y="6182360"/>
            <a:ext cx="3263265" cy="641350"/>
          </a:xfrm>
          <a:prstGeom prst="rect">
            <a:avLst/>
          </a:prstGeom>
        </p:spPr>
      </p:pic>
      <p:sp>
        <p:nvSpPr>
          <p:cNvPr id="17" name="文本框 16"/>
          <p:cNvSpPr txBox="1"/>
          <p:nvPr>
            <p:custDataLst>
              <p:tags r:id="rId15"/>
            </p:custDataLst>
          </p:nvPr>
        </p:nvSpPr>
        <p:spPr>
          <a:xfrm>
            <a:off x="4647447" y="5379075"/>
            <a:ext cx="717550" cy="650875"/>
          </a:xfrm>
          <a:prstGeom prst="rect">
            <a:avLst/>
          </a:prstGeom>
          <a:noFill/>
        </p:spPr>
        <p:txBody>
          <a:bodyPr wrap="square" rtlCol="0">
            <a:spAutoFit/>
          </a:bodyPr>
          <a:p>
            <a:pPr>
              <a:lnSpc>
                <a:spcPct val="130000"/>
              </a:lnSpc>
            </a:pPr>
            <a:r>
              <a:rPr lang="en-US" altLang="zh-CN" sz="2800" dirty="0">
                <a:solidFill>
                  <a:schemeClr val="tx1">
                    <a:lumMod val="75000"/>
                    <a:lumOff val="25000"/>
                    <a:alpha val="42000"/>
                  </a:schemeClr>
                </a:solidFill>
              </a:rPr>
              <a:t>06</a:t>
            </a:r>
            <a:endParaRPr lang="en-US" altLang="zh-CN" sz="2800" dirty="0">
              <a:solidFill>
                <a:schemeClr val="tx1">
                  <a:lumMod val="75000"/>
                  <a:lumOff val="25000"/>
                  <a:alpha val="42000"/>
                </a:schemeClr>
              </a:solidFill>
            </a:endParaRPr>
          </a:p>
        </p:txBody>
      </p:sp>
      <p:sp>
        <p:nvSpPr>
          <p:cNvPr id="18" name="文本框 17"/>
          <p:cNvSpPr txBox="1"/>
          <p:nvPr>
            <p:custDataLst>
              <p:tags r:id="rId16"/>
            </p:custDataLst>
          </p:nvPr>
        </p:nvSpPr>
        <p:spPr>
          <a:xfrm>
            <a:off x="5339053" y="5459118"/>
            <a:ext cx="5952199" cy="491490"/>
          </a:xfrm>
          <a:prstGeom prst="rect">
            <a:avLst/>
          </a:prstGeom>
          <a:noFill/>
        </p:spPr>
        <p:txBody>
          <a:bodyPr wrap="square" rtlCol="0">
            <a:spAutoFit/>
          </a:bodyPr>
          <a:p>
            <a:pPr>
              <a:lnSpc>
                <a:spcPct val="130000"/>
              </a:lnSpc>
            </a:pPr>
            <a:r>
              <a:rPr lang="zh-CN" altLang="zh-CN" sz="2000" spc="120">
                <a:sym typeface="+mn-ea"/>
              </a:rPr>
              <a:t>注重程序  确保当事人陈述申辩的权利</a:t>
            </a:r>
            <a:endParaRPr lang="zh-CN" altLang="zh-CN" sz="2000" spc="120">
              <a:sym typeface="+mn-ea"/>
            </a:endParaRPr>
          </a:p>
        </p:txBody>
      </p:sp>
    </p:spTree>
    <p:custDataLst>
      <p:tags r:id="rId17"/>
    </p:custDataLst>
  </p:cSld>
  <p:clrMapOvr>
    <a:masterClrMapping/>
  </p:clrMapOvr>
  <mc:AlternateContent xmlns:mc="http://schemas.openxmlformats.org/markup-compatibility/2006">
    <mc:Choice xmlns:p14="http://schemas.microsoft.com/office/powerpoint/2010/main" Requires="p14">
      <p:transition p14:dur="500">
        <p:cut/>
      </p:transition>
    </mc:Choice>
    <mc:Fallback>
      <p:transition>
        <p:cut/>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custDataLst>
              <p:tags r:id="rId1"/>
            </p:custDataLst>
          </p:nvPr>
        </p:nvSpPr>
        <p:spPr>
          <a:xfrm>
            <a:off x="1878034" y="1979358"/>
            <a:ext cx="1450691" cy="379078"/>
          </a:xfrm>
          <a:prstGeom prst="rect">
            <a:avLst/>
          </a:prstGeom>
          <a:noFill/>
        </p:spPr>
        <p:txBody>
          <a:bodyPr wrap="square" rtlCol="0">
            <a:spAutoFit/>
          </a:bodyPr>
          <a:lstStyle/>
          <a:p>
            <a:pPr algn="ctr">
              <a:lnSpc>
                <a:spcPct val="130000"/>
              </a:lnSpc>
            </a:pPr>
            <a:r>
              <a:rPr lang="en-US" altLang="zh-CN" sz="1600" b="1">
                <a:solidFill>
                  <a:schemeClr val="tx1">
                    <a:lumMod val="75000"/>
                    <a:lumOff val="25000"/>
                  </a:schemeClr>
                </a:solidFill>
              </a:rPr>
              <a:t>CONTENTS</a:t>
            </a:r>
            <a:endParaRPr lang="en-US" altLang="zh-CN" sz="1600" b="1">
              <a:solidFill>
                <a:schemeClr val="tx1">
                  <a:lumMod val="75000"/>
                  <a:lumOff val="25000"/>
                </a:schemeClr>
              </a:solidFill>
            </a:endParaRPr>
          </a:p>
        </p:txBody>
      </p:sp>
      <p:sp>
        <p:nvSpPr>
          <p:cNvPr id="5" name="文本框 4"/>
          <p:cNvSpPr txBox="1"/>
          <p:nvPr>
            <p:custDataLst>
              <p:tags r:id="rId2"/>
            </p:custDataLst>
          </p:nvPr>
        </p:nvSpPr>
        <p:spPr>
          <a:xfrm>
            <a:off x="2138877" y="1423026"/>
            <a:ext cx="929005" cy="478849"/>
          </a:xfrm>
          <a:prstGeom prst="rect">
            <a:avLst/>
          </a:prstGeom>
          <a:noFill/>
        </p:spPr>
        <p:txBody>
          <a:bodyPr wrap="square" bIns="0" rtlCol="0">
            <a:spAutoFit/>
          </a:bodyPr>
          <a:lstStyle/>
          <a:p>
            <a:pPr algn="dist">
              <a:lnSpc>
                <a:spcPct val="130000"/>
              </a:lnSpc>
            </a:pPr>
            <a:r>
              <a:rPr lang="zh-CN" altLang="en-US" sz="2400">
                <a:uFillTx/>
                <a:latin typeface="+mj-lt"/>
                <a:ea typeface="+mj-ea"/>
                <a:cs typeface="+mj-cs"/>
              </a:rPr>
              <a:t>目录</a:t>
            </a:r>
            <a:endParaRPr lang="zh-CN" altLang="en-US" sz="2400">
              <a:uFillTx/>
              <a:latin typeface="+mj-lt"/>
              <a:ea typeface="+mj-ea"/>
              <a:cs typeface="+mj-cs"/>
            </a:endParaRPr>
          </a:p>
        </p:txBody>
      </p:sp>
      <p:cxnSp>
        <p:nvCxnSpPr>
          <p:cNvPr id="8" name="直接连接符 7"/>
          <p:cNvCxnSpPr/>
          <p:nvPr>
            <p:custDataLst>
              <p:tags r:id="rId3"/>
            </p:custDataLst>
          </p:nvPr>
        </p:nvCxnSpPr>
        <p:spPr>
          <a:xfrm flipV="1">
            <a:off x="2059186" y="1956546"/>
            <a:ext cx="1088390" cy="12065"/>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6" name="文本框 5"/>
          <p:cNvSpPr txBox="1"/>
          <p:nvPr>
            <p:custDataLst>
              <p:tags r:id="rId4"/>
            </p:custDataLst>
          </p:nvPr>
        </p:nvSpPr>
        <p:spPr>
          <a:xfrm>
            <a:off x="5339053" y="1502433"/>
            <a:ext cx="5952199" cy="491490"/>
          </a:xfrm>
          <a:prstGeom prst="rect">
            <a:avLst/>
          </a:prstGeom>
          <a:noFill/>
        </p:spPr>
        <p:txBody>
          <a:bodyPr wrap="square" rtlCol="0">
            <a:spAutoFit/>
          </a:bodyPr>
          <a:lstStyle/>
          <a:p>
            <a:pPr>
              <a:lnSpc>
                <a:spcPct val="130000"/>
              </a:lnSpc>
            </a:pPr>
            <a:r>
              <a:rPr lang="zh-CN" altLang="en-US" sz="2000" spc="120">
                <a:sym typeface="+mn-ea"/>
              </a:rPr>
              <a:t>尊重评审专家的主观评判</a:t>
            </a:r>
            <a:endParaRPr lang="zh-CN" altLang="en-US" sz="2000" spc="120">
              <a:sym typeface="+mn-ea"/>
            </a:endParaRPr>
          </a:p>
        </p:txBody>
      </p:sp>
      <p:sp>
        <p:nvSpPr>
          <p:cNvPr id="7" name="文本框 6"/>
          <p:cNvSpPr txBox="1"/>
          <p:nvPr>
            <p:custDataLst>
              <p:tags r:id="rId5"/>
            </p:custDataLst>
          </p:nvPr>
        </p:nvSpPr>
        <p:spPr>
          <a:xfrm>
            <a:off x="4621412" y="1423026"/>
            <a:ext cx="717550" cy="650875"/>
          </a:xfrm>
          <a:prstGeom prst="rect">
            <a:avLst/>
          </a:prstGeom>
          <a:noFill/>
        </p:spPr>
        <p:txBody>
          <a:bodyPr wrap="square" rtlCol="0">
            <a:spAutoFit/>
          </a:bodyPr>
          <a:lstStyle/>
          <a:p>
            <a:pPr>
              <a:lnSpc>
                <a:spcPct val="130000"/>
              </a:lnSpc>
            </a:pPr>
            <a:r>
              <a:rPr lang="en-US" altLang="zh-CN" sz="2800" dirty="0">
                <a:solidFill>
                  <a:schemeClr val="tx1">
                    <a:lumMod val="75000"/>
                    <a:lumOff val="25000"/>
                    <a:alpha val="42000"/>
                  </a:schemeClr>
                </a:solidFill>
              </a:rPr>
              <a:t>07</a:t>
            </a:r>
            <a:endParaRPr lang="en-US" altLang="zh-CN" sz="2800" dirty="0">
              <a:solidFill>
                <a:schemeClr val="tx1">
                  <a:lumMod val="75000"/>
                  <a:lumOff val="25000"/>
                  <a:alpha val="42000"/>
                </a:schemeClr>
              </a:solidFill>
            </a:endParaRPr>
          </a:p>
        </p:txBody>
      </p:sp>
      <p:sp>
        <p:nvSpPr>
          <p:cNvPr id="9" name="文本框 8"/>
          <p:cNvSpPr txBox="1"/>
          <p:nvPr>
            <p:custDataLst>
              <p:tags r:id="rId6"/>
            </p:custDataLst>
          </p:nvPr>
        </p:nvSpPr>
        <p:spPr>
          <a:xfrm>
            <a:off x="5365088" y="2244271"/>
            <a:ext cx="5952199" cy="398780"/>
          </a:xfrm>
          <a:prstGeom prst="rect">
            <a:avLst/>
          </a:prstGeom>
          <a:noFill/>
        </p:spPr>
        <p:txBody>
          <a:bodyPr wrap="square" rtlCol="0">
            <a:spAutoFit/>
          </a:bodyPr>
          <a:lstStyle/>
          <a:p>
            <a:pPr marL="0" indent="0">
              <a:buNone/>
            </a:pPr>
            <a:r>
              <a:rPr sz="2000">
                <a:latin typeface="+mj-ea"/>
                <a:ea typeface="+mj-ea"/>
                <a:sym typeface="+mn-ea"/>
              </a:rPr>
              <a:t>资格条件作为评审因素</a:t>
            </a:r>
            <a:endParaRPr lang="zh-CN" altLang="en-US" sz="2000" spc="120">
              <a:latin typeface="+mj-ea"/>
              <a:ea typeface="+mj-ea"/>
              <a:sym typeface="+mn-ea"/>
            </a:endParaRPr>
          </a:p>
        </p:txBody>
      </p:sp>
      <p:sp>
        <p:nvSpPr>
          <p:cNvPr id="10" name="文本框 9"/>
          <p:cNvSpPr txBox="1"/>
          <p:nvPr>
            <p:custDataLst>
              <p:tags r:id="rId7"/>
            </p:custDataLst>
          </p:nvPr>
        </p:nvSpPr>
        <p:spPr>
          <a:xfrm>
            <a:off x="4621412" y="2164864"/>
            <a:ext cx="717550" cy="650875"/>
          </a:xfrm>
          <a:prstGeom prst="rect">
            <a:avLst/>
          </a:prstGeom>
          <a:noFill/>
        </p:spPr>
        <p:txBody>
          <a:bodyPr wrap="square" rtlCol="0">
            <a:spAutoFit/>
          </a:bodyPr>
          <a:lstStyle/>
          <a:p>
            <a:pPr>
              <a:lnSpc>
                <a:spcPct val="130000"/>
              </a:lnSpc>
            </a:pPr>
            <a:r>
              <a:rPr lang="en-US" altLang="zh-CN" sz="2800" dirty="0">
                <a:solidFill>
                  <a:schemeClr val="tx1">
                    <a:lumMod val="75000"/>
                    <a:lumOff val="25000"/>
                    <a:alpha val="42000"/>
                  </a:schemeClr>
                </a:solidFill>
              </a:rPr>
              <a:t>08</a:t>
            </a:r>
            <a:endParaRPr lang="en-US" altLang="zh-CN" sz="2800" dirty="0">
              <a:solidFill>
                <a:schemeClr val="tx1">
                  <a:lumMod val="75000"/>
                  <a:lumOff val="25000"/>
                  <a:alpha val="42000"/>
                </a:schemeClr>
              </a:solidFill>
            </a:endParaRPr>
          </a:p>
        </p:txBody>
      </p:sp>
      <p:sp>
        <p:nvSpPr>
          <p:cNvPr id="11" name="文本框 10"/>
          <p:cNvSpPr txBox="1"/>
          <p:nvPr>
            <p:custDataLst>
              <p:tags r:id="rId8"/>
            </p:custDataLst>
          </p:nvPr>
        </p:nvSpPr>
        <p:spPr>
          <a:xfrm>
            <a:off x="5365088" y="2994999"/>
            <a:ext cx="5952199" cy="491490"/>
          </a:xfrm>
          <a:prstGeom prst="rect">
            <a:avLst/>
          </a:prstGeom>
          <a:noFill/>
        </p:spPr>
        <p:txBody>
          <a:bodyPr wrap="square" rtlCol="0">
            <a:spAutoFit/>
          </a:bodyPr>
          <a:lstStyle/>
          <a:p>
            <a:pPr>
              <a:lnSpc>
                <a:spcPct val="130000"/>
              </a:lnSpc>
            </a:pPr>
            <a:r>
              <a:rPr altLang="zh-CN" sz="2000">
                <a:sym typeface="+mn-ea"/>
              </a:rPr>
              <a:t>禁止资格后审</a:t>
            </a:r>
            <a:endParaRPr lang="zh-CN" altLang="en-US" sz="2000" spc="120">
              <a:sym typeface="+mn-ea"/>
            </a:endParaRPr>
          </a:p>
        </p:txBody>
      </p:sp>
      <p:sp>
        <p:nvSpPr>
          <p:cNvPr id="12" name="文本框 11"/>
          <p:cNvSpPr txBox="1"/>
          <p:nvPr>
            <p:custDataLst>
              <p:tags r:id="rId9"/>
            </p:custDataLst>
          </p:nvPr>
        </p:nvSpPr>
        <p:spPr>
          <a:xfrm>
            <a:off x="4621412" y="2915592"/>
            <a:ext cx="717550" cy="650875"/>
          </a:xfrm>
          <a:prstGeom prst="rect">
            <a:avLst/>
          </a:prstGeom>
          <a:noFill/>
        </p:spPr>
        <p:txBody>
          <a:bodyPr wrap="square" rtlCol="0">
            <a:spAutoFit/>
          </a:bodyPr>
          <a:lstStyle/>
          <a:p>
            <a:pPr>
              <a:lnSpc>
                <a:spcPct val="130000"/>
              </a:lnSpc>
            </a:pPr>
            <a:r>
              <a:rPr lang="en-US" altLang="zh-CN" sz="2800" dirty="0">
                <a:solidFill>
                  <a:schemeClr val="tx1">
                    <a:lumMod val="75000"/>
                    <a:lumOff val="25000"/>
                    <a:alpha val="42000"/>
                  </a:schemeClr>
                </a:solidFill>
              </a:rPr>
              <a:t>09</a:t>
            </a:r>
            <a:endParaRPr lang="en-US" altLang="zh-CN" sz="2800" dirty="0">
              <a:solidFill>
                <a:schemeClr val="tx1">
                  <a:lumMod val="75000"/>
                  <a:lumOff val="25000"/>
                  <a:alpha val="42000"/>
                </a:schemeClr>
              </a:solidFill>
            </a:endParaRPr>
          </a:p>
        </p:txBody>
      </p:sp>
      <p:sp>
        <p:nvSpPr>
          <p:cNvPr id="14" name="文本框 13"/>
          <p:cNvSpPr txBox="1"/>
          <p:nvPr>
            <p:custDataLst>
              <p:tags r:id="rId10"/>
            </p:custDataLst>
          </p:nvPr>
        </p:nvSpPr>
        <p:spPr>
          <a:xfrm>
            <a:off x="4621412" y="3661875"/>
            <a:ext cx="717550" cy="650875"/>
          </a:xfrm>
          <a:prstGeom prst="rect">
            <a:avLst/>
          </a:prstGeom>
          <a:noFill/>
        </p:spPr>
        <p:txBody>
          <a:bodyPr wrap="square" rtlCol="0">
            <a:spAutoFit/>
          </a:bodyPr>
          <a:lstStyle/>
          <a:p>
            <a:pPr>
              <a:lnSpc>
                <a:spcPct val="130000"/>
              </a:lnSpc>
            </a:pPr>
            <a:r>
              <a:rPr lang="en-US" altLang="zh-CN" sz="2800" dirty="0">
                <a:solidFill>
                  <a:schemeClr val="tx1">
                    <a:lumMod val="75000"/>
                    <a:lumOff val="25000"/>
                    <a:alpha val="42000"/>
                  </a:schemeClr>
                </a:solidFill>
              </a:rPr>
              <a:t>10</a:t>
            </a:r>
            <a:endParaRPr lang="en-US" altLang="zh-CN" sz="2800" dirty="0">
              <a:solidFill>
                <a:schemeClr val="tx1">
                  <a:lumMod val="75000"/>
                  <a:lumOff val="25000"/>
                  <a:alpha val="42000"/>
                </a:schemeClr>
              </a:solidFill>
            </a:endParaRPr>
          </a:p>
        </p:txBody>
      </p:sp>
      <p:sp>
        <p:nvSpPr>
          <p:cNvPr id="15" name="文本框 14"/>
          <p:cNvSpPr txBox="1"/>
          <p:nvPr>
            <p:custDataLst>
              <p:tags r:id="rId11"/>
            </p:custDataLst>
          </p:nvPr>
        </p:nvSpPr>
        <p:spPr>
          <a:xfrm>
            <a:off x="5424778" y="3821452"/>
            <a:ext cx="5952199" cy="491490"/>
          </a:xfrm>
          <a:prstGeom prst="rect">
            <a:avLst/>
          </a:prstGeom>
          <a:noFill/>
        </p:spPr>
        <p:txBody>
          <a:bodyPr wrap="square" rtlCol="0">
            <a:spAutoFit/>
          </a:bodyPr>
          <a:lstStyle/>
          <a:p>
            <a:pPr>
              <a:lnSpc>
                <a:spcPct val="130000"/>
              </a:lnSpc>
            </a:pPr>
            <a:r>
              <a:rPr lang="zh-CN" altLang="en-US" sz="2000">
                <a:sym typeface="+mn-ea"/>
              </a:rPr>
              <a:t>禁止关联公司就同一项目进行投标</a:t>
            </a:r>
            <a:endParaRPr lang="zh-CN" altLang="en-US" sz="2000" spc="120">
              <a:sym typeface="+mn-ea"/>
            </a:endParaRPr>
          </a:p>
        </p:txBody>
      </p:sp>
      <p:sp>
        <p:nvSpPr>
          <p:cNvPr id="16" name="文本框 15"/>
          <p:cNvSpPr txBox="1"/>
          <p:nvPr>
            <p:custDataLst>
              <p:tags r:id="rId12"/>
            </p:custDataLst>
          </p:nvPr>
        </p:nvSpPr>
        <p:spPr>
          <a:xfrm>
            <a:off x="4647447" y="4483090"/>
            <a:ext cx="717550" cy="650875"/>
          </a:xfrm>
          <a:prstGeom prst="rect">
            <a:avLst/>
          </a:prstGeom>
          <a:noFill/>
        </p:spPr>
        <p:txBody>
          <a:bodyPr wrap="square" rtlCol="0">
            <a:spAutoFit/>
          </a:bodyPr>
          <a:lstStyle/>
          <a:p>
            <a:pPr>
              <a:lnSpc>
                <a:spcPct val="130000"/>
              </a:lnSpc>
            </a:pPr>
            <a:r>
              <a:rPr lang="en-US" altLang="zh-CN" sz="2800" dirty="0">
                <a:solidFill>
                  <a:schemeClr val="tx1">
                    <a:lumMod val="75000"/>
                    <a:lumOff val="25000"/>
                    <a:alpha val="42000"/>
                  </a:schemeClr>
                </a:solidFill>
              </a:rPr>
              <a:t>11</a:t>
            </a:r>
            <a:endParaRPr lang="en-US" altLang="zh-CN" sz="2800" dirty="0">
              <a:solidFill>
                <a:schemeClr val="tx1">
                  <a:lumMod val="75000"/>
                  <a:lumOff val="25000"/>
                  <a:alpha val="42000"/>
                </a:schemeClr>
              </a:solidFill>
            </a:endParaRPr>
          </a:p>
        </p:txBody>
      </p:sp>
      <p:pic>
        <p:nvPicPr>
          <p:cNvPr id="2" name="图片 2" descr="37cee9cb2188636a752ce9ea1a962aa"/>
          <p:cNvPicPr>
            <a:picLocks noChangeAspect="1"/>
          </p:cNvPicPr>
          <p:nvPr/>
        </p:nvPicPr>
        <p:blipFill>
          <a:blip r:embed="rId13"/>
          <a:stretch>
            <a:fillRect/>
          </a:stretch>
        </p:blipFill>
        <p:spPr>
          <a:xfrm>
            <a:off x="8900795" y="6182360"/>
            <a:ext cx="3263265" cy="641350"/>
          </a:xfrm>
          <a:prstGeom prst="rect">
            <a:avLst/>
          </a:prstGeom>
        </p:spPr>
      </p:pic>
      <p:sp>
        <p:nvSpPr>
          <p:cNvPr id="18" name="文本框 17"/>
          <p:cNvSpPr txBox="1"/>
          <p:nvPr>
            <p:custDataLst>
              <p:tags r:id="rId14"/>
            </p:custDataLst>
          </p:nvPr>
        </p:nvSpPr>
        <p:spPr>
          <a:xfrm>
            <a:off x="5339053" y="4563133"/>
            <a:ext cx="5952199" cy="491490"/>
          </a:xfrm>
          <a:prstGeom prst="rect">
            <a:avLst/>
          </a:prstGeom>
          <a:noFill/>
        </p:spPr>
        <p:txBody>
          <a:bodyPr wrap="square" rtlCol="0">
            <a:spAutoFit/>
          </a:bodyPr>
          <a:p>
            <a:pPr>
              <a:lnSpc>
                <a:spcPct val="130000"/>
              </a:lnSpc>
            </a:pPr>
            <a:r>
              <a:rPr sz="2000">
                <a:latin typeface="+mj-ea"/>
                <a:ea typeface="+mj-ea"/>
                <a:sym typeface="+mn-ea"/>
              </a:rPr>
              <a:t>进口产品的采购</a:t>
            </a:r>
            <a:endParaRPr lang="zh-CN" altLang="zh-CN" sz="2000" spc="120">
              <a:latin typeface="+mj-ea"/>
              <a:ea typeface="+mj-ea"/>
              <a:sym typeface="+mn-ea"/>
            </a:endParaRPr>
          </a:p>
        </p:txBody>
      </p:sp>
    </p:spTree>
    <p:custDataLst>
      <p:tags r:id="rId15"/>
    </p:custDataLst>
  </p:cSld>
  <p:clrMapOvr>
    <a:masterClrMapping/>
  </p:clrMapOvr>
  <mc:AlternateContent xmlns:mc="http://schemas.openxmlformats.org/markup-compatibility/2006">
    <mc:Choice xmlns:p14="http://schemas.microsoft.com/office/powerpoint/2010/main" Requires="p14">
      <p:transition p14:dur="500">
        <p:wedge/>
      </p:transition>
    </mc:Choice>
    <mc:Fallback>
      <p:transition>
        <p:wedg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custDataLst>
              <p:tags r:id="rId1"/>
            </p:custDataLst>
          </p:nvPr>
        </p:nvSpPr>
        <p:spPr>
          <a:xfrm>
            <a:off x="1878034" y="1979358"/>
            <a:ext cx="1450691" cy="379078"/>
          </a:xfrm>
          <a:prstGeom prst="rect">
            <a:avLst/>
          </a:prstGeom>
          <a:noFill/>
        </p:spPr>
        <p:txBody>
          <a:bodyPr wrap="square" rtlCol="0">
            <a:spAutoFit/>
          </a:bodyPr>
          <a:lstStyle/>
          <a:p>
            <a:pPr algn="ctr">
              <a:lnSpc>
                <a:spcPct val="130000"/>
              </a:lnSpc>
            </a:pPr>
            <a:r>
              <a:rPr lang="en-US" altLang="zh-CN" sz="1600" b="1">
                <a:solidFill>
                  <a:schemeClr val="tx1">
                    <a:lumMod val="75000"/>
                    <a:lumOff val="25000"/>
                  </a:schemeClr>
                </a:solidFill>
              </a:rPr>
              <a:t>CONTENTS</a:t>
            </a:r>
            <a:endParaRPr lang="en-US" altLang="zh-CN" sz="1600" b="1">
              <a:solidFill>
                <a:schemeClr val="tx1">
                  <a:lumMod val="75000"/>
                  <a:lumOff val="25000"/>
                </a:schemeClr>
              </a:solidFill>
            </a:endParaRPr>
          </a:p>
        </p:txBody>
      </p:sp>
      <p:sp>
        <p:nvSpPr>
          <p:cNvPr id="5" name="文本框 4"/>
          <p:cNvSpPr txBox="1"/>
          <p:nvPr>
            <p:custDataLst>
              <p:tags r:id="rId2"/>
            </p:custDataLst>
          </p:nvPr>
        </p:nvSpPr>
        <p:spPr>
          <a:xfrm>
            <a:off x="2138877" y="1423026"/>
            <a:ext cx="929005" cy="478849"/>
          </a:xfrm>
          <a:prstGeom prst="rect">
            <a:avLst/>
          </a:prstGeom>
          <a:noFill/>
        </p:spPr>
        <p:txBody>
          <a:bodyPr wrap="square" bIns="0" rtlCol="0">
            <a:spAutoFit/>
          </a:bodyPr>
          <a:lstStyle/>
          <a:p>
            <a:pPr algn="dist">
              <a:lnSpc>
                <a:spcPct val="130000"/>
              </a:lnSpc>
            </a:pPr>
            <a:r>
              <a:rPr lang="zh-CN" altLang="en-US" sz="2400">
                <a:uFillTx/>
                <a:latin typeface="+mj-lt"/>
                <a:ea typeface="+mj-ea"/>
                <a:cs typeface="+mj-cs"/>
              </a:rPr>
              <a:t>目录</a:t>
            </a:r>
            <a:endParaRPr lang="zh-CN" altLang="en-US" sz="2400">
              <a:uFillTx/>
              <a:latin typeface="+mj-lt"/>
              <a:ea typeface="+mj-ea"/>
              <a:cs typeface="+mj-cs"/>
            </a:endParaRPr>
          </a:p>
        </p:txBody>
      </p:sp>
      <p:cxnSp>
        <p:nvCxnSpPr>
          <p:cNvPr id="8" name="直接连接符 7"/>
          <p:cNvCxnSpPr/>
          <p:nvPr>
            <p:custDataLst>
              <p:tags r:id="rId3"/>
            </p:custDataLst>
          </p:nvPr>
        </p:nvCxnSpPr>
        <p:spPr>
          <a:xfrm flipV="1">
            <a:off x="2059186" y="1956546"/>
            <a:ext cx="1088390" cy="12065"/>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6" name="文本框 5"/>
          <p:cNvSpPr txBox="1"/>
          <p:nvPr>
            <p:custDataLst>
              <p:tags r:id="rId4"/>
            </p:custDataLst>
          </p:nvPr>
        </p:nvSpPr>
        <p:spPr>
          <a:xfrm>
            <a:off x="5339053" y="1502433"/>
            <a:ext cx="5952199" cy="491490"/>
          </a:xfrm>
          <a:prstGeom prst="rect">
            <a:avLst/>
          </a:prstGeom>
          <a:noFill/>
        </p:spPr>
        <p:txBody>
          <a:bodyPr wrap="square" rtlCol="0">
            <a:spAutoFit/>
          </a:bodyPr>
          <a:lstStyle/>
          <a:p>
            <a:pPr>
              <a:lnSpc>
                <a:spcPct val="130000"/>
              </a:lnSpc>
            </a:pPr>
            <a:r>
              <a:rPr sz="2000">
                <a:latin typeface="+mj-ea"/>
                <a:ea typeface="+mj-ea"/>
                <a:sym typeface="+mn-ea"/>
              </a:rPr>
              <a:t>摆样评审</a:t>
            </a:r>
            <a:endParaRPr lang="zh-CN" altLang="en-US" sz="2000" spc="120">
              <a:latin typeface="+mj-ea"/>
              <a:ea typeface="+mj-ea"/>
              <a:sym typeface="+mn-ea"/>
            </a:endParaRPr>
          </a:p>
        </p:txBody>
      </p:sp>
      <p:sp>
        <p:nvSpPr>
          <p:cNvPr id="7" name="文本框 6"/>
          <p:cNvSpPr txBox="1"/>
          <p:nvPr>
            <p:custDataLst>
              <p:tags r:id="rId5"/>
            </p:custDataLst>
          </p:nvPr>
        </p:nvSpPr>
        <p:spPr>
          <a:xfrm>
            <a:off x="4621412" y="1423026"/>
            <a:ext cx="717550" cy="650875"/>
          </a:xfrm>
          <a:prstGeom prst="rect">
            <a:avLst/>
          </a:prstGeom>
          <a:noFill/>
        </p:spPr>
        <p:txBody>
          <a:bodyPr wrap="square" rtlCol="0">
            <a:spAutoFit/>
          </a:bodyPr>
          <a:lstStyle/>
          <a:p>
            <a:pPr>
              <a:lnSpc>
                <a:spcPct val="130000"/>
              </a:lnSpc>
            </a:pPr>
            <a:r>
              <a:rPr lang="en-US" altLang="zh-CN" sz="2800" dirty="0">
                <a:solidFill>
                  <a:schemeClr val="tx1">
                    <a:lumMod val="75000"/>
                    <a:lumOff val="25000"/>
                    <a:alpha val="42000"/>
                  </a:schemeClr>
                </a:solidFill>
              </a:rPr>
              <a:t>12</a:t>
            </a:r>
            <a:endParaRPr lang="en-US" altLang="zh-CN" sz="2800" dirty="0">
              <a:solidFill>
                <a:schemeClr val="tx1">
                  <a:lumMod val="75000"/>
                  <a:lumOff val="25000"/>
                  <a:alpha val="42000"/>
                </a:schemeClr>
              </a:solidFill>
            </a:endParaRPr>
          </a:p>
        </p:txBody>
      </p:sp>
      <p:sp>
        <p:nvSpPr>
          <p:cNvPr id="9" name="文本框 8"/>
          <p:cNvSpPr txBox="1"/>
          <p:nvPr>
            <p:custDataLst>
              <p:tags r:id="rId6"/>
            </p:custDataLst>
          </p:nvPr>
        </p:nvSpPr>
        <p:spPr>
          <a:xfrm>
            <a:off x="5365088" y="2244271"/>
            <a:ext cx="5952199" cy="398780"/>
          </a:xfrm>
          <a:prstGeom prst="rect">
            <a:avLst/>
          </a:prstGeom>
          <a:noFill/>
        </p:spPr>
        <p:txBody>
          <a:bodyPr wrap="square" rtlCol="0">
            <a:spAutoFit/>
          </a:bodyPr>
          <a:lstStyle/>
          <a:p>
            <a:pPr marL="0" indent="0">
              <a:buNone/>
            </a:pPr>
            <a:r>
              <a:rPr sz="2000">
                <a:sym typeface="+mn-ea"/>
              </a:rPr>
              <a:t>设定最低限价</a:t>
            </a:r>
            <a:endParaRPr lang="zh-CN" altLang="en-US" sz="2000" spc="120">
              <a:latin typeface="+mj-ea"/>
              <a:ea typeface="+mj-ea"/>
              <a:sym typeface="+mn-ea"/>
            </a:endParaRPr>
          </a:p>
        </p:txBody>
      </p:sp>
      <p:sp>
        <p:nvSpPr>
          <p:cNvPr id="10" name="文本框 9"/>
          <p:cNvSpPr txBox="1"/>
          <p:nvPr>
            <p:custDataLst>
              <p:tags r:id="rId7"/>
            </p:custDataLst>
          </p:nvPr>
        </p:nvSpPr>
        <p:spPr>
          <a:xfrm>
            <a:off x="4621412" y="2118509"/>
            <a:ext cx="717550" cy="650875"/>
          </a:xfrm>
          <a:prstGeom prst="rect">
            <a:avLst/>
          </a:prstGeom>
          <a:noFill/>
        </p:spPr>
        <p:txBody>
          <a:bodyPr wrap="square" rtlCol="0">
            <a:spAutoFit/>
          </a:bodyPr>
          <a:lstStyle/>
          <a:p>
            <a:pPr>
              <a:lnSpc>
                <a:spcPct val="130000"/>
              </a:lnSpc>
            </a:pPr>
            <a:r>
              <a:rPr lang="en-US" altLang="zh-CN" sz="2800" dirty="0">
                <a:solidFill>
                  <a:schemeClr val="tx1">
                    <a:lumMod val="75000"/>
                    <a:lumOff val="25000"/>
                    <a:alpha val="42000"/>
                  </a:schemeClr>
                </a:solidFill>
              </a:rPr>
              <a:t>13</a:t>
            </a:r>
            <a:endParaRPr lang="en-US" altLang="zh-CN" sz="2800" dirty="0">
              <a:solidFill>
                <a:schemeClr val="tx1">
                  <a:lumMod val="75000"/>
                  <a:lumOff val="25000"/>
                  <a:alpha val="42000"/>
                </a:schemeClr>
              </a:solidFill>
            </a:endParaRPr>
          </a:p>
        </p:txBody>
      </p:sp>
      <p:sp>
        <p:nvSpPr>
          <p:cNvPr id="11" name="文本框 10"/>
          <p:cNvSpPr txBox="1"/>
          <p:nvPr>
            <p:custDataLst>
              <p:tags r:id="rId8"/>
            </p:custDataLst>
          </p:nvPr>
        </p:nvSpPr>
        <p:spPr>
          <a:xfrm>
            <a:off x="5365088" y="2994999"/>
            <a:ext cx="5952199" cy="491490"/>
          </a:xfrm>
          <a:prstGeom prst="rect">
            <a:avLst/>
          </a:prstGeom>
          <a:noFill/>
        </p:spPr>
        <p:txBody>
          <a:bodyPr wrap="square" rtlCol="0">
            <a:spAutoFit/>
          </a:bodyPr>
          <a:lstStyle/>
          <a:p>
            <a:pPr>
              <a:lnSpc>
                <a:spcPct val="130000"/>
              </a:lnSpc>
            </a:pPr>
            <a:r>
              <a:rPr sz="2000">
                <a:sym typeface="+mn-ea"/>
              </a:rPr>
              <a:t>以不合理条件对供应商实行差别待遇或歧视待遇</a:t>
            </a:r>
            <a:endParaRPr lang="zh-CN" altLang="en-US" sz="2000" spc="120">
              <a:sym typeface="+mn-ea"/>
            </a:endParaRPr>
          </a:p>
        </p:txBody>
      </p:sp>
      <p:sp>
        <p:nvSpPr>
          <p:cNvPr id="12" name="文本框 11"/>
          <p:cNvSpPr txBox="1"/>
          <p:nvPr>
            <p:custDataLst>
              <p:tags r:id="rId9"/>
            </p:custDataLst>
          </p:nvPr>
        </p:nvSpPr>
        <p:spPr>
          <a:xfrm>
            <a:off x="4621412" y="2915592"/>
            <a:ext cx="717550" cy="650875"/>
          </a:xfrm>
          <a:prstGeom prst="rect">
            <a:avLst/>
          </a:prstGeom>
          <a:noFill/>
        </p:spPr>
        <p:txBody>
          <a:bodyPr wrap="square" rtlCol="0">
            <a:spAutoFit/>
          </a:bodyPr>
          <a:lstStyle/>
          <a:p>
            <a:pPr>
              <a:lnSpc>
                <a:spcPct val="130000"/>
              </a:lnSpc>
            </a:pPr>
            <a:r>
              <a:rPr lang="en-US" altLang="zh-CN" sz="2800" dirty="0">
                <a:solidFill>
                  <a:schemeClr val="tx1">
                    <a:lumMod val="75000"/>
                    <a:lumOff val="25000"/>
                    <a:alpha val="42000"/>
                  </a:schemeClr>
                </a:solidFill>
              </a:rPr>
              <a:t>14</a:t>
            </a:r>
            <a:endParaRPr lang="en-US" altLang="zh-CN" sz="2800" dirty="0">
              <a:solidFill>
                <a:schemeClr val="tx1">
                  <a:lumMod val="75000"/>
                  <a:lumOff val="25000"/>
                  <a:alpha val="42000"/>
                </a:schemeClr>
              </a:solidFill>
            </a:endParaRPr>
          </a:p>
        </p:txBody>
      </p:sp>
      <p:pic>
        <p:nvPicPr>
          <p:cNvPr id="2" name="图片 2" descr="37cee9cb2188636a752ce9ea1a962aa"/>
          <p:cNvPicPr>
            <a:picLocks noChangeAspect="1"/>
          </p:cNvPicPr>
          <p:nvPr/>
        </p:nvPicPr>
        <p:blipFill>
          <a:blip r:embed="rId10"/>
          <a:stretch>
            <a:fillRect/>
          </a:stretch>
        </p:blipFill>
        <p:spPr>
          <a:xfrm>
            <a:off x="8900795" y="6182360"/>
            <a:ext cx="3263265" cy="641350"/>
          </a:xfrm>
          <a:prstGeom prst="rect">
            <a:avLst/>
          </a:prstGeom>
        </p:spPr>
      </p:pic>
    </p:spTree>
    <p:custDataLst>
      <p:tags r:id="rId11"/>
    </p:custDataLst>
  </p:cSld>
  <p:clrMapOvr>
    <a:masterClrMapping/>
  </p:clrMapOvr>
  <mc:AlternateContent xmlns:mc="http://schemas.openxmlformats.org/markup-compatibility/2006">
    <mc:Choice xmlns:p14="http://schemas.microsoft.com/office/powerpoint/2010/main" Requires="p14">
      <p:transition p14:dur="500">
        <p:wedge/>
      </p:transition>
    </mc:Choice>
    <mc:Fallback>
      <p:transition>
        <p:wedg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t>采购程序的不可逆性</a:t>
            </a:r>
            <a:endParaRPr lang="zh-CN" altLang="en-US"/>
          </a:p>
        </p:txBody>
      </p:sp>
      <p:sp>
        <p:nvSpPr>
          <p:cNvPr id="3" name="内容占位符 2"/>
          <p:cNvSpPr>
            <a:spLocks noGrp="1"/>
          </p:cNvSpPr>
          <p:nvPr>
            <p:ph idx="1"/>
          </p:nvPr>
        </p:nvSpPr>
        <p:spPr/>
        <p:txBody>
          <a:bodyPr/>
          <a:p>
            <a:pPr marL="0" indent="0">
              <a:buNone/>
            </a:pPr>
            <a:r>
              <a:rPr lang="zh-CN" altLang="en-US" sz="2800" b="1">
                <a:latin typeface="黑体" panose="02010609060101010101" charset="-122"/>
                <a:ea typeface="黑体" panose="02010609060101010101" charset="-122"/>
              </a:rPr>
              <a:t>案情介绍：</a:t>
            </a:r>
            <a:endParaRPr lang="zh-CN" altLang="en-US" sz="2800" b="1">
              <a:latin typeface="黑体" panose="02010609060101010101" charset="-122"/>
              <a:ea typeface="黑体" panose="02010609060101010101" charset="-122"/>
            </a:endParaRPr>
          </a:p>
          <a:p>
            <a:pPr marL="0" indent="0">
              <a:buNone/>
            </a:pPr>
            <a:r>
              <a:rPr lang="zh-CN" altLang="en-US" sz="2800" b="1">
                <a:latin typeface="仿宋" panose="02010609060101010101" charset="-122"/>
                <a:ea typeface="仿宋" panose="02010609060101010101" charset="-122"/>
                <a:cs typeface="仿宋" panose="02010609060101010101" charset="-122"/>
              </a:rPr>
              <a:t> </a:t>
            </a:r>
            <a:r>
              <a:rPr lang="zh-CN" altLang="en-US" sz="2800" b="1">
                <a:latin typeface="宋体" panose="02010600030101010101" pitchFamily="2" charset="-122"/>
                <a:ea typeface="宋体" panose="02010600030101010101" pitchFamily="2" charset="-122"/>
                <a:cs typeface="宋体" panose="02010600030101010101" pitchFamily="2" charset="-122"/>
              </a:rPr>
              <a:t>  某交通部门采购</a:t>
            </a:r>
            <a:r>
              <a:rPr lang="en-US" altLang="zh-CN" sz="2800" b="1">
                <a:latin typeface="宋体" panose="02010600030101010101" pitchFamily="2" charset="-122"/>
                <a:ea typeface="宋体" panose="02010600030101010101" pitchFamily="2" charset="-122"/>
                <a:cs typeface="宋体" panose="02010600030101010101" pitchFamily="2" charset="-122"/>
              </a:rPr>
              <a:t>“</a:t>
            </a:r>
            <a:r>
              <a:rPr lang="zh-CN" altLang="en-US" sz="2800" b="1">
                <a:latin typeface="宋体" panose="02010600030101010101" pitchFamily="2" charset="-122"/>
                <a:ea typeface="宋体" panose="02010600030101010101" pitchFamily="2" charset="-122"/>
                <a:cs typeface="宋体" panose="02010600030101010101" pitchFamily="2" charset="-122"/>
              </a:rPr>
              <a:t>内部控制建设咨询服务及信息化建设项目</a:t>
            </a:r>
            <a:r>
              <a:rPr lang="en-US" altLang="zh-CN" sz="2800" b="1">
                <a:latin typeface="宋体" panose="02010600030101010101" pitchFamily="2" charset="-122"/>
                <a:ea typeface="宋体" panose="02010600030101010101" pitchFamily="2" charset="-122"/>
                <a:cs typeface="宋体" panose="02010600030101010101" pitchFamily="2" charset="-122"/>
                <a:sym typeface="+mn-ea"/>
              </a:rPr>
              <a:t>”</a:t>
            </a:r>
            <a:r>
              <a:rPr sz="2800" b="1">
                <a:latin typeface="宋体" panose="02010600030101010101" pitchFamily="2" charset="-122"/>
                <a:ea typeface="宋体" panose="02010600030101010101" pitchFamily="2" charset="-122"/>
                <a:cs typeface="宋体" panose="02010600030101010101" pitchFamily="2" charset="-122"/>
                <a:sym typeface="+mn-ea"/>
              </a:rPr>
              <a:t>，开标时，在对投标文件密封性进行检查时，有代表对其中一家投标单位投标文件的密封性提出异议，该单位的投标文件外包装存在裂缝。后代理机构工作人员认为该情况不违反招标文件的规定，继续进行拆封唱标。唱标环节结束后，又有单位对该问题提出口头异议，代理机构工作人员将该情况交由评审委员会确认，最终将包装有瑕疵的投标单位的投标文件按无效投标处理，进而引发质疑和投诉。</a:t>
            </a:r>
            <a:endParaRPr sz="2800" b="1">
              <a:latin typeface="宋体" panose="02010600030101010101" pitchFamily="2" charset="-122"/>
              <a:ea typeface="宋体" panose="02010600030101010101" pitchFamily="2" charset="-122"/>
              <a:cs typeface="宋体" panose="02010600030101010101" pitchFamily="2" charset="-122"/>
              <a:sym typeface="+mn-ea"/>
            </a:endParaRPr>
          </a:p>
        </p:txBody>
      </p:sp>
      <p:pic>
        <p:nvPicPr>
          <p:cNvPr id="5" name="图片 2" descr="37cee9cb2188636a752ce9ea1a962aa"/>
          <p:cNvPicPr>
            <a:picLocks noChangeAspect="1"/>
          </p:cNvPicPr>
          <p:nvPr/>
        </p:nvPicPr>
        <p:blipFill>
          <a:blip r:embed="rId1"/>
          <a:stretch>
            <a:fillRect/>
          </a:stretch>
        </p:blipFill>
        <p:spPr>
          <a:xfrm>
            <a:off x="8900795" y="6182360"/>
            <a:ext cx="3263265" cy="641350"/>
          </a:xfrm>
          <a:prstGeom prst="rect">
            <a:avLst/>
          </a:prstGeom>
        </p:spPr>
      </p:pic>
    </p:spTree>
    <p:custDataLst>
      <p:tags r:id="rId2"/>
    </p:custDataLst>
  </p:cSld>
  <p:clrMapOvr>
    <a:masterClrMapping/>
  </p:clrMapOvr>
  <mc:AlternateContent xmlns:mc="http://schemas.openxmlformats.org/markup-compatibility/2006">
    <mc:Choice xmlns:p14="http://schemas.microsoft.com/office/powerpoint/2010/main" Requires="p14">
      <p:transition p14:dur="500">
        <p:push dir="u"/>
      </p:transition>
    </mc:Choice>
    <mc:Fallback>
      <p:transition>
        <p:push di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000" fill="hold">
                                          <p:stCondLst>
                                            <p:cond delay="0"/>
                                          </p:stCondLst>
                                        </p:cTn>
                                        <p:tgtEl>
                                          <p:spTgt spid="3">
                                            <p:txEl>
                                              <p:pRg st="0" end="0"/>
                                            </p:txEl>
                                          </p:spTgt>
                                        </p:tgtEl>
                                        <p:attrNameLst>
                                          <p:attrName>style.visibility</p:attrName>
                                        </p:attrNameLst>
                                      </p:cBhvr>
                                      <p:to>
                                        <p:strVal val="visible"/>
                                      </p:to>
                                    </p:set>
                                    <p:animEffect transition="in" filter="blinds(horizontal)">
                                      <p:cBhvr>
                                        <p:cTn id="12" dur="1000"/>
                                        <p:tgtEl>
                                          <p:spTgt spid="3">
                                            <p:txEl>
                                              <p:pRg st="0" end="0"/>
                                            </p:txEl>
                                          </p:spTgt>
                                        </p:tgtEl>
                                      </p:cBhvr>
                                    </p:animEffect>
                                  </p:childTnLst>
                                </p:cTn>
                              </p:par>
                              <p:par>
                                <p:cTn id="13" presetID="3" presetClass="entr" presetSubtype="10" fill="hold" nodeType="withEffect">
                                  <p:stCondLst>
                                    <p:cond delay="0"/>
                                  </p:stCondLst>
                                  <p:childTnLst>
                                    <p:set>
                                      <p:cBhvr>
                                        <p:cTn id="14" dur="1000" fill="hold">
                                          <p:stCondLst>
                                            <p:cond delay="0"/>
                                          </p:stCondLst>
                                        </p:cTn>
                                        <p:tgtEl>
                                          <p:spTgt spid="3">
                                            <p:txEl>
                                              <p:pRg st="1" end="1"/>
                                            </p:txEl>
                                          </p:spTgt>
                                        </p:tgtEl>
                                        <p:attrNameLst>
                                          <p:attrName>style.visibility</p:attrName>
                                        </p:attrNameLst>
                                      </p:cBhvr>
                                      <p:to>
                                        <p:strVal val="visible"/>
                                      </p:to>
                                    </p:set>
                                    <p:animEffect transition="in" filter="blinds(horizontal)">
                                      <p:cBhvr>
                                        <p:cTn id="15"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t>法律问题</a:t>
            </a:r>
            <a:endParaRPr lang="zh-CN" altLang="en-US"/>
          </a:p>
        </p:txBody>
      </p:sp>
      <p:sp>
        <p:nvSpPr>
          <p:cNvPr id="3" name="内容占位符 2"/>
          <p:cNvSpPr>
            <a:spLocks noGrp="1"/>
          </p:cNvSpPr>
          <p:nvPr>
            <p:ph idx="1"/>
          </p:nvPr>
        </p:nvSpPr>
        <p:spPr/>
        <p:txBody>
          <a:bodyPr/>
          <a:p>
            <a:pPr marL="0" indent="0">
              <a:buNone/>
            </a:pPr>
            <a:endParaRPr lang="zh-CN" altLang="en-US" b="1">
              <a:latin typeface="宋体" panose="02010600030101010101" pitchFamily="2" charset="-122"/>
              <a:ea typeface="宋体" panose="02010600030101010101" pitchFamily="2" charset="-122"/>
            </a:endParaRPr>
          </a:p>
          <a:p>
            <a:r>
              <a:rPr sz="2800" b="1">
                <a:latin typeface="宋体" panose="02010600030101010101" pitchFamily="2" charset="-122"/>
                <a:ea typeface="宋体" panose="02010600030101010101" pitchFamily="2" charset="-122"/>
                <a:sym typeface="+mn-ea"/>
              </a:rPr>
              <a:t>一、评审委员会能否介入前期开标程序？</a:t>
            </a:r>
            <a:endParaRPr lang="zh-CN" altLang="en-US" sz="2800" b="1">
              <a:latin typeface="宋体" panose="02010600030101010101" pitchFamily="2" charset="-122"/>
              <a:ea typeface="宋体" panose="02010600030101010101" pitchFamily="2" charset="-122"/>
            </a:endParaRPr>
          </a:p>
          <a:p>
            <a:endParaRPr lang="zh-CN" altLang="en-US" sz="2800" b="1">
              <a:latin typeface="宋体" panose="02010600030101010101" pitchFamily="2" charset="-122"/>
              <a:ea typeface="宋体" panose="02010600030101010101" pitchFamily="2" charset="-122"/>
            </a:endParaRPr>
          </a:p>
          <a:p>
            <a:r>
              <a:rPr sz="2800" b="1">
                <a:latin typeface="宋体" panose="02010600030101010101" pitchFamily="2" charset="-122"/>
                <a:ea typeface="宋体" panose="02010600030101010101" pitchFamily="2" charset="-122"/>
                <a:sym typeface="+mn-ea"/>
              </a:rPr>
              <a:t>二、开标结束后，能否再返回开标程序？</a:t>
            </a:r>
            <a:endParaRPr lang="zh-CN" altLang="en-US" sz="2800" b="1">
              <a:latin typeface="宋体" panose="02010600030101010101" pitchFamily="2" charset="-122"/>
              <a:ea typeface="宋体" panose="02010600030101010101" pitchFamily="2" charset="-122"/>
            </a:endParaRPr>
          </a:p>
          <a:p>
            <a:endParaRPr lang="zh-CN" altLang="en-US" sz="2800" b="1">
              <a:latin typeface="宋体" panose="02010600030101010101" pitchFamily="2" charset="-122"/>
              <a:ea typeface="宋体" panose="02010600030101010101" pitchFamily="2" charset="-122"/>
            </a:endParaRPr>
          </a:p>
          <a:p>
            <a:r>
              <a:rPr sz="2800" b="1">
                <a:latin typeface="宋体" panose="02010600030101010101" pitchFamily="2" charset="-122"/>
                <a:ea typeface="宋体" panose="02010600030101010101" pitchFamily="2" charset="-122"/>
                <a:sym typeface="+mn-ea"/>
              </a:rPr>
              <a:t>三、区分投标人的询问和质疑。</a:t>
            </a:r>
            <a:endParaRPr sz="2800" b="1">
              <a:latin typeface="宋体" panose="02010600030101010101" pitchFamily="2" charset="-122"/>
              <a:ea typeface="宋体" panose="02010600030101010101" pitchFamily="2" charset="-122"/>
              <a:sym typeface="+mn-ea"/>
            </a:endParaRPr>
          </a:p>
          <a:p>
            <a:endParaRPr lang="zh-CN" altLang="en-US" sz="2800">
              <a:latin typeface="宋体" panose="02010600030101010101" pitchFamily="2" charset="-122"/>
              <a:ea typeface="宋体" panose="02010600030101010101" pitchFamily="2" charset="-122"/>
            </a:endParaRPr>
          </a:p>
          <a:p>
            <a:r>
              <a:rPr lang="zh-CN" altLang="en-US" sz="2800" b="1">
                <a:latin typeface="宋体" panose="02010600030101010101" pitchFamily="2" charset="-122"/>
                <a:ea typeface="宋体" panose="02010600030101010101" pitchFamily="2" charset="-122"/>
              </a:rPr>
              <a:t>四、质疑的形式</a:t>
            </a:r>
            <a:endParaRPr lang="zh-CN" altLang="en-US" sz="2800" b="1">
              <a:latin typeface="宋体" panose="02010600030101010101" pitchFamily="2" charset="-122"/>
              <a:ea typeface="宋体" panose="02010600030101010101" pitchFamily="2" charset="-122"/>
            </a:endParaRPr>
          </a:p>
        </p:txBody>
      </p:sp>
      <p:pic>
        <p:nvPicPr>
          <p:cNvPr id="5" name="图片 2" descr="37cee9cb2188636a752ce9ea1a962aa"/>
          <p:cNvPicPr>
            <a:picLocks noChangeAspect="1"/>
          </p:cNvPicPr>
          <p:nvPr/>
        </p:nvPicPr>
        <p:blipFill>
          <a:blip r:embed="rId1"/>
          <a:stretch>
            <a:fillRect/>
          </a:stretch>
        </p:blipFill>
        <p:spPr>
          <a:xfrm>
            <a:off x="8900795" y="6182360"/>
            <a:ext cx="3263265" cy="641350"/>
          </a:xfrm>
          <a:prstGeom prst="rect">
            <a:avLst/>
          </a:prstGeom>
        </p:spPr>
      </p:pic>
    </p:spTree>
    <p:custDataLst>
      <p:tags r:id="rId2"/>
    </p:custDataLst>
  </p:cSld>
  <p:clrMapOvr>
    <a:masterClrMapping/>
  </p:clrMapOvr>
  <mc:AlternateContent xmlns:mc="http://schemas.openxmlformats.org/markup-compatibility/2006">
    <mc:Choice xmlns:p14="http://schemas.microsoft.com/office/powerpoint/2010/main" Requires="p14">
      <p:transition p14:dur="500">
        <p:randomBar dir="vert"/>
      </p:transition>
    </mc:Choice>
    <mc:Fallback>
      <p:transition>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ox(in)">
                                      <p:cBhvr>
                                        <p:cTn id="7" dur="20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box(in)">
                                      <p:cBhvr>
                                        <p:cTn id="12" dur="2000"/>
                                        <p:tgtEl>
                                          <p:spTgt spid="3">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box(in)">
                                      <p:cBhvr>
                                        <p:cTn id="17" dur="2000"/>
                                        <p:tgtEl>
                                          <p:spTgt spid="3">
                                            <p:txEl>
                                              <p:pRg st="5" end="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box(in)">
                                      <p:cBhvr>
                                        <p:cTn id="22" dur="2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t>法律分析</a:t>
            </a:r>
            <a:endParaRPr lang="zh-CN" altLang="en-US"/>
          </a:p>
        </p:txBody>
      </p:sp>
      <p:sp>
        <p:nvSpPr>
          <p:cNvPr id="3" name="内容占位符 2"/>
          <p:cNvSpPr>
            <a:spLocks noGrp="1"/>
          </p:cNvSpPr>
          <p:nvPr>
            <p:ph idx="1"/>
          </p:nvPr>
        </p:nvSpPr>
        <p:spPr/>
        <p:txBody>
          <a:bodyPr/>
          <a:p>
            <a:r>
              <a:rPr lang="en-US" altLang="zh-CN" sz="2800">
                <a:latin typeface="宋体" panose="02010600030101010101" pitchFamily="2" charset="-122"/>
                <a:ea typeface="宋体" panose="02010600030101010101" pitchFamily="2" charset="-122"/>
                <a:cs typeface="宋体" panose="02010600030101010101" pitchFamily="2" charset="-122"/>
              </a:rPr>
              <a:t>1</a:t>
            </a:r>
            <a:r>
              <a:rPr sz="2800">
                <a:latin typeface="宋体" panose="02010600030101010101" pitchFamily="2" charset="-122"/>
                <a:ea typeface="宋体" panose="02010600030101010101" pitchFamily="2" charset="-122"/>
                <a:cs typeface="宋体" panose="02010600030101010101" pitchFamily="2" charset="-122"/>
              </a:rPr>
              <a:t>、政府活动中，由采购人或采购代理机构组织前期的开标活动，严格禁止评审委员会参加开标活动，确保采购活动的公平公正。</a:t>
            </a:r>
            <a:endParaRPr sz="2800">
              <a:latin typeface="宋体" panose="02010600030101010101" pitchFamily="2" charset="-122"/>
              <a:ea typeface="宋体" panose="02010600030101010101" pitchFamily="2" charset="-122"/>
              <a:cs typeface="宋体" panose="02010600030101010101" pitchFamily="2" charset="-122"/>
            </a:endParaRPr>
          </a:p>
          <a:p>
            <a:endParaRPr lang="en-US" altLang="zh-CN" sz="2800">
              <a:latin typeface="宋体" panose="02010600030101010101" pitchFamily="2" charset="-122"/>
              <a:ea typeface="宋体" panose="02010600030101010101" pitchFamily="2" charset="-122"/>
              <a:cs typeface="宋体" panose="02010600030101010101" pitchFamily="2" charset="-122"/>
            </a:endParaRPr>
          </a:p>
          <a:p>
            <a:r>
              <a:rPr lang="en-US" altLang="zh-CN" sz="2800">
                <a:latin typeface="宋体" panose="02010600030101010101" pitchFamily="2" charset="-122"/>
                <a:ea typeface="宋体" panose="02010600030101010101" pitchFamily="2" charset="-122"/>
                <a:cs typeface="宋体" panose="02010600030101010101" pitchFamily="2" charset="-122"/>
              </a:rPr>
              <a:t>2</a:t>
            </a:r>
            <a:r>
              <a:rPr sz="2800">
                <a:latin typeface="宋体" panose="02010600030101010101" pitchFamily="2" charset="-122"/>
                <a:ea typeface="宋体" panose="02010600030101010101" pitchFamily="2" charset="-122"/>
                <a:cs typeface="宋体" panose="02010600030101010101" pitchFamily="2" charset="-122"/>
              </a:rPr>
              <a:t>、法律规定在开标时，有确认投标文件包装密封性的法定环节，投标人代表对其他投标人投标文件密封性有异议的，应当在该环节中提出，由采购人或采购代理机构进行处理。该环节结束后，直接进入下一评审环节，不得再次返回到开标环节。</a:t>
            </a:r>
            <a:endParaRPr sz="2800">
              <a:latin typeface="宋体" panose="02010600030101010101" pitchFamily="2" charset="-122"/>
              <a:ea typeface="宋体" panose="02010600030101010101" pitchFamily="2" charset="-122"/>
              <a:cs typeface="宋体" panose="02010600030101010101" pitchFamily="2" charset="-122"/>
            </a:endParaRPr>
          </a:p>
          <a:p>
            <a:endParaRPr sz="2800">
              <a:latin typeface="宋体" panose="02010600030101010101" pitchFamily="2" charset="-122"/>
              <a:ea typeface="宋体" panose="02010600030101010101" pitchFamily="2" charset="-122"/>
              <a:cs typeface="宋体" panose="02010600030101010101" pitchFamily="2" charset="-122"/>
            </a:endParaRPr>
          </a:p>
        </p:txBody>
      </p:sp>
      <p:pic>
        <p:nvPicPr>
          <p:cNvPr id="5" name="图片 2" descr="37cee9cb2188636a752ce9ea1a962aa"/>
          <p:cNvPicPr>
            <a:picLocks noChangeAspect="1"/>
          </p:cNvPicPr>
          <p:nvPr/>
        </p:nvPicPr>
        <p:blipFill>
          <a:blip r:embed="rId1"/>
          <a:stretch>
            <a:fillRect/>
          </a:stretch>
        </p:blipFill>
        <p:spPr>
          <a:xfrm>
            <a:off x="8900795" y="6182360"/>
            <a:ext cx="3263265" cy="641350"/>
          </a:xfrm>
          <a:prstGeom prst="rect">
            <a:avLst/>
          </a:prstGeom>
        </p:spPr>
      </p:pic>
    </p:spTree>
    <p:custDataLst>
      <p:tags r:id="rId2"/>
    </p:custDataLst>
  </p:cSld>
  <p:clrMapOvr>
    <a:masterClrMapping/>
  </p:clrMapOvr>
  <mc:AlternateContent xmlns:mc="http://schemas.openxmlformats.org/markup-compatibility/2006">
    <mc:Choice xmlns:p14="http://schemas.microsoft.com/office/powerpoint/2010/main" Requires="p14">
      <p:transition p14:dur="500">
        <p:checker/>
      </p:transition>
    </mc:Choice>
    <mc:Fallback>
      <p:transition>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2000" fill="hold">
                                          <p:stCondLst>
                                            <p:cond delay="0"/>
                                          </p:stCondLst>
                                        </p:cTn>
                                        <p:tgtEl>
                                          <p:spTgt spid="3">
                                            <p:txEl>
                                              <p:pRg st="0" end="0"/>
                                            </p:txEl>
                                          </p:spTgt>
                                        </p:tgtEl>
                                        <p:attrNameLst>
                                          <p:attrName>style.visibility</p:attrName>
                                        </p:attrNameLst>
                                      </p:cBhvr>
                                      <p:to>
                                        <p:strVal val="visible"/>
                                      </p:to>
                                    </p:set>
                                    <p:animEffect transition="in" filter="barn(inVertical)">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2000" fill="hold">
                                          <p:stCondLst>
                                            <p:cond delay="0"/>
                                          </p:stCondLst>
                                        </p:cTn>
                                        <p:tgtEl>
                                          <p:spTgt spid="3">
                                            <p:txEl>
                                              <p:pRg st="2" end="2"/>
                                            </p:txEl>
                                          </p:spTgt>
                                        </p:tgtEl>
                                        <p:attrNameLst>
                                          <p:attrName>style.visibility</p:attrName>
                                        </p:attrNameLst>
                                      </p:cBhvr>
                                      <p:to>
                                        <p:strVal val="visible"/>
                                      </p:to>
                                    </p:set>
                                    <p:animEffect transition="in" filter="barn(inVertical)">
                                      <p:cBhvr>
                                        <p:cTn id="12"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669882" y="449145"/>
            <a:ext cx="10852237" cy="648000"/>
          </a:xfrm>
        </p:spPr>
        <p:txBody>
          <a:bodyPr/>
          <a:p>
            <a:br>
              <a:rPr lang="zh-CN" altLang="en-US"/>
            </a:br>
            <a:r>
              <a:rPr lang="zh-CN" altLang="en-US"/>
              <a:t>法律分析</a:t>
            </a:r>
            <a:br>
              <a:rPr lang="zh-CN" altLang="en-US"/>
            </a:br>
            <a:endParaRPr lang="zh-CN" altLang="en-US"/>
          </a:p>
        </p:txBody>
      </p:sp>
      <p:sp>
        <p:nvSpPr>
          <p:cNvPr id="3" name="内容占位符 2"/>
          <p:cNvSpPr>
            <a:spLocks noGrp="1"/>
          </p:cNvSpPr>
          <p:nvPr>
            <p:ph idx="1"/>
          </p:nvPr>
        </p:nvSpPr>
        <p:spPr/>
        <p:txBody>
          <a:bodyPr/>
          <a:p>
            <a:r>
              <a:rPr lang="en-US" altLang="zh-CN" sz="2800">
                <a:latin typeface="宋体" panose="02010600030101010101" pitchFamily="2" charset="-122"/>
                <a:ea typeface="宋体" panose="02010600030101010101" pitchFamily="2" charset="-122"/>
                <a:cs typeface="宋体" panose="02010600030101010101" pitchFamily="2" charset="-122"/>
                <a:sym typeface="+mn-ea"/>
              </a:rPr>
              <a:t>3</a:t>
            </a:r>
            <a:r>
              <a:rPr sz="2800">
                <a:latin typeface="宋体" panose="02010600030101010101" pitchFamily="2" charset="-122"/>
                <a:ea typeface="宋体" panose="02010600030101010101" pitchFamily="2" charset="-122"/>
                <a:cs typeface="宋体" panose="02010600030101010101" pitchFamily="2" charset="-122"/>
                <a:sym typeface="+mn-ea"/>
              </a:rPr>
              <a:t>、开标程序结束，投标人对开标环节有异议的，采购人可以按照之前的处理结果进行答复，仍不满意的，可以告知其在法定期限内提出质疑。</a:t>
            </a:r>
            <a:endParaRPr lang="en-US" altLang="zh-CN" sz="2800">
              <a:latin typeface="宋体" panose="02010600030101010101" pitchFamily="2" charset="-122"/>
              <a:ea typeface="宋体" panose="02010600030101010101" pitchFamily="2" charset="-122"/>
              <a:cs typeface="宋体" panose="02010600030101010101" pitchFamily="2" charset="-122"/>
            </a:endParaRPr>
          </a:p>
          <a:p>
            <a:endParaRPr lang="en-US" altLang="zh-CN" sz="2800">
              <a:latin typeface="宋体" panose="02010600030101010101" pitchFamily="2" charset="-122"/>
              <a:ea typeface="宋体" panose="02010600030101010101" pitchFamily="2" charset="-122"/>
              <a:cs typeface="宋体" panose="02010600030101010101" pitchFamily="2" charset="-122"/>
            </a:endParaRPr>
          </a:p>
          <a:p>
            <a:r>
              <a:rPr lang="en-US" altLang="zh-CN" sz="2800">
                <a:latin typeface="宋体" panose="02010600030101010101" pitchFamily="2" charset="-122"/>
                <a:ea typeface="宋体" panose="02010600030101010101" pitchFamily="2" charset="-122"/>
                <a:cs typeface="宋体" panose="02010600030101010101" pitchFamily="2" charset="-122"/>
              </a:rPr>
              <a:t>4</a:t>
            </a:r>
            <a:r>
              <a:rPr sz="2800">
                <a:latin typeface="宋体" panose="02010600030101010101" pitchFamily="2" charset="-122"/>
                <a:ea typeface="宋体" panose="02010600030101010101" pitchFamily="2" charset="-122"/>
                <a:cs typeface="宋体" panose="02010600030101010101" pitchFamily="2" charset="-122"/>
              </a:rPr>
              <a:t>、实际操作中，询问及答复可以采取信函、电子邮件、传真等书面形式，也可以采取电话、面谈等口头方式。质疑只能以书面形式提出，不接受口头质疑。</a:t>
            </a:r>
            <a:endParaRPr sz="2800">
              <a:latin typeface="宋体" panose="02010600030101010101" pitchFamily="2" charset="-122"/>
              <a:ea typeface="宋体" panose="02010600030101010101" pitchFamily="2" charset="-122"/>
              <a:cs typeface="宋体" panose="02010600030101010101" pitchFamily="2" charset="-122"/>
            </a:endParaRPr>
          </a:p>
        </p:txBody>
      </p:sp>
      <p:pic>
        <p:nvPicPr>
          <p:cNvPr id="5" name="图片 2" descr="37cee9cb2188636a752ce9ea1a962aa"/>
          <p:cNvPicPr>
            <a:picLocks noChangeAspect="1"/>
          </p:cNvPicPr>
          <p:nvPr/>
        </p:nvPicPr>
        <p:blipFill>
          <a:blip r:embed="rId1"/>
          <a:stretch>
            <a:fillRect/>
          </a:stretch>
        </p:blipFill>
        <p:spPr>
          <a:xfrm>
            <a:off x="8900795" y="6182360"/>
            <a:ext cx="3263265" cy="641350"/>
          </a:xfrm>
          <a:prstGeom prst="rect">
            <a:avLst/>
          </a:prstGeom>
        </p:spPr>
      </p:pic>
    </p:spTree>
    <p:custDataLst>
      <p:tags r:id="rId2"/>
    </p:custDataLst>
  </p:cSld>
  <p:clrMapOvr>
    <a:masterClrMapping/>
  </p:clrMapOvr>
  <mc:AlternateContent xmlns:mc="http://schemas.openxmlformats.org/markup-compatibility/2006">
    <mc:Choice xmlns:p14="http://schemas.microsoft.com/office/powerpoint/2010/main" Requires="p14">
      <p:transition p14:dur="500">
        <p:newsflash/>
      </p:transition>
    </mc:Choice>
    <mc:Fallback>
      <p:transition>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4" fill="hold" grpId="0" nodeType="clickEffect">
                                  <p:stCondLst>
                                    <p:cond delay="0"/>
                                  </p:stCondLst>
                                  <p:childTnLst>
                                    <p:set>
                                      <p:cBhvr>
                                        <p:cTn id="6" dur="2000"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7" presetClass="entr" presetSubtype="4" fill="hold" grpId="0" nodeType="clickEffect">
                                  <p:stCondLst>
                                    <p:cond delay="0"/>
                                  </p:stCondLst>
                                  <p:childTnLst>
                                    <p:set>
                                      <p:cBhvr>
                                        <p:cTn id="12" dur="2000" fill="hold">
                                          <p:stCondLst>
                                            <p:cond delay="0"/>
                                          </p:stCondLst>
                                        </p:cTn>
                                        <p:tgtEl>
                                          <p:spTgt spid="3">
                                            <p:txEl>
                                              <p:pRg st="2" end="2"/>
                                            </p:txEl>
                                          </p:spTgt>
                                        </p:tgtEl>
                                        <p:attrNameLst>
                                          <p:attrName>style.visibility</p:attrName>
                                        </p:attrNameLst>
                                      </p:cBhvr>
                                      <p:to>
                                        <p:strVal val="visible"/>
                                      </p:to>
                                    </p:set>
                                    <p:anim calcmode="lin" valueType="num">
                                      <p:cBhvr additive="base">
                                        <p:cTn id="13" dur="2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2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t>法律规定</a:t>
            </a:r>
            <a:endParaRPr lang="zh-CN" altLang="en-US"/>
          </a:p>
        </p:txBody>
      </p:sp>
      <p:sp>
        <p:nvSpPr>
          <p:cNvPr id="3" name="内容占位符 2"/>
          <p:cNvSpPr>
            <a:spLocks noGrp="1"/>
          </p:cNvSpPr>
          <p:nvPr>
            <p:ph idx="1"/>
          </p:nvPr>
        </p:nvSpPr>
        <p:spPr/>
        <p:txBody>
          <a:bodyPr/>
          <a:p>
            <a:pPr marL="0" indent="0">
              <a:buNone/>
            </a:pPr>
            <a:r>
              <a:rPr sz="2400" b="1">
                <a:latin typeface="宋体" panose="02010600030101010101" pitchFamily="2" charset="-122"/>
                <a:ea typeface="宋体" panose="02010600030101010101" pitchFamily="2" charset="-122"/>
                <a:sym typeface="+mn-ea"/>
              </a:rPr>
              <a:t>《政府采购货物和服务招标投标管理办法</a:t>
            </a:r>
            <a:r>
              <a:rPr sz="2400" b="1">
                <a:latin typeface="宋体" panose="02010600030101010101" pitchFamily="2" charset="-122"/>
                <a:ea typeface="宋体" panose="02010600030101010101" pitchFamily="2" charset="-122"/>
                <a:sym typeface="+mn-ea"/>
              </a:rPr>
              <a:t>》</a:t>
            </a:r>
            <a:endParaRPr sz="2400">
              <a:latin typeface="宋体" panose="02010600030101010101" pitchFamily="2" charset="-122"/>
              <a:ea typeface="宋体" panose="02010600030101010101" pitchFamily="2" charset="-122"/>
              <a:sym typeface="+mn-ea"/>
            </a:endParaRPr>
          </a:p>
          <a:p>
            <a:pPr marL="0" indent="0">
              <a:buNone/>
            </a:pPr>
            <a:r>
              <a:rPr>
                <a:latin typeface="宋体" panose="02010600030101010101" pitchFamily="2" charset="-122"/>
                <a:ea typeface="宋体" panose="02010600030101010101" pitchFamily="2" charset="-122"/>
                <a:sym typeface="+mn-ea"/>
              </a:rPr>
              <a:t>第四十条　开标由采购人或者采购代理机构主持，邀请投标人参加。评标委员会成员不得参加开标活动。</a:t>
            </a:r>
            <a:endParaRPr lang="zh-CN" altLang="en-US">
              <a:latin typeface="宋体" panose="02010600030101010101" pitchFamily="2" charset="-122"/>
              <a:ea typeface="宋体" panose="02010600030101010101" pitchFamily="2" charset="-122"/>
              <a:sym typeface="+mn-ea"/>
            </a:endParaRPr>
          </a:p>
          <a:p>
            <a:pPr marL="0" indent="0">
              <a:buNone/>
            </a:pPr>
            <a:r>
              <a:rPr>
                <a:latin typeface="宋体" panose="02010600030101010101" pitchFamily="2" charset="-122"/>
                <a:ea typeface="宋体" panose="02010600030101010101" pitchFamily="2" charset="-122"/>
                <a:sym typeface="+mn-ea"/>
              </a:rPr>
              <a:t>第四十一条第一款　开标时，应当由投标人或者其推选的代表检查投标文件的密封情况；经确认无误后，由采购人或者采购代理机构工作人员当众拆封，宣布投标人名称、投标价格和招标文件规定的需要宣布的其他内容。</a:t>
            </a:r>
            <a:endParaRPr lang="zh-CN" altLang="en-US">
              <a:latin typeface="宋体" panose="02010600030101010101" pitchFamily="2" charset="-122"/>
              <a:ea typeface="宋体" panose="02010600030101010101" pitchFamily="2" charset="-122"/>
              <a:sym typeface="+mn-ea"/>
            </a:endParaRPr>
          </a:p>
          <a:p>
            <a:pPr marL="0" indent="0">
              <a:buNone/>
            </a:pPr>
            <a:r>
              <a:rPr>
                <a:latin typeface="宋体" panose="02010600030101010101" pitchFamily="2" charset="-122"/>
                <a:ea typeface="宋体" panose="02010600030101010101" pitchFamily="2" charset="-122"/>
                <a:sym typeface="+mn-ea"/>
              </a:rPr>
              <a:t>第四十二条　开标过程应当由采购人或者采购代理机构负责记录，由参加开标的各投标人代表和相关工作人员签字确认后随采购文件一并存档。</a:t>
            </a:r>
            <a:endParaRPr lang="zh-CN" altLang="en-US">
              <a:latin typeface="宋体" panose="02010600030101010101" pitchFamily="2" charset="-122"/>
              <a:ea typeface="宋体" panose="02010600030101010101" pitchFamily="2" charset="-122"/>
              <a:sym typeface="+mn-ea"/>
            </a:endParaRPr>
          </a:p>
          <a:p>
            <a:pPr marL="0" indent="0">
              <a:buNone/>
            </a:pPr>
            <a:r>
              <a:rPr>
                <a:latin typeface="宋体" panose="02010600030101010101" pitchFamily="2" charset="-122"/>
                <a:ea typeface="宋体" panose="02010600030101010101" pitchFamily="2" charset="-122"/>
                <a:sym typeface="+mn-ea"/>
              </a:rPr>
              <a:t>　投标人代表对开标过程和开标记录有疑义，以及认为采购人、采购代理机构相关工作人员有需要回避的情形的，应当场提出询问或者回避申请。采购人、采购代理机构对投标人代表提出的询问或者回避申请应当及时处理。</a:t>
            </a:r>
            <a:endParaRPr lang="zh-CN" altLang="en-US">
              <a:latin typeface="宋体" panose="02010600030101010101" pitchFamily="2" charset="-122"/>
              <a:ea typeface="宋体" panose="02010600030101010101" pitchFamily="2" charset="-122"/>
              <a:sym typeface="+mn-ea"/>
            </a:endParaRPr>
          </a:p>
          <a:p>
            <a:pPr marL="0" indent="0">
              <a:buNone/>
            </a:pPr>
            <a:r>
              <a:rPr>
                <a:latin typeface="宋体" panose="02010600030101010101" pitchFamily="2" charset="-122"/>
                <a:ea typeface="宋体" panose="02010600030101010101" pitchFamily="2" charset="-122"/>
                <a:sym typeface="+mn-ea"/>
              </a:rPr>
              <a:t>　投标人未参加开标的，视同认可开标结果。</a:t>
            </a:r>
            <a:endParaRPr lang="zh-CN" altLang="en-US">
              <a:latin typeface="宋体" panose="02010600030101010101" pitchFamily="2" charset="-122"/>
              <a:ea typeface="宋体" panose="02010600030101010101" pitchFamily="2" charset="-122"/>
            </a:endParaRPr>
          </a:p>
          <a:p>
            <a:pPr marL="0" indent="0">
              <a:buNone/>
            </a:pPr>
            <a:endParaRPr lang="zh-CN" altLang="en-US"/>
          </a:p>
        </p:txBody>
      </p:sp>
      <p:pic>
        <p:nvPicPr>
          <p:cNvPr id="5" name="图片 2" descr="37cee9cb2188636a752ce9ea1a962aa"/>
          <p:cNvPicPr>
            <a:picLocks noChangeAspect="1"/>
          </p:cNvPicPr>
          <p:nvPr/>
        </p:nvPicPr>
        <p:blipFill>
          <a:blip r:embed="rId1"/>
          <a:stretch>
            <a:fillRect/>
          </a:stretch>
        </p:blipFill>
        <p:spPr>
          <a:xfrm>
            <a:off x="8900795" y="6182360"/>
            <a:ext cx="3263265" cy="641350"/>
          </a:xfrm>
          <a:prstGeom prst="rect">
            <a:avLst/>
          </a:prstGeom>
        </p:spPr>
      </p:pic>
    </p:spTree>
    <p:custDataLst>
      <p:tags r:id="rId2"/>
    </p:custDataLst>
  </p:cSld>
  <p:clrMapOvr>
    <a:masterClrMapping/>
  </p:clrMapOvr>
  <mc:AlternateContent xmlns:mc="http://schemas.openxmlformats.org/markup-compatibility/2006">
    <mc:Choice xmlns:p14="http://schemas.microsoft.com/office/powerpoint/2010/main" Requires="p14">
      <p:transition p14:dur="500">
        <p:random/>
      </p:transition>
    </mc:Choice>
    <mc:Fallback>
      <p:transition>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3">
                                            <p:txEl>
                                              <p:pRg st="0" end="0"/>
                                            </p:txEl>
                                          </p:spTgt>
                                        </p:tgtEl>
                                      </p:cBhvr>
                                    </p:animEffect>
                                  </p:childTnLst>
                                </p:cTn>
                              </p:par>
                              <p:par>
                                <p:cTn id="10" presetID="55"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calcmode="lin" valueType="num">
                                      <p:cBhvr>
                                        <p:cTn id="12" dur="1000" fill="hold"/>
                                        <p:tgtEl>
                                          <p:spTgt spid="3">
                                            <p:txEl>
                                              <p:pRg st="1" end="1"/>
                                            </p:txEl>
                                          </p:spTgt>
                                        </p:tgtEl>
                                        <p:attrNameLst>
                                          <p:attrName>ppt_w</p:attrName>
                                        </p:attrNameLst>
                                      </p:cBhvr>
                                      <p:tavLst>
                                        <p:tav tm="0">
                                          <p:val>
                                            <p:strVal val="#ppt_w*0.70"/>
                                          </p:val>
                                        </p:tav>
                                        <p:tav tm="100000">
                                          <p:val>
                                            <p:strVal val="#ppt_w"/>
                                          </p:val>
                                        </p:tav>
                                      </p:tavLst>
                                    </p:anim>
                                    <p:anim calcmode="lin" valueType="num">
                                      <p:cBhvr>
                                        <p:cTn id="13" dur="1000" fill="hold"/>
                                        <p:tgtEl>
                                          <p:spTgt spid="3">
                                            <p:txEl>
                                              <p:pRg st="1" end="1"/>
                                            </p:txEl>
                                          </p:spTgt>
                                        </p:tgtEl>
                                        <p:attrNameLst>
                                          <p:attrName>ppt_h</p:attrName>
                                        </p:attrNameLst>
                                      </p:cBhvr>
                                      <p:tavLst>
                                        <p:tav tm="0">
                                          <p:val>
                                            <p:strVal val="#ppt_h"/>
                                          </p:val>
                                        </p:tav>
                                        <p:tav tm="100000">
                                          <p:val>
                                            <p:strVal val="#ppt_h"/>
                                          </p:val>
                                        </p:tav>
                                      </p:tavLst>
                                    </p:anim>
                                    <p:animEffect transition="in" filter="fade">
                                      <p:cBhvr>
                                        <p:cTn id="14" dur="1000"/>
                                        <p:tgtEl>
                                          <p:spTgt spid="3">
                                            <p:txEl>
                                              <p:pRg st="1" end="1"/>
                                            </p:txEl>
                                          </p:spTgt>
                                        </p:tgtEl>
                                      </p:cBhvr>
                                    </p:animEffect>
                                  </p:childTnLst>
                                </p:cTn>
                              </p:par>
                              <p:par>
                                <p:cTn id="15" presetID="55"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p:cTn id="17" dur="1000" fill="hold"/>
                                        <p:tgtEl>
                                          <p:spTgt spid="3">
                                            <p:txEl>
                                              <p:pRg st="2" end="2"/>
                                            </p:txEl>
                                          </p:spTgt>
                                        </p:tgtEl>
                                        <p:attrNameLst>
                                          <p:attrName>ppt_w</p:attrName>
                                        </p:attrNameLst>
                                      </p:cBhvr>
                                      <p:tavLst>
                                        <p:tav tm="0">
                                          <p:val>
                                            <p:strVal val="#ppt_w*0.70"/>
                                          </p:val>
                                        </p:tav>
                                        <p:tav tm="100000">
                                          <p:val>
                                            <p:strVal val="#ppt_w"/>
                                          </p:val>
                                        </p:tav>
                                      </p:tavLst>
                                    </p:anim>
                                    <p:anim calcmode="lin" valueType="num">
                                      <p:cBhvr>
                                        <p:cTn id="18" dur="1000" fill="hold"/>
                                        <p:tgtEl>
                                          <p:spTgt spid="3">
                                            <p:txEl>
                                              <p:pRg st="2" end="2"/>
                                            </p:txEl>
                                          </p:spTgt>
                                        </p:tgtEl>
                                        <p:attrNameLst>
                                          <p:attrName>ppt_h</p:attrName>
                                        </p:attrNameLst>
                                      </p:cBhvr>
                                      <p:tavLst>
                                        <p:tav tm="0">
                                          <p:val>
                                            <p:strVal val="#ppt_h"/>
                                          </p:val>
                                        </p:tav>
                                        <p:tav tm="100000">
                                          <p:val>
                                            <p:strVal val="#ppt_h"/>
                                          </p:val>
                                        </p:tav>
                                      </p:tavLst>
                                    </p:anim>
                                    <p:animEffect transition="in" filter="fade">
                                      <p:cBhvr>
                                        <p:cTn id="19" dur="1000"/>
                                        <p:tgtEl>
                                          <p:spTgt spid="3">
                                            <p:txEl>
                                              <p:pRg st="2" end="2"/>
                                            </p:txEl>
                                          </p:spTgt>
                                        </p:tgtEl>
                                      </p:cBhvr>
                                    </p:animEffect>
                                  </p:childTnLst>
                                </p:cTn>
                              </p:par>
                              <p:par>
                                <p:cTn id="20" presetID="55" presetClass="entr" presetSubtype="0"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calcmode="lin" valueType="num">
                                      <p:cBhvr>
                                        <p:cTn id="22" dur="1000" fill="hold"/>
                                        <p:tgtEl>
                                          <p:spTgt spid="3">
                                            <p:txEl>
                                              <p:pRg st="3" end="3"/>
                                            </p:txEl>
                                          </p:spTgt>
                                        </p:tgtEl>
                                        <p:attrNameLst>
                                          <p:attrName>ppt_w</p:attrName>
                                        </p:attrNameLst>
                                      </p:cBhvr>
                                      <p:tavLst>
                                        <p:tav tm="0">
                                          <p:val>
                                            <p:strVal val="#ppt_w*0.70"/>
                                          </p:val>
                                        </p:tav>
                                        <p:tav tm="100000">
                                          <p:val>
                                            <p:strVal val="#ppt_w"/>
                                          </p:val>
                                        </p:tav>
                                      </p:tavLst>
                                    </p:anim>
                                    <p:anim calcmode="lin" valueType="num">
                                      <p:cBhvr>
                                        <p:cTn id="23" dur="1000" fill="hold"/>
                                        <p:tgtEl>
                                          <p:spTgt spid="3">
                                            <p:txEl>
                                              <p:pRg st="3" end="3"/>
                                            </p:txEl>
                                          </p:spTgt>
                                        </p:tgtEl>
                                        <p:attrNameLst>
                                          <p:attrName>ppt_h</p:attrName>
                                        </p:attrNameLst>
                                      </p:cBhvr>
                                      <p:tavLst>
                                        <p:tav tm="0">
                                          <p:val>
                                            <p:strVal val="#ppt_h"/>
                                          </p:val>
                                        </p:tav>
                                        <p:tav tm="100000">
                                          <p:val>
                                            <p:strVal val="#ppt_h"/>
                                          </p:val>
                                        </p:tav>
                                      </p:tavLst>
                                    </p:anim>
                                    <p:animEffect transition="in" filter="fade">
                                      <p:cBhvr>
                                        <p:cTn id="24" dur="1000"/>
                                        <p:tgtEl>
                                          <p:spTgt spid="3">
                                            <p:txEl>
                                              <p:pRg st="3" end="3"/>
                                            </p:txEl>
                                          </p:spTgt>
                                        </p:tgtEl>
                                      </p:cBhvr>
                                    </p:animEffect>
                                  </p:childTnLst>
                                </p:cTn>
                              </p:par>
                              <p:par>
                                <p:cTn id="25" presetID="55" presetClass="entr" presetSubtype="0" fill="hold"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calcmode="lin" valueType="num">
                                      <p:cBhvr>
                                        <p:cTn id="27" dur="1000" fill="hold"/>
                                        <p:tgtEl>
                                          <p:spTgt spid="3">
                                            <p:txEl>
                                              <p:pRg st="4" end="4"/>
                                            </p:txEl>
                                          </p:spTgt>
                                        </p:tgtEl>
                                        <p:attrNameLst>
                                          <p:attrName>ppt_w</p:attrName>
                                        </p:attrNameLst>
                                      </p:cBhvr>
                                      <p:tavLst>
                                        <p:tav tm="0">
                                          <p:val>
                                            <p:strVal val="#ppt_w*0.70"/>
                                          </p:val>
                                        </p:tav>
                                        <p:tav tm="100000">
                                          <p:val>
                                            <p:strVal val="#ppt_w"/>
                                          </p:val>
                                        </p:tav>
                                      </p:tavLst>
                                    </p:anim>
                                    <p:anim calcmode="lin" valueType="num">
                                      <p:cBhvr>
                                        <p:cTn id="28" dur="1000" fill="hold"/>
                                        <p:tgtEl>
                                          <p:spTgt spid="3">
                                            <p:txEl>
                                              <p:pRg st="4" end="4"/>
                                            </p:txEl>
                                          </p:spTgt>
                                        </p:tgtEl>
                                        <p:attrNameLst>
                                          <p:attrName>ppt_h</p:attrName>
                                        </p:attrNameLst>
                                      </p:cBhvr>
                                      <p:tavLst>
                                        <p:tav tm="0">
                                          <p:val>
                                            <p:strVal val="#ppt_h"/>
                                          </p:val>
                                        </p:tav>
                                        <p:tav tm="100000">
                                          <p:val>
                                            <p:strVal val="#ppt_h"/>
                                          </p:val>
                                        </p:tav>
                                      </p:tavLst>
                                    </p:anim>
                                    <p:animEffect transition="in" filter="fade">
                                      <p:cBhvr>
                                        <p:cTn id="29" dur="1000"/>
                                        <p:tgtEl>
                                          <p:spTgt spid="3">
                                            <p:txEl>
                                              <p:pRg st="4" end="4"/>
                                            </p:txEl>
                                          </p:spTgt>
                                        </p:tgtEl>
                                      </p:cBhvr>
                                    </p:animEffect>
                                  </p:childTnLst>
                                </p:cTn>
                              </p:par>
                              <p:par>
                                <p:cTn id="30" presetID="55" presetClass="entr" presetSubtype="0" fill="hold" nodeType="with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 calcmode="lin" valueType="num">
                                      <p:cBhvr>
                                        <p:cTn id="32" dur="1000" fill="hold"/>
                                        <p:tgtEl>
                                          <p:spTgt spid="3">
                                            <p:txEl>
                                              <p:pRg st="5" end="5"/>
                                            </p:txEl>
                                          </p:spTgt>
                                        </p:tgtEl>
                                        <p:attrNameLst>
                                          <p:attrName>ppt_w</p:attrName>
                                        </p:attrNameLst>
                                      </p:cBhvr>
                                      <p:tavLst>
                                        <p:tav tm="0">
                                          <p:val>
                                            <p:strVal val="#ppt_w*0.70"/>
                                          </p:val>
                                        </p:tav>
                                        <p:tav tm="100000">
                                          <p:val>
                                            <p:strVal val="#ppt_w"/>
                                          </p:val>
                                        </p:tav>
                                      </p:tavLst>
                                    </p:anim>
                                    <p:anim calcmode="lin" valueType="num">
                                      <p:cBhvr>
                                        <p:cTn id="33" dur="1000" fill="hold"/>
                                        <p:tgtEl>
                                          <p:spTgt spid="3">
                                            <p:txEl>
                                              <p:pRg st="5" end="5"/>
                                            </p:txEl>
                                          </p:spTgt>
                                        </p:tgtEl>
                                        <p:attrNameLst>
                                          <p:attrName>ppt_h</p:attrName>
                                        </p:attrNameLst>
                                      </p:cBhvr>
                                      <p:tavLst>
                                        <p:tav tm="0">
                                          <p:val>
                                            <p:strVal val="#ppt_h"/>
                                          </p:val>
                                        </p:tav>
                                        <p:tav tm="100000">
                                          <p:val>
                                            <p:strVal val="#ppt_h"/>
                                          </p:val>
                                        </p:tav>
                                      </p:tavLst>
                                    </p:anim>
                                    <p:animEffect transition="in" filter="fade">
                                      <p:cBhvr>
                                        <p:cTn id="34" dur="1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t>法律规定</a:t>
            </a:r>
            <a:endParaRPr lang="zh-CN" altLang="en-US"/>
          </a:p>
        </p:txBody>
      </p:sp>
      <p:sp>
        <p:nvSpPr>
          <p:cNvPr id="3" name="内容占位符 2"/>
          <p:cNvSpPr>
            <a:spLocks noGrp="1"/>
          </p:cNvSpPr>
          <p:nvPr>
            <p:ph idx="1"/>
          </p:nvPr>
        </p:nvSpPr>
        <p:spPr>
          <a:xfrm>
            <a:off x="669882" y="1296000"/>
            <a:ext cx="10852237" cy="5041355"/>
          </a:xfrm>
        </p:spPr>
        <p:txBody>
          <a:bodyPr/>
          <a:p>
            <a:r>
              <a:rPr lang="zh-CN" altLang="en-US" sz="2400" b="1">
                <a:latin typeface="宋体" panose="02010600030101010101" pitchFamily="2" charset="-122"/>
                <a:ea typeface="宋体" panose="02010600030101010101" pitchFamily="2" charset="-122"/>
                <a:cs typeface="宋体" panose="02010600030101010101" pitchFamily="2" charset="-122"/>
              </a:rPr>
              <a:t>《政府采购法</a:t>
            </a:r>
            <a:r>
              <a:rPr sz="2400" b="1">
                <a:latin typeface="宋体" panose="02010600030101010101" pitchFamily="2" charset="-122"/>
                <a:ea typeface="宋体" panose="02010600030101010101" pitchFamily="2" charset="-122"/>
                <a:cs typeface="宋体" panose="02010600030101010101" pitchFamily="2" charset="-122"/>
                <a:sym typeface="+mn-ea"/>
              </a:rPr>
              <a:t>》</a:t>
            </a:r>
            <a:endParaRPr lang="zh-CN" altLang="en-US" sz="2400" b="1">
              <a:latin typeface="宋体" panose="02010600030101010101" pitchFamily="2" charset="-122"/>
              <a:ea typeface="宋体" panose="02010600030101010101" pitchFamily="2" charset="-122"/>
              <a:cs typeface="宋体" panose="02010600030101010101" pitchFamily="2" charset="-122"/>
            </a:endParaRPr>
          </a:p>
          <a:p>
            <a:r>
              <a:rPr lang="zh-CN" altLang="en-US">
                <a:latin typeface="宋体" panose="02010600030101010101" pitchFamily="2" charset="-122"/>
                <a:ea typeface="宋体" panose="02010600030101010101" pitchFamily="2" charset="-122"/>
                <a:cs typeface="宋体" panose="02010600030101010101" pitchFamily="2" charset="-122"/>
              </a:rPr>
              <a:t>第五十一条  供应商对政府采购活动事项有疑问的，可以向采购人提出询问，采购人应当及时作出答复，但答复的内容不得涉及商业秘密。</a:t>
            </a:r>
            <a:endParaRPr lang="zh-CN" altLang="en-US">
              <a:latin typeface="宋体" panose="02010600030101010101" pitchFamily="2" charset="-122"/>
              <a:ea typeface="宋体" panose="02010600030101010101" pitchFamily="2" charset="-122"/>
              <a:cs typeface="宋体" panose="02010600030101010101" pitchFamily="2" charset="-122"/>
            </a:endParaRPr>
          </a:p>
          <a:p>
            <a:r>
              <a:rPr lang="zh-CN" altLang="en-US">
                <a:latin typeface="宋体" panose="02010600030101010101" pitchFamily="2" charset="-122"/>
                <a:ea typeface="宋体" panose="02010600030101010101" pitchFamily="2" charset="-122"/>
                <a:cs typeface="宋体" panose="02010600030101010101" pitchFamily="2" charset="-122"/>
              </a:rPr>
              <a:t>第五十二条  供应商认为采购文件、采购过程和中标、成交结果使自己的权益受到损害的，可以在知道或者应知其权益受到损害之日起七个工作日内，以</a:t>
            </a:r>
            <a:r>
              <a:rPr lang="zh-CN" altLang="en-US" b="1" u="sng">
                <a:latin typeface="黑体" panose="02010609060101010101" charset="-122"/>
                <a:ea typeface="黑体" panose="02010609060101010101" charset="-122"/>
                <a:cs typeface="宋体" panose="02010600030101010101" pitchFamily="2" charset="-122"/>
              </a:rPr>
              <a:t>书面形式</a:t>
            </a:r>
            <a:r>
              <a:rPr lang="zh-CN" altLang="en-US">
                <a:latin typeface="宋体" panose="02010600030101010101" pitchFamily="2" charset="-122"/>
                <a:ea typeface="宋体" panose="02010600030101010101" pitchFamily="2" charset="-122"/>
                <a:cs typeface="宋体" panose="02010600030101010101" pitchFamily="2" charset="-122"/>
              </a:rPr>
              <a:t>向采购人提出质疑。</a:t>
            </a:r>
            <a:endParaRPr lang="zh-CN" altLang="en-US">
              <a:latin typeface="宋体" panose="02010600030101010101" pitchFamily="2" charset="-122"/>
              <a:ea typeface="宋体" panose="02010600030101010101" pitchFamily="2" charset="-122"/>
              <a:cs typeface="宋体" panose="02010600030101010101" pitchFamily="2" charset="-122"/>
            </a:endParaRPr>
          </a:p>
          <a:p>
            <a:r>
              <a:rPr sz="2400" b="1">
                <a:latin typeface="宋体" panose="02010600030101010101" pitchFamily="2" charset="-122"/>
                <a:ea typeface="宋体" panose="02010600030101010101" pitchFamily="2" charset="-122"/>
                <a:cs typeface="宋体" panose="02010600030101010101" pitchFamily="2" charset="-122"/>
                <a:sym typeface="+mn-ea"/>
              </a:rPr>
              <a:t>《政府采购法实施条例》</a:t>
            </a:r>
            <a:endParaRPr lang="zh-CN" altLang="en-US" sz="2400" b="1">
              <a:latin typeface="宋体" panose="02010600030101010101" pitchFamily="2" charset="-122"/>
              <a:ea typeface="宋体" panose="02010600030101010101" pitchFamily="2" charset="-122"/>
              <a:cs typeface="宋体" panose="02010600030101010101" pitchFamily="2" charset="-122"/>
            </a:endParaRPr>
          </a:p>
          <a:p>
            <a:r>
              <a:rPr>
                <a:latin typeface="宋体" panose="02010600030101010101" pitchFamily="2" charset="-122"/>
                <a:ea typeface="宋体" panose="02010600030101010101" pitchFamily="2" charset="-122"/>
                <a:sym typeface="+mn-ea"/>
              </a:rPr>
              <a:t>第五十二条　采购人或者采购代理机构应当在3个工作日内对供应商依法提出的询问作出答复。</a:t>
            </a:r>
            <a:endParaRPr lang="zh-CN" altLang="en-US">
              <a:latin typeface="宋体" panose="02010600030101010101" pitchFamily="2" charset="-122"/>
              <a:ea typeface="宋体" panose="02010600030101010101" pitchFamily="2" charset="-122"/>
            </a:endParaRPr>
          </a:p>
          <a:p>
            <a:r>
              <a:rPr>
                <a:latin typeface="宋体" panose="02010600030101010101" pitchFamily="2" charset="-122"/>
                <a:ea typeface="宋体" panose="02010600030101010101" pitchFamily="2" charset="-122"/>
                <a:sym typeface="+mn-ea"/>
              </a:rPr>
              <a:t>供应商提出的询问或者质疑超出采购人对采购代理机构委托授权范围的，采购代理机构应当告知供应商向采购人提出。</a:t>
            </a:r>
            <a:endParaRPr lang="zh-CN" altLang="en-US">
              <a:latin typeface="宋体" panose="02010600030101010101" pitchFamily="2" charset="-122"/>
              <a:ea typeface="宋体" panose="02010600030101010101" pitchFamily="2" charset="-122"/>
            </a:endParaRPr>
          </a:p>
          <a:p>
            <a:r>
              <a:rPr>
                <a:latin typeface="宋体" panose="02010600030101010101" pitchFamily="2" charset="-122"/>
                <a:ea typeface="宋体" panose="02010600030101010101" pitchFamily="2" charset="-122"/>
                <a:sym typeface="+mn-ea"/>
              </a:rPr>
              <a:t>政府采购评审专家应当配合采购人或者采购代理机构答复供应商的询问和质疑。</a:t>
            </a:r>
            <a:endParaRPr lang="zh-CN" altLang="en-US" b="1">
              <a:latin typeface="宋体" panose="02010600030101010101" pitchFamily="2" charset="-122"/>
              <a:ea typeface="宋体" panose="02010600030101010101" pitchFamily="2" charset="-122"/>
            </a:endParaRPr>
          </a:p>
        </p:txBody>
      </p:sp>
      <p:pic>
        <p:nvPicPr>
          <p:cNvPr id="5" name="图片 2" descr="37cee9cb2188636a752ce9ea1a962aa"/>
          <p:cNvPicPr>
            <a:picLocks noChangeAspect="1"/>
          </p:cNvPicPr>
          <p:nvPr/>
        </p:nvPicPr>
        <p:blipFill>
          <a:blip r:embed="rId1"/>
          <a:stretch>
            <a:fillRect/>
          </a:stretch>
        </p:blipFill>
        <p:spPr>
          <a:xfrm>
            <a:off x="8900795" y="6182360"/>
            <a:ext cx="3263265" cy="641350"/>
          </a:xfrm>
          <a:prstGeom prst="rect">
            <a:avLst/>
          </a:prstGeom>
        </p:spPr>
      </p:pic>
    </p:spTree>
    <p:custDataLst>
      <p:tags r:id="rId2"/>
    </p:custDataLst>
  </p:cSld>
  <p:clrMapOvr>
    <a:masterClrMapping/>
  </p:clrMapOvr>
  <mc:AlternateContent xmlns:mc="http://schemas.openxmlformats.org/markup-compatibility/2006">
    <mc:Choice xmlns:p14="http://schemas.microsoft.com/office/powerpoint/2010/main" Requires="p14">
      <p:transition p14:dur="500">
        <p:push dir="u"/>
      </p:transition>
    </mc:Choice>
    <mc:Fallback>
      <p:transition>
        <p:push di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3">
                                            <p:txEl>
                                              <p:pRg st="0" end="0"/>
                                            </p:txEl>
                                          </p:spTgt>
                                        </p:tgtEl>
                                      </p:cBhvr>
                                    </p:animEffect>
                                  </p:childTnLst>
                                </p:cTn>
                              </p:par>
                              <p:par>
                                <p:cTn id="10" presetID="55"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calcmode="lin" valueType="num">
                                      <p:cBhvr>
                                        <p:cTn id="12" dur="1000" fill="hold"/>
                                        <p:tgtEl>
                                          <p:spTgt spid="3">
                                            <p:txEl>
                                              <p:pRg st="1" end="1"/>
                                            </p:txEl>
                                          </p:spTgt>
                                        </p:tgtEl>
                                        <p:attrNameLst>
                                          <p:attrName>ppt_w</p:attrName>
                                        </p:attrNameLst>
                                      </p:cBhvr>
                                      <p:tavLst>
                                        <p:tav tm="0">
                                          <p:val>
                                            <p:strVal val="#ppt_w*0.70"/>
                                          </p:val>
                                        </p:tav>
                                        <p:tav tm="100000">
                                          <p:val>
                                            <p:strVal val="#ppt_w"/>
                                          </p:val>
                                        </p:tav>
                                      </p:tavLst>
                                    </p:anim>
                                    <p:anim calcmode="lin" valueType="num">
                                      <p:cBhvr>
                                        <p:cTn id="13" dur="1000" fill="hold"/>
                                        <p:tgtEl>
                                          <p:spTgt spid="3">
                                            <p:txEl>
                                              <p:pRg st="1" end="1"/>
                                            </p:txEl>
                                          </p:spTgt>
                                        </p:tgtEl>
                                        <p:attrNameLst>
                                          <p:attrName>ppt_h</p:attrName>
                                        </p:attrNameLst>
                                      </p:cBhvr>
                                      <p:tavLst>
                                        <p:tav tm="0">
                                          <p:val>
                                            <p:strVal val="#ppt_h"/>
                                          </p:val>
                                        </p:tav>
                                        <p:tav tm="100000">
                                          <p:val>
                                            <p:strVal val="#ppt_h"/>
                                          </p:val>
                                        </p:tav>
                                      </p:tavLst>
                                    </p:anim>
                                    <p:animEffect transition="in" filter="fade">
                                      <p:cBhvr>
                                        <p:cTn id="14" dur="1000"/>
                                        <p:tgtEl>
                                          <p:spTgt spid="3">
                                            <p:txEl>
                                              <p:pRg st="1" end="1"/>
                                            </p:txEl>
                                          </p:spTgt>
                                        </p:tgtEl>
                                      </p:cBhvr>
                                    </p:animEffect>
                                  </p:childTnLst>
                                </p:cTn>
                              </p:par>
                              <p:par>
                                <p:cTn id="15" presetID="55"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p:cTn id="17" dur="1000" fill="hold"/>
                                        <p:tgtEl>
                                          <p:spTgt spid="3">
                                            <p:txEl>
                                              <p:pRg st="2" end="2"/>
                                            </p:txEl>
                                          </p:spTgt>
                                        </p:tgtEl>
                                        <p:attrNameLst>
                                          <p:attrName>ppt_w</p:attrName>
                                        </p:attrNameLst>
                                      </p:cBhvr>
                                      <p:tavLst>
                                        <p:tav tm="0">
                                          <p:val>
                                            <p:strVal val="#ppt_w*0.70"/>
                                          </p:val>
                                        </p:tav>
                                        <p:tav tm="100000">
                                          <p:val>
                                            <p:strVal val="#ppt_w"/>
                                          </p:val>
                                        </p:tav>
                                      </p:tavLst>
                                    </p:anim>
                                    <p:anim calcmode="lin" valueType="num">
                                      <p:cBhvr>
                                        <p:cTn id="18" dur="1000" fill="hold"/>
                                        <p:tgtEl>
                                          <p:spTgt spid="3">
                                            <p:txEl>
                                              <p:pRg st="2" end="2"/>
                                            </p:txEl>
                                          </p:spTgt>
                                        </p:tgtEl>
                                        <p:attrNameLst>
                                          <p:attrName>ppt_h</p:attrName>
                                        </p:attrNameLst>
                                      </p:cBhvr>
                                      <p:tavLst>
                                        <p:tav tm="0">
                                          <p:val>
                                            <p:strVal val="#ppt_h"/>
                                          </p:val>
                                        </p:tav>
                                        <p:tav tm="100000">
                                          <p:val>
                                            <p:strVal val="#ppt_h"/>
                                          </p:val>
                                        </p:tav>
                                      </p:tavLst>
                                    </p:anim>
                                    <p:animEffect transition="in" filter="fade">
                                      <p:cBhvr>
                                        <p:cTn id="19" dur="1000"/>
                                        <p:tgtEl>
                                          <p:spTgt spid="3">
                                            <p:txEl>
                                              <p:pRg st="2" end="2"/>
                                            </p:txEl>
                                          </p:spTgt>
                                        </p:tgtEl>
                                      </p:cBhvr>
                                    </p:animEffect>
                                  </p:childTnLst>
                                </p:cTn>
                              </p:par>
                              <p:par>
                                <p:cTn id="20" presetID="55" presetClass="entr" presetSubtype="0"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calcmode="lin" valueType="num">
                                      <p:cBhvr>
                                        <p:cTn id="22" dur="1000" fill="hold"/>
                                        <p:tgtEl>
                                          <p:spTgt spid="3">
                                            <p:txEl>
                                              <p:pRg st="3" end="3"/>
                                            </p:txEl>
                                          </p:spTgt>
                                        </p:tgtEl>
                                        <p:attrNameLst>
                                          <p:attrName>ppt_w</p:attrName>
                                        </p:attrNameLst>
                                      </p:cBhvr>
                                      <p:tavLst>
                                        <p:tav tm="0">
                                          <p:val>
                                            <p:strVal val="#ppt_w*0.70"/>
                                          </p:val>
                                        </p:tav>
                                        <p:tav tm="100000">
                                          <p:val>
                                            <p:strVal val="#ppt_w"/>
                                          </p:val>
                                        </p:tav>
                                      </p:tavLst>
                                    </p:anim>
                                    <p:anim calcmode="lin" valueType="num">
                                      <p:cBhvr>
                                        <p:cTn id="23" dur="1000" fill="hold"/>
                                        <p:tgtEl>
                                          <p:spTgt spid="3">
                                            <p:txEl>
                                              <p:pRg st="3" end="3"/>
                                            </p:txEl>
                                          </p:spTgt>
                                        </p:tgtEl>
                                        <p:attrNameLst>
                                          <p:attrName>ppt_h</p:attrName>
                                        </p:attrNameLst>
                                      </p:cBhvr>
                                      <p:tavLst>
                                        <p:tav tm="0">
                                          <p:val>
                                            <p:strVal val="#ppt_h"/>
                                          </p:val>
                                        </p:tav>
                                        <p:tav tm="100000">
                                          <p:val>
                                            <p:strVal val="#ppt_h"/>
                                          </p:val>
                                        </p:tav>
                                      </p:tavLst>
                                    </p:anim>
                                    <p:animEffect transition="in" filter="fade">
                                      <p:cBhvr>
                                        <p:cTn id="24" dur="1000"/>
                                        <p:tgtEl>
                                          <p:spTgt spid="3">
                                            <p:txEl>
                                              <p:pRg st="3" end="3"/>
                                            </p:txEl>
                                          </p:spTgt>
                                        </p:tgtEl>
                                      </p:cBhvr>
                                    </p:animEffect>
                                  </p:childTnLst>
                                </p:cTn>
                              </p:par>
                              <p:par>
                                <p:cTn id="25" presetID="55" presetClass="entr" presetSubtype="0" fill="hold"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calcmode="lin" valueType="num">
                                      <p:cBhvr>
                                        <p:cTn id="27" dur="1000" fill="hold"/>
                                        <p:tgtEl>
                                          <p:spTgt spid="3">
                                            <p:txEl>
                                              <p:pRg st="4" end="4"/>
                                            </p:txEl>
                                          </p:spTgt>
                                        </p:tgtEl>
                                        <p:attrNameLst>
                                          <p:attrName>ppt_w</p:attrName>
                                        </p:attrNameLst>
                                      </p:cBhvr>
                                      <p:tavLst>
                                        <p:tav tm="0">
                                          <p:val>
                                            <p:strVal val="#ppt_w*0.70"/>
                                          </p:val>
                                        </p:tav>
                                        <p:tav tm="100000">
                                          <p:val>
                                            <p:strVal val="#ppt_w"/>
                                          </p:val>
                                        </p:tav>
                                      </p:tavLst>
                                    </p:anim>
                                    <p:anim calcmode="lin" valueType="num">
                                      <p:cBhvr>
                                        <p:cTn id="28" dur="1000" fill="hold"/>
                                        <p:tgtEl>
                                          <p:spTgt spid="3">
                                            <p:txEl>
                                              <p:pRg st="4" end="4"/>
                                            </p:txEl>
                                          </p:spTgt>
                                        </p:tgtEl>
                                        <p:attrNameLst>
                                          <p:attrName>ppt_h</p:attrName>
                                        </p:attrNameLst>
                                      </p:cBhvr>
                                      <p:tavLst>
                                        <p:tav tm="0">
                                          <p:val>
                                            <p:strVal val="#ppt_h"/>
                                          </p:val>
                                        </p:tav>
                                        <p:tav tm="100000">
                                          <p:val>
                                            <p:strVal val="#ppt_h"/>
                                          </p:val>
                                        </p:tav>
                                      </p:tavLst>
                                    </p:anim>
                                    <p:animEffect transition="in" filter="fade">
                                      <p:cBhvr>
                                        <p:cTn id="29" dur="1000"/>
                                        <p:tgtEl>
                                          <p:spTgt spid="3">
                                            <p:txEl>
                                              <p:pRg st="4" end="4"/>
                                            </p:txEl>
                                          </p:spTgt>
                                        </p:tgtEl>
                                      </p:cBhvr>
                                    </p:animEffect>
                                  </p:childTnLst>
                                </p:cTn>
                              </p:par>
                              <p:par>
                                <p:cTn id="30" presetID="55" presetClass="entr" presetSubtype="0" fill="hold" nodeType="with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 calcmode="lin" valueType="num">
                                      <p:cBhvr>
                                        <p:cTn id="32" dur="1000" fill="hold"/>
                                        <p:tgtEl>
                                          <p:spTgt spid="3">
                                            <p:txEl>
                                              <p:pRg st="5" end="5"/>
                                            </p:txEl>
                                          </p:spTgt>
                                        </p:tgtEl>
                                        <p:attrNameLst>
                                          <p:attrName>ppt_w</p:attrName>
                                        </p:attrNameLst>
                                      </p:cBhvr>
                                      <p:tavLst>
                                        <p:tav tm="0">
                                          <p:val>
                                            <p:strVal val="#ppt_w*0.70"/>
                                          </p:val>
                                        </p:tav>
                                        <p:tav tm="100000">
                                          <p:val>
                                            <p:strVal val="#ppt_w"/>
                                          </p:val>
                                        </p:tav>
                                      </p:tavLst>
                                    </p:anim>
                                    <p:anim calcmode="lin" valueType="num">
                                      <p:cBhvr>
                                        <p:cTn id="33" dur="1000" fill="hold"/>
                                        <p:tgtEl>
                                          <p:spTgt spid="3">
                                            <p:txEl>
                                              <p:pRg st="5" end="5"/>
                                            </p:txEl>
                                          </p:spTgt>
                                        </p:tgtEl>
                                        <p:attrNameLst>
                                          <p:attrName>ppt_h</p:attrName>
                                        </p:attrNameLst>
                                      </p:cBhvr>
                                      <p:tavLst>
                                        <p:tav tm="0">
                                          <p:val>
                                            <p:strVal val="#ppt_h"/>
                                          </p:val>
                                        </p:tav>
                                        <p:tav tm="100000">
                                          <p:val>
                                            <p:strVal val="#ppt_h"/>
                                          </p:val>
                                        </p:tav>
                                      </p:tavLst>
                                    </p:anim>
                                    <p:animEffect transition="in" filter="fade">
                                      <p:cBhvr>
                                        <p:cTn id="34" dur="1000"/>
                                        <p:tgtEl>
                                          <p:spTgt spid="3">
                                            <p:txEl>
                                              <p:pRg st="5" end="5"/>
                                            </p:txEl>
                                          </p:spTgt>
                                        </p:tgtEl>
                                      </p:cBhvr>
                                    </p:animEffect>
                                  </p:childTnLst>
                                </p:cTn>
                              </p:par>
                              <p:par>
                                <p:cTn id="35" presetID="55" presetClass="entr" presetSubtype="0" fill="hold" nodeType="with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 calcmode="lin" valueType="num">
                                      <p:cBhvr>
                                        <p:cTn id="37" dur="1000" fill="hold"/>
                                        <p:tgtEl>
                                          <p:spTgt spid="3">
                                            <p:txEl>
                                              <p:pRg st="6" end="6"/>
                                            </p:txEl>
                                          </p:spTgt>
                                        </p:tgtEl>
                                        <p:attrNameLst>
                                          <p:attrName>ppt_w</p:attrName>
                                        </p:attrNameLst>
                                      </p:cBhvr>
                                      <p:tavLst>
                                        <p:tav tm="0">
                                          <p:val>
                                            <p:strVal val="#ppt_w*0.70"/>
                                          </p:val>
                                        </p:tav>
                                        <p:tav tm="100000">
                                          <p:val>
                                            <p:strVal val="#ppt_w"/>
                                          </p:val>
                                        </p:tav>
                                      </p:tavLst>
                                    </p:anim>
                                    <p:anim calcmode="lin" valueType="num">
                                      <p:cBhvr>
                                        <p:cTn id="38" dur="1000" fill="hold"/>
                                        <p:tgtEl>
                                          <p:spTgt spid="3">
                                            <p:txEl>
                                              <p:pRg st="6" end="6"/>
                                            </p:txEl>
                                          </p:spTgt>
                                        </p:tgtEl>
                                        <p:attrNameLst>
                                          <p:attrName>ppt_h</p:attrName>
                                        </p:attrNameLst>
                                      </p:cBhvr>
                                      <p:tavLst>
                                        <p:tav tm="0">
                                          <p:val>
                                            <p:strVal val="#ppt_h"/>
                                          </p:val>
                                        </p:tav>
                                        <p:tav tm="100000">
                                          <p:val>
                                            <p:strVal val="#ppt_h"/>
                                          </p:val>
                                        </p:tav>
                                      </p:tavLst>
                                    </p:anim>
                                    <p:animEffect transition="in" filter="fade">
                                      <p:cBhvr>
                                        <p:cTn id="39" dur="1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br>
              <a:rPr>
                <a:sym typeface="+mn-ea"/>
              </a:rPr>
            </a:br>
            <a:r>
              <a:rPr>
                <a:sym typeface="+mn-ea"/>
              </a:rPr>
              <a:t>法律规定</a:t>
            </a:r>
            <a:br>
              <a:rPr lang="zh-CN" altLang="en-US"/>
            </a:br>
            <a:endParaRPr lang="zh-CN" altLang="en-US"/>
          </a:p>
        </p:txBody>
      </p:sp>
      <p:sp>
        <p:nvSpPr>
          <p:cNvPr id="3" name="内容占位符 2"/>
          <p:cNvSpPr>
            <a:spLocks noGrp="1"/>
          </p:cNvSpPr>
          <p:nvPr>
            <p:ph idx="1"/>
          </p:nvPr>
        </p:nvSpPr>
        <p:spPr/>
        <p:txBody>
          <a:bodyPr/>
          <a:p>
            <a:r>
              <a:rPr sz="2400" b="1">
                <a:latin typeface="宋体" panose="02010600030101010101" pitchFamily="2" charset="-122"/>
                <a:ea typeface="宋体" panose="02010600030101010101" pitchFamily="2" charset="-122"/>
                <a:cs typeface="宋体" panose="02010600030101010101" pitchFamily="2" charset="-122"/>
                <a:sym typeface="+mn-ea"/>
              </a:rPr>
              <a:t>《政府采购法实施条例》</a:t>
            </a:r>
            <a:endParaRPr lang="zh-CN" altLang="en-US" sz="2400">
              <a:latin typeface="宋体" panose="02010600030101010101" pitchFamily="2" charset="-122"/>
              <a:ea typeface="宋体" panose="02010600030101010101" pitchFamily="2" charset="-122"/>
            </a:endParaRPr>
          </a:p>
          <a:p>
            <a:r>
              <a:rPr>
                <a:latin typeface="宋体" panose="02010600030101010101" pitchFamily="2" charset="-122"/>
                <a:ea typeface="宋体" panose="02010600030101010101" pitchFamily="2" charset="-122"/>
                <a:sym typeface="+mn-ea"/>
              </a:rPr>
              <a:t>第五十三条　政府采购法第五十二条规定的供应商应知其权益受到损害之日，是指：</a:t>
            </a:r>
            <a:endParaRPr lang="zh-CN" altLang="en-US">
              <a:latin typeface="宋体" panose="02010600030101010101" pitchFamily="2" charset="-122"/>
              <a:ea typeface="宋体" panose="02010600030101010101" pitchFamily="2" charset="-122"/>
            </a:endParaRPr>
          </a:p>
          <a:p>
            <a:r>
              <a:rPr>
                <a:latin typeface="宋体" panose="02010600030101010101" pitchFamily="2" charset="-122"/>
                <a:ea typeface="宋体" panose="02010600030101010101" pitchFamily="2" charset="-122"/>
                <a:sym typeface="+mn-ea"/>
              </a:rPr>
              <a:t>（一）对可以质疑的采购文件提出质疑的，为收到采购文件之日或者采购文件公告期限届满之日；</a:t>
            </a:r>
            <a:endParaRPr lang="zh-CN" altLang="en-US">
              <a:latin typeface="宋体" panose="02010600030101010101" pitchFamily="2" charset="-122"/>
              <a:ea typeface="宋体" panose="02010600030101010101" pitchFamily="2" charset="-122"/>
            </a:endParaRPr>
          </a:p>
          <a:p>
            <a:r>
              <a:rPr b="1">
                <a:latin typeface="宋体" panose="02010600030101010101" pitchFamily="2" charset="-122"/>
                <a:ea typeface="宋体" panose="02010600030101010101" pitchFamily="2" charset="-122"/>
                <a:sym typeface="+mn-ea"/>
              </a:rPr>
              <a:t>（二）对采购过程提出质疑的，为各采购程序环节结束之日；</a:t>
            </a:r>
            <a:endParaRPr lang="zh-CN" altLang="en-US" b="1">
              <a:latin typeface="宋体" panose="02010600030101010101" pitchFamily="2" charset="-122"/>
              <a:ea typeface="宋体" panose="02010600030101010101" pitchFamily="2" charset="-122"/>
            </a:endParaRPr>
          </a:p>
          <a:p>
            <a:r>
              <a:rPr>
                <a:latin typeface="宋体" panose="02010600030101010101" pitchFamily="2" charset="-122"/>
                <a:ea typeface="宋体" panose="02010600030101010101" pitchFamily="2" charset="-122"/>
                <a:sym typeface="+mn-ea"/>
              </a:rPr>
              <a:t>（三）对中标或者成交结果提出质疑的，为中标或者成交结果公告期限届满之日。</a:t>
            </a:r>
            <a:endParaRPr lang="zh-CN" altLang="en-US">
              <a:latin typeface="宋体" panose="02010600030101010101" pitchFamily="2" charset="-122"/>
              <a:ea typeface="宋体" panose="02010600030101010101" pitchFamily="2" charset="-122"/>
            </a:endParaRPr>
          </a:p>
          <a:p>
            <a:endParaRPr lang="zh-CN" altLang="en-US"/>
          </a:p>
        </p:txBody>
      </p:sp>
      <p:pic>
        <p:nvPicPr>
          <p:cNvPr id="5" name="图片 2" descr="37cee9cb2188636a752ce9ea1a962aa"/>
          <p:cNvPicPr>
            <a:picLocks noChangeAspect="1"/>
          </p:cNvPicPr>
          <p:nvPr/>
        </p:nvPicPr>
        <p:blipFill>
          <a:blip r:embed="rId1"/>
          <a:stretch>
            <a:fillRect/>
          </a:stretch>
        </p:blipFill>
        <p:spPr>
          <a:xfrm>
            <a:off x="8900795" y="6182360"/>
            <a:ext cx="3263265" cy="641350"/>
          </a:xfrm>
          <a:prstGeom prst="rect">
            <a:avLst/>
          </a:prstGeom>
        </p:spPr>
      </p:pic>
    </p:spTree>
    <p:custDataLst>
      <p:tags r:id="rId2"/>
    </p:custDataLst>
  </p:cSld>
  <p:clrMapOvr>
    <a:masterClrMapping/>
  </p:clrMapOvr>
  <mc:AlternateContent xmlns:mc="http://schemas.openxmlformats.org/markup-compatibility/2006">
    <mc:Choice xmlns:p14="http://schemas.microsoft.com/office/powerpoint/2010/main" Requires="p14">
      <p:transition p14:dur="500">
        <p:blinds/>
      </p:transition>
    </mc:Choice>
    <mc:Fallback>
      <p:transition>
        <p:blind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000" fill="hold">
                                          <p:stCondLst>
                                            <p:cond delay="0"/>
                                          </p:stCondLst>
                                        </p:cTn>
                                        <p:tgtEl>
                                          <p:spTgt spid="3">
                                            <p:txEl>
                                              <p:pRg st="0" end="0"/>
                                            </p:txEl>
                                          </p:spTgt>
                                        </p:tgtEl>
                                        <p:attrNameLst>
                                          <p:attrName>style.visibility</p:attrName>
                                        </p:attrNameLst>
                                      </p:cBhvr>
                                      <p:to>
                                        <p:strVal val="visible"/>
                                      </p:to>
                                    </p:set>
                                    <p:animEffect transition="in" filter="blinds(horizontal)">
                                      <p:cBhvr>
                                        <p:cTn id="7" dur="1000"/>
                                        <p:tgtEl>
                                          <p:spTgt spid="3">
                                            <p:txEl>
                                              <p:pRg st="0" end="0"/>
                                            </p:txEl>
                                          </p:spTgt>
                                        </p:tgtEl>
                                      </p:cBhvr>
                                    </p:animEffect>
                                  </p:childTnLst>
                                </p:cTn>
                              </p:par>
                              <p:par>
                                <p:cTn id="8" presetID="3" presetClass="entr" presetSubtype="10" fill="hold" nodeType="withEffect">
                                  <p:stCondLst>
                                    <p:cond delay="0"/>
                                  </p:stCondLst>
                                  <p:childTnLst>
                                    <p:set>
                                      <p:cBhvr>
                                        <p:cTn id="9" dur="1000" fill="hold">
                                          <p:stCondLst>
                                            <p:cond delay="0"/>
                                          </p:stCondLst>
                                        </p:cTn>
                                        <p:tgtEl>
                                          <p:spTgt spid="3">
                                            <p:txEl>
                                              <p:pRg st="1" end="1"/>
                                            </p:txEl>
                                          </p:spTgt>
                                        </p:tgtEl>
                                        <p:attrNameLst>
                                          <p:attrName>style.visibility</p:attrName>
                                        </p:attrNameLst>
                                      </p:cBhvr>
                                      <p:to>
                                        <p:strVal val="visible"/>
                                      </p:to>
                                    </p:set>
                                    <p:animEffect transition="in" filter="blinds(horizontal)">
                                      <p:cBhvr>
                                        <p:cTn id="10" dur="1000"/>
                                        <p:tgtEl>
                                          <p:spTgt spid="3">
                                            <p:txEl>
                                              <p:pRg st="1" end="1"/>
                                            </p:txEl>
                                          </p:spTgt>
                                        </p:tgtEl>
                                      </p:cBhvr>
                                    </p:animEffect>
                                  </p:childTnLst>
                                </p:cTn>
                              </p:par>
                              <p:par>
                                <p:cTn id="11" presetID="3" presetClass="entr" presetSubtype="10" fill="hold" nodeType="withEffect">
                                  <p:stCondLst>
                                    <p:cond delay="0"/>
                                  </p:stCondLst>
                                  <p:childTnLst>
                                    <p:set>
                                      <p:cBhvr>
                                        <p:cTn id="12" dur="1000" fill="hold">
                                          <p:stCondLst>
                                            <p:cond delay="0"/>
                                          </p:stCondLst>
                                        </p:cTn>
                                        <p:tgtEl>
                                          <p:spTgt spid="3">
                                            <p:txEl>
                                              <p:pRg st="2" end="2"/>
                                            </p:txEl>
                                          </p:spTgt>
                                        </p:tgtEl>
                                        <p:attrNameLst>
                                          <p:attrName>style.visibility</p:attrName>
                                        </p:attrNameLst>
                                      </p:cBhvr>
                                      <p:to>
                                        <p:strVal val="visible"/>
                                      </p:to>
                                    </p:set>
                                    <p:animEffect transition="in" filter="blinds(horizontal)">
                                      <p:cBhvr>
                                        <p:cTn id="13" dur="1000"/>
                                        <p:tgtEl>
                                          <p:spTgt spid="3">
                                            <p:txEl>
                                              <p:pRg st="2" end="2"/>
                                            </p:txEl>
                                          </p:spTgt>
                                        </p:tgtEl>
                                      </p:cBhvr>
                                    </p:animEffect>
                                  </p:childTnLst>
                                </p:cTn>
                              </p:par>
                              <p:par>
                                <p:cTn id="14" presetID="3" presetClass="entr" presetSubtype="10" fill="hold" nodeType="withEffect">
                                  <p:stCondLst>
                                    <p:cond delay="0"/>
                                  </p:stCondLst>
                                  <p:childTnLst>
                                    <p:set>
                                      <p:cBhvr>
                                        <p:cTn id="15" dur="1000" fill="hold">
                                          <p:stCondLst>
                                            <p:cond delay="0"/>
                                          </p:stCondLst>
                                        </p:cTn>
                                        <p:tgtEl>
                                          <p:spTgt spid="3">
                                            <p:txEl>
                                              <p:pRg st="3" end="3"/>
                                            </p:txEl>
                                          </p:spTgt>
                                        </p:tgtEl>
                                        <p:attrNameLst>
                                          <p:attrName>style.visibility</p:attrName>
                                        </p:attrNameLst>
                                      </p:cBhvr>
                                      <p:to>
                                        <p:strVal val="visible"/>
                                      </p:to>
                                    </p:set>
                                    <p:animEffect transition="in" filter="blinds(horizontal)">
                                      <p:cBhvr>
                                        <p:cTn id="16" dur="1000"/>
                                        <p:tgtEl>
                                          <p:spTgt spid="3">
                                            <p:txEl>
                                              <p:pRg st="3" end="3"/>
                                            </p:txEl>
                                          </p:spTgt>
                                        </p:tgtEl>
                                      </p:cBhvr>
                                    </p:animEffect>
                                  </p:childTnLst>
                                </p:cTn>
                              </p:par>
                              <p:par>
                                <p:cTn id="17" presetID="3" presetClass="entr" presetSubtype="10" fill="hold" nodeType="withEffect">
                                  <p:stCondLst>
                                    <p:cond delay="0"/>
                                  </p:stCondLst>
                                  <p:childTnLst>
                                    <p:set>
                                      <p:cBhvr>
                                        <p:cTn id="18" dur="1000" fill="hold">
                                          <p:stCondLst>
                                            <p:cond delay="0"/>
                                          </p:stCondLst>
                                        </p:cTn>
                                        <p:tgtEl>
                                          <p:spTgt spid="3">
                                            <p:txEl>
                                              <p:pRg st="4" end="4"/>
                                            </p:txEl>
                                          </p:spTgt>
                                        </p:tgtEl>
                                        <p:attrNameLst>
                                          <p:attrName>style.visibility</p:attrName>
                                        </p:attrNameLst>
                                      </p:cBhvr>
                                      <p:to>
                                        <p:strVal val="visible"/>
                                      </p:to>
                                    </p:set>
                                    <p:animEffect transition="in" filter="blinds(horizontal)">
                                      <p:cBhvr>
                                        <p:cTn id="19"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a:latin typeface="宋体" panose="02010600030101010101" pitchFamily="2" charset="-122"/>
                <a:ea typeface="宋体" panose="02010600030101010101" pitchFamily="2" charset="-122"/>
                <a:sym typeface="+mn-ea"/>
              </a:rPr>
              <a:t>投标人</a:t>
            </a:r>
            <a:r>
              <a:rPr lang="en-US" altLang="zh-CN">
                <a:latin typeface="宋体" panose="02010600030101010101" pitchFamily="2" charset="-122"/>
                <a:ea typeface="宋体" panose="02010600030101010101" pitchFamily="2" charset="-122"/>
                <a:sym typeface="+mn-ea"/>
              </a:rPr>
              <a:t>“</a:t>
            </a:r>
            <a:r>
              <a:rPr>
                <a:latin typeface="宋体" panose="02010600030101010101" pitchFamily="2" charset="-122"/>
                <a:ea typeface="宋体" panose="02010600030101010101" pitchFamily="2" charset="-122"/>
                <a:sym typeface="+mn-ea"/>
              </a:rPr>
              <a:t>画蛇添足</a:t>
            </a:r>
            <a:r>
              <a:rPr lang="en-US" altLang="zh-CN">
                <a:latin typeface="宋体" panose="02010600030101010101" pitchFamily="2" charset="-122"/>
                <a:ea typeface="宋体" panose="02010600030101010101" pitchFamily="2" charset="-122"/>
                <a:sym typeface="+mn-ea"/>
              </a:rPr>
              <a:t>”</a:t>
            </a:r>
            <a:r>
              <a:rPr>
                <a:latin typeface="宋体" panose="02010600030101010101" pitchFamily="2" charset="-122"/>
                <a:ea typeface="宋体" panose="02010600030101010101" pitchFamily="2" charset="-122"/>
                <a:sym typeface="+mn-ea"/>
              </a:rPr>
              <a:t>的行为，该如何处理</a:t>
            </a:r>
            <a:r>
              <a:rPr lang="zh-CN" altLang="en-US"/>
              <a:t>？</a:t>
            </a:r>
            <a:endParaRPr lang="zh-CN" altLang="en-US"/>
          </a:p>
        </p:txBody>
      </p:sp>
      <p:sp>
        <p:nvSpPr>
          <p:cNvPr id="3" name="内容占位符 2"/>
          <p:cNvSpPr>
            <a:spLocks noGrp="1"/>
          </p:cNvSpPr>
          <p:nvPr>
            <p:ph idx="1"/>
          </p:nvPr>
        </p:nvSpPr>
        <p:spPr/>
        <p:txBody>
          <a:bodyPr/>
          <a:p>
            <a:pPr marL="0" indent="0">
              <a:buNone/>
            </a:pPr>
            <a:r>
              <a:rPr lang="zh-CN" altLang="en-US" sz="2800">
                <a:latin typeface="黑体" panose="02010609060101010101" charset="-122"/>
                <a:ea typeface="黑体" panose="02010609060101010101" charset="-122"/>
              </a:rPr>
              <a:t>案情介绍：</a:t>
            </a:r>
            <a:endParaRPr lang="zh-CN" altLang="en-US" sz="2800">
              <a:latin typeface="黑体" panose="02010609060101010101" charset="-122"/>
              <a:ea typeface="黑体" panose="02010609060101010101" charset="-122"/>
            </a:endParaRPr>
          </a:p>
          <a:p>
            <a:pPr marL="0" indent="0">
              <a:buNone/>
            </a:pPr>
            <a:r>
              <a:rPr lang="zh-CN" altLang="en-US" sz="2800">
                <a:latin typeface="宋体" panose="02010600030101010101" pitchFamily="2" charset="-122"/>
                <a:ea typeface="宋体" panose="02010600030101010101" pitchFamily="2" charset="-122"/>
              </a:rPr>
              <a:t>    某老年人服务中心为其实训楼餐厅</a:t>
            </a:r>
            <a:r>
              <a:rPr sz="2800">
                <a:latin typeface="宋体" panose="02010600030101010101" pitchFamily="2" charset="-122"/>
                <a:ea typeface="宋体" panose="02010600030101010101" pitchFamily="2" charset="-122"/>
                <a:sym typeface="+mn-ea"/>
              </a:rPr>
              <a:t>采购</a:t>
            </a:r>
            <a:r>
              <a:rPr lang="zh-CN" altLang="en-US" sz="2800">
                <a:latin typeface="宋体" panose="02010600030101010101" pitchFamily="2" charset="-122"/>
                <a:ea typeface="宋体" panose="02010600030101010101" pitchFamily="2" charset="-122"/>
              </a:rPr>
              <a:t>一批厨房设备，该项目招标文件中并没有要求供应商提供生产厂家专项授权证明。某投标人在其投标文件中，提供了厂家专项授权证明，但该专项授权中存在委托人为</a:t>
            </a:r>
            <a:r>
              <a:rPr lang="en-US" altLang="zh-CN" sz="2800">
                <a:latin typeface="宋体" panose="02010600030101010101" pitchFamily="2" charset="-122"/>
                <a:ea typeface="宋体" panose="02010600030101010101" pitchFamily="2" charset="-122"/>
              </a:rPr>
              <a:t>A</a:t>
            </a:r>
            <a:r>
              <a:rPr sz="2800">
                <a:latin typeface="宋体" panose="02010600030101010101" pitchFamily="2" charset="-122"/>
                <a:ea typeface="宋体" panose="02010600030101010101" pitchFamily="2" charset="-122"/>
              </a:rPr>
              <a:t>公司，加盖的印章确为</a:t>
            </a:r>
            <a:r>
              <a:rPr lang="en-US" altLang="zh-CN" sz="2800">
                <a:latin typeface="宋体" panose="02010600030101010101" pitchFamily="2" charset="-122"/>
                <a:ea typeface="宋体" panose="02010600030101010101" pitchFamily="2" charset="-122"/>
              </a:rPr>
              <a:t>B</a:t>
            </a:r>
            <a:r>
              <a:rPr sz="2800">
                <a:latin typeface="宋体" panose="02010600030101010101" pitchFamily="2" charset="-122"/>
                <a:ea typeface="宋体" panose="02010600030101010101" pitchFamily="2" charset="-122"/>
              </a:rPr>
              <a:t>公司的情况，</a:t>
            </a:r>
            <a:r>
              <a:rPr lang="en-US" altLang="zh-CN" sz="2800">
                <a:latin typeface="宋体" panose="02010600030101010101" pitchFamily="2" charset="-122"/>
                <a:ea typeface="宋体" panose="02010600030101010101" pitchFamily="2" charset="-122"/>
              </a:rPr>
              <a:t>A</a:t>
            </a:r>
            <a:r>
              <a:rPr sz="2800">
                <a:latin typeface="宋体" panose="02010600030101010101" pitchFamily="2" charset="-122"/>
                <a:ea typeface="宋体" panose="02010600030101010101" pitchFamily="2" charset="-122"/>
              </a:rPr>
              <a:t>公司和</a:t>
            </a:r>
            <a:r>
              <a:rPr lang="en-US" altLang="zh-CN" sz="2800">
                <a:latin typeface="宋体" panose="02010600030101010101" pitchFamily="2" charset="-122"/>
                <a:ea typeface="宋体" panose="02010600030101010101" pitchFamily="2" charset="-122"/>
              </a:rPr>
              <a:t>B</a:t>
            </a:r>
            <a:r>
              <a:rPr sz="2800">
                <a:latin typeface="宋体" panose="02010600030101010101" pitchFamily="2" charset="-122"/>
                <a:ea typeface="宋体" panose="02010600030101010101" pitchFamily="2" charset="-122"/>
              </a:rPr>
              <a:t>公司之间存在一定的关联关系。</a:t>
            </a:r>
            <a:endParaRPr sz="2800">
              <a:latin typeface="宋体" panose="02010600030101010101" pitchFamily="2" charset="-122"/>
              <a:ea typeface="宋体" panose="02010600030101010101" pitchFamily="2" charset="-122"/>
            </a:endParaRPr>
          </a:p>
        </p:txBody>
      </p:sp>
      <p:pic>
        <p:nvPicPr>
          <p:cNvPr id="5" name="图片 2" descr="37cee9cb2188636a752ce9ea1a962aa"/>
          <p:cNvPicPr>
            <a:picLocks noChangeAspect="1"/>
          </p:cNvPicPr>
          <p:nvPr/>
        </p:nvPicPr>
        <p:blipFill>
          <a:blip r:embed="rId1"/>
          <a:stretch>
            <a:fillRect/>
          </a:stretch>
        </p:blipFill>
        <p:spPr>
          <a:xfrm>
            <a:off x="8900795" y="6182360"/>
            <a:ext cx="3263265" cy="641350"/>
          </a:xfrm>
          <a:prstGeom prst="rect">
            <a:avLst/>
          </a:prstGeom>
        </p:spPr>
      </p:pic>
    </p:spTree>
    <p:custDataLst>
      <p:tags r:id="rId2"/>
    </p:custDataLst>
  </p:cSld>
  <p:clrMapOvr>
    <a:masterClrMapping/>
  </p:clrMapOvr>
  <mc:AlternateContent xmlns:mc="http://schemas.openxmlformats.org/markup-compatibility/2006">
    <mc:Choice xmlns:p14="http://schemas.microsoft.com/office/powerpoint/2010/main" Requires="p14">
      <p:transition p14:dur="500">
        <p:comb/>
      </p:transition>
    </mc:Choice>
    <mc:Fallback>
      <p:transition>
        <p:comb/>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000" fill="hold">
                                          <p:stCondLst>
                                            <p:cond delay="0"/>
                                          </p:stCondLst>
                                        </p:cTn>
                                        <p:tgtEl>
                                          <p:spTgt spid="2"/>
                                        </p:tgtEl>
                                        <p:attrNameLst>
                                          <p:attrName>style.visibility</p:attrName>
                                        </p:attrNameLst>
                                      </p:cBhvr>
                                      <p:to>
                                        <p:strVal val="visible"/>
                                      </p:to>
                                    </p:set>
                                    <p:animEffect transition="in" filter="barn(inVertical)">
                                      <p:cBhvr>
                                        <p:cTn id="7" dur="1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ox(in)">
                                      <p:cBhvr>
                                        <p:cTn id="12" dur="2000"/>
                                        <p:tgtEl>
                                          <p:spTgt spid="3">
                                            <p:txEl>
                                              <p:pRg st="0" end="0"/>
                                            </p:txEl>
                                          </p:spTgt>
                                        </p:tgtEl>
                                      </p:cBhvr>
                                    </p:animEffect>
                                  </p:childTnLst>
                                </p:cTn>
                              </p:par>
                              <p:par>
                                <p:cTn id="13" presetID="4" presetClass="entr" presetSubtype="16" fill="hold"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box(in)">
                                      <p:cBhvr>
                                        <p:cTn id="15"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t>法律问题</a:t>
            </a:r>
            <a:endParaRPr lang="zh-CN" altLang="en-US"/>
          </a:p>
        </p:txBody>
      </p:sp>
      <p:sp>
        <p:nvSpPr>
          <p:cNvPr id="3" name="内容占位符 2"/>
          <p:cNvSpPr>
            <a:spLocks noGrp="1"/>
          </p:cNvSpPr>
          <p:nvPr>
            <p:ph idx="1"/>
          </p:nvPr>
        </p:nvSpPr>
        <p:spPr/>
        <p:txBody>
          <a:bodyPr/>
          <a:p>
            <a:endParaRPr>
              <a:sym typeface="+mn-ea"/>
            </a:endParaRPr>
          </a:p>
          <a:p>
            <a:r>
              <a:rPr sz="2400" b="1">
                <a:latin typeface="宋体" panose="02010600030101010101" pitchFamily="2" charset="-122"/>
                <a:ea typeface="宋体" panose="02010600030101010101" pitchFamily="2" charset="-122"/>
                <a:sym typeface="+mn-ea"/>
              </a:rPr>
              <a:t>投标人</a:t>
            </a:r>
            <a:r>
              <a:rPr lang="en-US" altLang="zh-CN" sz="2400" b="1">
                <a:latin typeface="宋体" panose="02010600030101010101" pitchFamily="2" charset="-122"/>
                <a:ea typeface="宋体" panose="02010600030101010101" pitchFamily="2" charset="-122"/>
                <a:sym typeface="+mn-ea"/>
              </a:rPr>
              <a:t>“</a:t>
            </a:r>
            <a:r>
              <a:rPr sz="2400" b="1">
                <a:latin typeface="宋体" panose="02010600030101010101" pitchFamily="2" charset="-122"/>
                <a:ea typeface="宋体" panose="02010600030101010101" pitchFamily="2" charset="-122"/>
                <a:sym typeface="+mn-ea"/>
              </a:rPr>
              <a:t>画蛇添足</a:t>
            </a:r>
            <a:r>
              <a:rPr lang="en-US" altLang="zh-CN" sz="2400" b="1">
                <a:latin typeface="宋体" panose="02010600030101010101" pitchFamily="2" charset="-122"/>
                <a:ea typeface="宋体" panose="02010600030101010101" pitchFamily="2" charset="-122"/>
                <a:sym typeface="+mn-ea"/>
              </a:rPr>
              <a:t>”</a:t>
            </a:r>
            <a:r>
              <a:rPr sz="2400" b="1">
                <a:latin typeface="宋体" panose="02010600030101010101" pitchFamily="2" charset="-122"/>
                <a:ea typeface="宋体" panose="02010600030101010101" pitchFamily="2" charset="-122"/>
                <a:sym typeface="+mn-ea"/>
              </a:rPr>
              <a:t>的行为，</a:t>
            </a:r>
            <a:r>
              <a:rPr sz="2400" b="1">
                <a:latin typeface="宋体" panose="02010600030101010101" pitchFamily="2" charset="-122"/>
                <a:ea typeface="宋体" panose="02010600030101010101" pitchFamily="2" charset="-122"/>
                <a:sym typeface="+mn-ea"/>
              </a:rPr>
              <a:t>该</a:t>
            </a:r>
            <a:r>
              <a:rPr sz="2400" b="1">
                <a:latin typeface="宋体" panose="02010600030101010101" pitchFamily="2" charset="-122"/>
                <a:ea typeface="宋体" panose="02010600030101010101" pitchFamily="2" charset="-122"/>
                <a:sym typeface="+mn-ea"/>
              </a:rPr>
              <a:t>如何处理？</a:t>
            </a:r>
            <a:endParaRPr sz="2400">
              <a:latin typeface="宋体" panose="02010600030101010101" pitchFamily="2" charset="-122"/>
              <a:ea typeface="宋体" panose="02010600030101010101" pitchFamily="2" charset="-122"/>
              <a:sym typeface="+mn-ea"/>
            </a:endParaRPr>
          </a:p>
          <a:p>
            <a:endParaRPr lang="zh-CN" altLang="en-US"/>
          </a:p>
          <a:p>
            <a:r>
              <a:rPr lang="zh-CN" altLang="en-US" sz="2400">
                <a:solidFill>
                  <a:schemeClr val="tx1"/>
                </a:solidFill>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rPr>
              <a:t>虚假陈述？  </a:t>
            </a:r>
            <a:r>
              <a:rPr lang="en-US" altLang="zh-CN" sz="2800">
                <a:solidFill>
                  <a:schemeClr val="tx1"/>
                </a:solidFill>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rPr>
              <a:t>or </a:t>
            </a:r>
            <a:r>
              <a:rPr lang="zh-CN" altLang="en-US" sz="2400">
                <a:solidFill>
                  <a:schemeClr val="tx1"/>
                </a:solidFill>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rPr>
              <a:t>虚假材料？</a:t>
            </a:r>
            <a:endParaRPr lang="zh-CN" altLang="en-US" sz="2400">
              <a:solidFill>
                <a:schemeClr val="tx1"/>
              </a:solidFill>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endParaRPr>
          </a:p>
          <a:p>
            <a:endParaRPr lang="zh-CN" altLang="en-US" sz="2400">
              <a:solidFill>
                <a:schemeClr val="tx1"/>
              </a:solidFill>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endParaRPr>
          </a:p>
          <a:p>
            <a:r>
              <a:rPr lang="zh-CN" altLang="en-US" sz="2400">
                <a:solidFill>
                  <a:schemeClr val="tx1"/>
                </a:solidFill>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rPr>
              <a:t>是无关紧要，不影响评标？ </a:t>
            </a:r>
            <a:r>
              <a:rPr lang="en-US" altLang="zh-CN" sz="2400">
                <a:solidFill>
                  <a:schemeClr val="tx1"/>
                </a:solidFill>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rPr>
              <a:t>or </a:t>
            </a:r>
            <a:r>
              <a:rPr sz="2400">
                <a:solidFill>
                  <a:schemeClr val="tx1"/>
                </a:solidFill>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rPr>
              <a:t>无效投标处理？ </a:t>
            </a:r>
            <a:r>
              <a:rPr lang="en-US" altLang="zh-CN" sz="2400">
                <a:solidFill>
                  <a:schemeClr val="tx1"/>
                </a:solidFill>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sym typeface="+mn-ea"/>
              </a:rPr>
              <a:t>or </a:t>
            </a:r>
            <a:r>
              <a:rPr sz="2400">
                <a:solidFill>
                  <a:schemeClr val="tx1"/>
                </a:solidFill>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rPr>
              <a:t>废标？</a:t>
            </a:r>
            <a:endParaRPr lang="zh-CN" altLang="en-US" sz="2400">
              <a:solidFill>
                <a:schemeClr val="tx1"/>
              </a:solidFill>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endParaRPr>
          </a:p>
          <a:p>
            <a:pPr marL="0" indent="0">
              <a:buNone/>
            </a:pPr>
            <a:endParaRPr lang="zh-CN" altLang="en-US" sz="2400">
              <a:solidFill>
                <a:schemeClr val="tx1"/>
              </a:solidFill>
              <a:effectLst>
                <a:outerShdw blurRad="38100" dist="19050" dir="2700000" algn="tl" rotWithShape="0">
                  <a:schemeClr val="dk1">
                    <a:alpha val="40000"/>
                  </a:schemeClr>
                </a:outerShdw>
              </a:effectLst>
              <a:latin typeface="黑体" panose="02010609060101010101" charset="-122"/>
              <a:ea typeface="黑体" panose="02010609060101010101" charset="-122"/>
              <a:cs typeface="黑体" panose="02010609060101010101" charset="-122"/>
            </a:endParaRPr>
          </a:p>
        </p:txBody>
      </p:sp>
      <p:pic>
        <p:nvPicPr>
          <p:cNvPr id="5" name="图片 2" descr="37cee9cb2188636a752ce9ea1a962aa"/>
          <p:cNvPicPr>
            <a:picLocks noChangeAspect="1"/>
          </p:cNvPicPr>
          <p:nvPr/>
        </p:nvPicPr>
        <p:blipFill>
          <a:blip r:embed="rId1"/>
          <a:stretch>
            <a:fillRect/>
          </a:stretch>
        </p:blipFill>
        <p:spPr>
          <a:xfrm>
            <a:off x="8900795" y="6182360"/>
            <a:ext cx="3263265" cy="641350"/>
          </a:xfrm>
          <a:prstGeom prst="rect">
            <a:avLst/>
          </a:prstGeom>
        </p:spPr>
      </p:pic>
    </p:spTree>
    <p:custDataLst>
      <p:tags r:id="rId2"/>
    </p:custDataLst>
  </p:cSld>
  <p:clrMapOvr>
    <a:masterClrMapping/>
  </p:clrMapOvr>
  <mc:AlternateContent xmlns:mc="http://schemas.openxmlformats.org/markup-compatibility/2006">
    <mc:Choice xmlns:p14="http://schemas.microsoft.com/office/powerpoint/2010/main" Requires="p14">
      <p:transition p14:dur="500">
        <p:pull/>
      </p:transition>
    </mc:Choice>
    <mc:Fallback>
      <p:transition>
        <p:pull/>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heel(1)">
                                      <p:cBhvr>
                                        <p:cTn id="7" dur="2000"/>
                                        <p:tgtEl>
                                          <p:spTgt spid="3">
                                            <p:txEl>
                                              <p:pRg st="1" end="1"/>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wheel(1)">
                                      <p:cBhvr>
                                        <p:cTn id="10" dur="2000"/>
                                        <p:tgtEl>
                                          <p:spTgt spid="3">
                                            <p:txEl>
                                              <p:pRg st="3" end="3"/>
                                            </p:txEl>
                                          </p:spTgt>
                                        </p:tgtEl>
                                      </p:cBhvr>
                                    </p:animEffect>
                                  </p:childTnLst>
                                </p:cTn>
                              </p:par>
                              <p:par>
                                <p:cTn id="11" presetID="21" presetClass="entr" presetSubtype="1"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Effect transition="in" filter="wheel(1)">
                                      <p:cBhvr>
                                        <p:cTn id="13"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t>法律分析</a:t>
            </a:r>
            <a:endParaRPr lang="zh-CN" altLang="en-US"/>
          </a:p>
        </p:txBody>
      </p:sp>
      <p:sp>
        <p:nvSpPr>
          <p:cNvPr id="3" name="内容占位符 2"/>
          <p:cNvSpPr>
            <a:spLocks noGrp="1"/>
          </p:cNvSpPr>
          <p:nvPr>
            <p:ph idx="1"/>
          </p:nvPr>
        </p:nvSpPr>
        <p:spPr/>
        <p:txBody>
          <a:bodyPr/>
          <a:p>
            <a:r>
              <a:rPr sz="2800">
                <a:sym typeface="+mn-ea"/>
              </a:rPr>
              <a:t>观点</a:t>
            </a:r>
            <a:r>
              <a:rPr lang="zh-CN" altLang="en-US" sz="2800"/>
              <a:t>一：招标文件并不要求提供厂家授权，投标人提供了，无论该授权书是否存在错误，均不影响该采购项目正常的评审活动。 </a:t>
            </a:r>
            <a:endParaRPr lang="zh-CN" altLang="en-US" sz="2800"/>
          </a:p>
          <a:p>
            <a:r>
              <a:rPr lang="zh-CN" altLang="en-US" sz="2800"/>
              <a:t>观点二：虽然本项目招标文件中并不要求投标供应商提供生产厂家的授权委托书，但投标文件属于重要且特殊的文件，投标人将错误的材料放置于投标文件中，属于材料瑕疵，建议按照无效投标进行处理。</a:t>
            </a:r>
            <a:endParaRPr lang="zh-CN" altLang="en-US" sz="2800"/>
          </a:p>
          <a:p>
            <a:pPr marL="0" indent="0">
              <a:buNone/>
            </a:pPr>
            <a:endParaRPr lang="en-US" altLang="zh-CN" sz="2800"/>
          </a:p>
        </p:txBody>
      </p:sp>
      <p:pic>
        <p:nvPicPr>
          <p:cNvPr id="5" name="图片 2" descr="37cee9cb2188636a752ce9ea1a962aa"/>
          <p:cNvPicPr>
            <a:picLocks noChangeAspect="1"/>
          </p:cNvPicPr>
          <p:nvPr/>
        </p:nvPicPr>
        <p:blipFill>
          <a:blip r:embed="rId1"/>
          <a:stretch>
            <a:fillRect/>
          </a:stretch>
        </p:blipFill>
        <p:spPr>
          <a:xfrm>
            <a:off x="8900795" y="6182360"/>
            <a:ext cx="3263265" cy="641350"/>
          </a:xfrm>
          <a:prstGeom prst="rect">
            <a:avLst/>
          </a:prstGeom>
        </p:spPr>
      </p:pic>
    </p:spTree>
    <p:custDataLst>
      <p:tags r:id="rId2"/>
    </p:custDataLst>
  </p:cSld>
  <p:clrMapOvr>
    <a:masterClrMapping/>
  </p:clrMapOvr>
  <mc:AlternateContent xmlns:mc="http://schemas.openxmlformats.org/markup-compatibility/2006">
    <mc:Choice xmlns:p14="http://schemas.microsoft.com/office/powerpoint/2010/main" Requires="p14">
      <p:transition p14:dur="500">
        <p:wheel spokes="8"/>
      </p:transition>
    </mc:Choice>
    <mc:Fallback>
      <p:transition>
        <p:wheel spokes="8"/>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8" dur="500"/>
                                        <p:tgtEl>
                                          <p:spTgt spid="3">
                                            <p:txEl>
                                              <p:pRg st="0" end="0"/>
                                            </p:txEl>
                                          </p:spTgt>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p:tgtEl>
                                          <p:spTgt spid="3">
                                            <p:txEl>
                                              <p:pRg st="1" end="1"/>
                                            </p:txEl>
                                          </p:spTgt>
                                        </p:tgtEl>
                                        <p:attrNameLst>
                                          <p:attrName>ppt_y</p:attrName>
                                        </p:attrNameLst>
                                      </p:cBhvr>
                                      <p:tavLst>
                                        <p:tav tm="0">
                                          <p:val>
                                            <p:strVal val="#ppt_y+#ppt_h*1.125000"/>
                                          </p:val>
                                        </p:tav>
                                        <p:tav tm="100000">
                                          <p:val>
                                            <p:strVal val="#ppt_y"/>
                                          </p:val>
                                        </p:tav>
                                      </p:tavLst>
                                    </p:anim>
                                    <p:animEffect transition="in" filter="wipe(up)">
                                      <p:cBhvr>
                                        <p:cTn id="14"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669882" y="263090"/>
            <a:ext cx="10852237" cy="648000"/>
          </a:xfrm>
        </p:spPr>
        <p:txBody>
          <a:bodyPr/>
          <a:p>
            <a:r>
              <a:rPr lang="zh-CN" altLang="en-US"/>
              <a:t>法律规定</a:t>
            </a:r>
            <a:endParaRPr lang="zh-CN" altLang="en-US"/>
          </a:p>
        </p:txBody>
      </p:sp>
      <p:sp>
        <p:nvSpPr>
          <p:cNvPr id="3" name="内容占位符 2"/>
          <p:cNvSpPr>
            <a:spLocks noGrp="1"/>
          </p:cNvSpPr>
          <p:nvPr>
            <p:ph idx="1"/>
          </p:nvPr>
        </p:nvSpPr>
        <p:spPr>
          <a:xfrm>
            <a:off x="669882" y="1103595"/>
            <a:ext cx="10852237" cy="5041355"/>
          </a:xfrm>
        </p:spPr>
        <p:txBody>
          <a:bodyPr/>
          <a:p>
            <a:pPr marL="0" indent="0">
              <a:buNone/>
            </a:pPr>
            <a:r>
              <a:rPr lang="zh-CN" altLang="en-US" sz="2800" b="1">
                <a:latin typeface="宋体" panose="02010600030101010101" pitchFamily="2" charset="-122"/>
                <a:ea typeface="宋体" panose="02010600030101010101" pitchFamily="2" charset="-122"/>
              </a:rPr>
              <a:t>《政府采购货物和服务招标投标管理办法</a:t>
            </a:r>
            <a:r>
              <a:rPr sz="2800" b="1">
                <a:latin typeface="宋体" panose="02010600030101010101" pitchFamily="2" charset="-122"/>
                <a:ea typeface="宋体" panose="02010600030101010101" pitchFamily="2" charset="-122"/>
                <a:sym typeface="+mn-ea"/>
              </a:rPr>
              <a:t>》</a:t>
            </a:r>
            <a:endParaRPr lang="zh-CN" altLang="en-US" sz="2800">
              <a:latin typeface="宋体" panose="02010600030101010101" pitchFamily="2" charset="-122"/>
              <a:ea typeface="宋体" panose="02010600030101010101" pitchFamily="2" charset="-122"/>
            </a:endParaRPr>
          </a:p>
          <a:p>
            <a:pPr marL="0" indent="0">
              <a:buNone/>
            </a:pPr>
            <a:r>
              <a:rPr lang="zh-CN" altLang="en-US" sz="2800">
                <a:latin typeface="宋体" panose="02010600030101010101" pitchFamily="2" charset="-122"/>
                <a:ea typeface="宋体" panose="02010600030101010101" pitchFamily="2" charset="-122"/>
              </a:rPr>
              <a:t>第三十二条　投标人应当按照招标文件的要求编制投标文件。投标文件应当对招标文件提出的要求和条件作出明确响应。</a:t>
            </a:r>
            <a:endParaRPr lang="zh-CN" altLang="en-US" sz="2800">
              <a:latin typeface="宋体" panose="02010600030101010101" pitchFamily="2" charset="-122"/>
              <a:ea typeface="宋体" panose="02010600030101010101" pitchFamily="2" charset="-122"/>
            </a:endParaRPr>
          </a:p>
          <a:p>
            <a:pPr marL="0" indent="0">
              <a:buNone/>
            </a:pPr>
            <a:r>
              <a:rPr lang="zh-CN" altLang="en-US" sz="2800">
                <a:latin typeface="宋体" panose="02010600030101010101" pitchFamily="2" charset="-122"/>
                <a:ea typeface="宋体" panose="02010600030101010101" pitchFamily="2" charset="-122"/>
              </a:rPr>
              <a:t>第六十三条 投标人存在下列情况之一的，投标无效:</a:t>
            </a:r>
            <a:endParaRPr lang="zh-CN" altLang="en-US" sz="2800">
              <a:latin typeface="宋体" panose="02010600030101010101" pitchFamily="2" charset="-122"/>
              <a:ea typeface="宋体" panose="02010600030101010101" pitchFamily="2" charset="-122"/>
            </a:endParaRPr>
          </a:p>
          <a:p>
            <a:pPr marL="0" indent="0">
              <a:buNone/>
            </a:pPr>
            <a:r>
              <a:rPr lang="zh-CN" altLang="en-US" sz="2800">
                <a:latin typeface="宋体" panose="02010600030101010101" pitchFamily="2" charset="-122"/>
                <a:ea typeface="宋体" panose="02010600030101010101" pitchFamily="2" charset="-122"/>
              </a:rPr>
              <a:t>（二）投标文件未按招标文件要求签署、盖章的；</a:t>
            </a:r>
            <a:endParaRPr lang="zh-CN" altLang="en-US" sz="2800">
              <a:latin typeface="宋体" panose="02010600030101010101" pitchFamily="2" charset="-122"/>
              <a:ea typeface="宋体" panose="02010600030101010101" pitchFamily="2" charset="-122"/>
            </a:endParaRPr>
          </a:p>
          <a:p>
            <a:pPr marL="0" indent="0">
              <a:buNone/>
            </a:pPr>
            <a:r>
              <a:rPr lang="zh-CN" altLang="en-US" sz="2800" b="1">
                <a:latin typeface="宋体" panose="02010600030101010101" pitchFamily="2" charset="-122"/>
                <a:ea typeface="宋体" panose="02010600030101010101" pitchFamily="2" charset="-122"/>
              </a:rPr>
              <a:t>《招标文件</a:t>
            </a:r>
            <a:r>
              <a:rPr sz="2800" b="1">
                <a:latin typeface="宋体" panose="02010600030101010101" pitchFamily="2" charset="-122"/>
                <a:ea typeface="宋体" panose="02010600030101010101" pitchFamily="2" charset="-122"/>
                <a:sym typeface="+mn-ea"/>
              </a:rPr>
              <a:t>》</a:t>
            </a:r>
            <a:endParaRPr sz="2800" b="1">
              <a:latin typeface="宋体" panose="02010600030101010101" pitchFamily="2" charset="-122"/>
              <a:ea typeface="宋体" panose="02010600030101010101" pitchFamily="2" charset="-122"/>
              <a:sym typeface="+mn-ea"/>
            </a:endParaRPr>
          </a:p>
          <a:p>
            <a:pPr marL="0" indent="0">
              <a:buNone/>
            </a:pPr>
            <a:r>
              <a:rPr lang="zh-CN" altLang="en-US" sz="2800">
                <a:latin typeface="宋体" panose="02010600030101010101" pitchFamily="2" charset="-122"/>
                <a:ea typeface="宋体" panose="02010600030101010101" pitchFamily="2" charset="-122"/>
              </a:rPr>
              <a:t>招标文件中关于投标人没有按照招标文件规定制作投标文件以及未按照招标文件规定加盖投标人印章或签字的规定处理。</a:t>
            </a:r>
            <a:endParaRPr lang="zh-CN" altLang="en-US" sz="2800">
              <a:latin typeface="宋体" panose="02010600030101010101" pitchFamily="2" charset="-122"/>
              <a:ea typeface="宋体" panose="02010600030101010101" pitchFamily="2" charset="-122"/>
            </a:endParaRPr>
          </a:p>
        </p:txBody>
      </p:sp>
      <p:pic>
        <p:nvPicPr>
          <p:cNvPr id="5" name="图片 2" descr="37cee9cb2188636a752ce9ea1a962aa"/>
          <p:cNvPicPr>
            <a:picLocks noChangeAspect="1"/>
          </p:cNvPicPr>
          <p:nvPr/>
        </p:nvPicPr>
        <p:blipFill>
          <a:blip r:embed="rId1"/>
          <a:stretch>
            <a:fillRect/>
          </a:stretch>
        </p:blipFill>
        <p:spPr>
          <a:xfrm>
            <a:off x="8900160" y="6144895"/>
            <a:ext cx="3263265" cy="641350"/>
          </a:xfrm>
          <a:prstGeom prst="rect">
            <a:avLst/>
          </a:prstGeom>
        </p:spPr>
      </p:pic>
    </p:spTree>
    <p:custDataLst>
      <p:tags r:id="rId2"/>
    </p:custDataLst>
  </p:cSld>
  <p:clrMapOvr>
    <a:masterClrMapping/>
  </p:clrMapOvr>
  <mc:AlternateContent xmlns:mc="http://schemas.openxmlformats.org/markup-compatibility/2006">
    <mc:Choice xmlns:p14="http://schemas.microsoft.com/office/powerpoint/2010/main" Requires="p14">
      <p:transition p14:dur="500">
        <p:random/>
      </p:transition>
    </mc:Choice>
    <mc:Fallback>
      <p:transition>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000" fill="hold">
                                          <p:stCondLst>
                                            <p:cond delay="0"/>
                                          </p:stCondLst>
                                        </p:cTn>
                                        <p:tgtEl>
                                          <p:spTgt spid="3">
                                            <p:txEl>
                                              <p:pRg st="0" end="0"/>
                                            </p:txEl>
                                          </p:spTgt>
                                        </p:tgtEl>
                                        <p:attrNameLst>
                                          <p:attrName>style.visibility</p:attrName>
                                        </p:attrNameLst>
                                      </p:cBhvr>
                                      <p:to>
                                        <p:strVal val="visible"/>
                                      </p:to>
                                    </p:set>
                                    <p:animEffect transition="in" filter="checkerboard(across)">
                                      <p:cBhvr>
                                        <p:cTn id="7" dur="1000"/>
                                        <p:tgtEl>
                                          <p:spTgt spid="3">
                                            <p:txEl>
                                              <p:pRg st="0" end="0"/>
                                            </p:txEl>
                                          </p:spTgt>
                                        </p:tgtEl>
                                      </p:cBhvr>
                                    </p:animEffect>
                                  </p:childTnLst>
                                </p:cTn>
                              </p:par>
                              <p:par>
                                <p:cTn id="8" presetID="5" presetClass="entr" presetSubtype="10" fill="hold" nodeType="withEffect">
                                  <p:stCondLst>
                                    <p:cond delay="0"/>
                                  </p:stCondLst>
                                  <p:childTnLst>
                                    <p:set>
                                      <p:cBhvr>
                                        <p:cTn id="9" dur="1000" fill="hold">
                                          <p:stCondLst>
                                            <p:cond delay="0"/>
                                          </p:stCondLst>
                                        </p:cTn>
                                        <p:tgtEl>
                                          <p:spTgt spid="3">
                                            <p:txEl>
                                              <p:pRg st="1" end="1"/>
                                            </p:txEl>
                                          </p:spTgt>
                                        </p:tgtEl>
                                        <p:attrNameLst>
                                          <p:attrName>style.visibility</p:attrName>
                                        </p:attrNameLst>
                                      </p:cBhvr>
                                      <p:to>
                                        <p:strVal val="visible"/>
                                      </p:to>
                                    </p:set>
                                    <p:animEffect transition="in" filter="checkerboard(across)">
                                      <p:cBhvr>
                                        <p:cTn id="10" dur="1000"/>
                                        <p:tgtEl>
                                          <p:spTgt spid="3">
                                            <p:txEl>
                                              <p:pRg st="1" end="1"/>
                                            </p:txEl>
                                          </p:spTgt>
                                        </p:tgtEl>
                                      </p:cBhvr>
                                    </p:animEffect>
                                  </p:childTnLst>
                                </p:cTn>
                              </p:par>
                              <p:par>
                                <p:cTn id="11" presetID="5" presetClass="entr" presetSubtype="10" fill="hold" nodeType="withEffect">
                                  <p:stCondLst>
                                    <p:cond delay="0"/>
                                  </p:stCondLst>
                                  <p:childTnLst>
                                    <p:set>
                                      <p:cBhvr>
                                        <p:cTn id="12" dur="1000" fill="hold">
                                          <p:stCondLst>
                                            <p:cond delay="0"/>
                                          </p:stCondLst>
                                        </p:cTn>
                                        <p:tgtEl>
                                          <p:spTgt spid="3">
                                            <p:txEl>
                                              <p:pRg st="2" end="2"/>
                                            </p:txEl>
                                          </p:spTgt>
                                        </p:tgtEl>
                                        <p:attrNameLst>
                                          <p:attrName>style.visibility</p:attrName>
                                        </p:attrNameLst>
                                      </p:cBhvr>
                                      <p:to>
                                        <p:strVal val="visible"/>
                                      </p:to>
                                    </p:set>
                                    <p:animEffect transition="in" filter="checkerboard(across)">
                                      <p:cBhvr>
                                        <p:cTn id="13" dur="1000"/>
                                        <p:tgtEl>
                                          <p:spTgt spid="3">
                                            <p:txEl>
                                              <p:pRg st="2" end="2"/>
                                            </p:txEl>
                                          </p:spTgt>
                                        </p:tgtEl>
                                      </p:cBhvr>
                                    </p:animEffect>
                                  </p:childTnLst>
                                </p:cTn>
                              </p:par>
                              <p:par>
                                <p:cTn id="14" presetID="5" presetClass="entr" presetSubtype="10" fill="hold" nodeType="withEffect">
                                  <p:stCondLst>
                                    <p:cond delay="0"/>
                                  </p:stCondLst>
                                  <p:childTnLst>
                                    <p:set>
                                      <p:cBhvr>
                                        <p:cTn id="15" dur="1000" fill="hold">
                                          <p:stCondLst>
                                            <p:cond delay="0"/>
                                          </p:stCondLst>
                                        </p:cTn>
                                        <p:tgtEl>
                                          <p:spTgt spid="3">
                                            <p:txEl>
                                              <p:pRg st="3" end="3"/>
                                            </p:txEl>
                                          </p:spTgt>
                                        </p:tgtEl>
                                        <p:attrNameLst>
                                          <p:attrName>style.visibility</p:attrName>
                                        </p:attrNameLst>
                                      </p:cBhvr>
                                      <p:to>
                                        <p:strVal val="visible"/>
                                      </p:to>
                                    </p:set>
                                    <p:animEffect transition="in" filter="checkerboard(across)">
                                      <p:cBhvr>
                                        <p:cTn id="16" dur="1000"/>
                                        <p:tgtEl>
                                          <p:spTgt spid="3">
                                            <p:txEl>
                                              <p:pRg st="3" end="3"/>
                                            </p:txEl>
                                          </p:spTgt>
                                        </p:tgtEl>
                                      </p:cBhvr>
                                    </p:animEffect>
                                  </p:childTnLst>
                                </p:cTn>
                              </p:par>
                              <p:par>
                                <p:cTn id="17" presetID="5" presetClass="entr" presetSubtype="10" fill="hold" nodeType="withEffect">
                                  <p:stCondLst>
                                    <p:cond delay="0"/>
                                  </p:stCondLst>
                                  <p:childTnLst>
                                    <p:set>
                                      <p:cBhvr>
                                        <p:cTn id="18" dur="1000" fill="hold">
                                          <p:stCondLst>
                                            <p:cond delay="0"/>
                                          </p:stCondLst>
                                        </p:cTn>
                                        <p:tgtEl>
                                          <p:spTgt spid="3">
                                            <p:txEl>
                                              <p:pRg st="4" end="4"/>
                                            </p:txEl>
                                          </p:spTgt>
                                        </p:tgtEl>
                                        <p:attrNameLst>
                                          <p:attrName>style.visibility</p:attrName>
                                        </p:attrNameLst>
                                      </p:cBhvr>
                                      <p:to>
                                        <p:strVal val="visible"/>
                                      </p:to>
                                    </p:set>
                                    <p:animEffect transition="in" filter="checkerboard(across)">
                                      <p:cBhvr>
                                        <p:cTn id="19" dur="1000"/>
                                        <p:tgtEl>
                                          <p:spTgt spid="3">
                                            <p:txEl>
                                              <p:pRg st="4" end="4"/>
                                            </p:txEl>
                                          </p:spTgt>
                                        </p:tgtEl>
                                      </p:cBhvr>
                                    </p:animEffect>
                                  </p:childTnLst>
                                </p:cTn>
                              </p:par>
                              <p:par>
                                <p:cTn id="20" presetID="5" presetClass="entr" presetSubtype="10" fill="hold" nodeType="withEffect">
                                  <p:stCondLst>
                                    <p:cond delay="0"/>
                                  </p:stCondLst>
                                  <p:childTnLst>
                                    <p:set>
                                      <p:cBhvr>
                                        <p:cTn id="21" dur="1000" fill="hold">
                                          <p:stCondLst>
                                            <p:cond delay="0"/>
                                          </p:stCondLst>
                                        </p:cTn>
                                        <p:tgtEl>
                                          <p:spTgt spid="3">
                                            <p:txEl>
                                              <p:pRg st="5" end="5"/>
                                            </p:txEl>
                                          </p:spTgt>
                                        </p:tgtEl>
                                        <p:attrNameLst>
                                          <p:attrName>style.visibility</p:attrName>
                                        </p:attrNameLst>
                                      </p:cBhvr>
                                      <p:to>
                                        <p:strVal val="visible"/>
                                      </p:to>
                                    </p:set>
                                    <p:animEffect transition="in" filter="checkerboard(across)">
                                      <p:cBhvr>
                                        <p:cTn id="22" dur="1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t>没有按照招标文件要求填写技术偏离表的</a:t>
            </a:r>
            <a:endParaRPr lang="zh-CN" altLang="en-US"/>
          </a:p>
        </p:txBody>
      </p:sp>
      <p:sp>
        <p:nvSpPr>
          <p:cNvPr id="3" name="内容占位符 2"/>
          <p:cNvSpPr>
            <a:spLocks noGrp="1"/>
          </p:cNvSpPr>
          <p:nvPr>
            <p:ph idx="1"/>
          </p:nvPr>
        </p:nvSpPr>
        <p:spPr/>
        <p:txBody>
          <a:bodyPr/>
          <a:p>
            <a:pPr marL="0" indent="0">
              <a:buNone/>
            </a:pPr>
            <a:r>
              <a:rPr lang="zh-CN" altLang="en-US" sz="2800" b="1">
                <a:latin typeface="宋体" panose="02010600030101010101" pitchFamily="2" charset="-122"/>
                <a:ea typeface="宋体" panose="02010600030101010101" pitchFamily="2" charset="-122"/>
              </a:rPr>
              <a:t>案情介绍：</a:t>
            </a:r>
            <a:endParaRPr lang="zh-CN" altLang="en-US" sz="2800" b="1">
              <a:latin typeface="宋体" panose="02010600030101010101" pitchFamily="2" charset="-122"/>
              <a:ea typeface="宋体" panose="02010600030101010101" pitchFamily="2" charset="-122"/>
            </a:endParaRPr>
          </a:p>
          <a:p>
            <a:pPr marL="0" indent="0">
              <a:buNone/>
            </a:pPr>
            <a:r>
              <a:rPr lang="zh-CN" altLang="en-US" sz="2800">
                <a:latin typeface="宋体" panose="02010600030101010101" pitchFamily="2" charset="-122"/>
                <a:ea typeface="宋体" panose="02010600030101010101" pitchFamily="2" charset="-122"/>
              </a:rPr>
              <a:t>    某政府采购办公软件系统，招标文件中将系统分为</a:t>
            </a:r>
            <a:r>
              <a:rPr lang="en-US" altLang="zh-CN" sz="2800">
                <a:latin typeface="宋体" panose="02010600030101010101" pitchFamily="2" charset="-122"/>
                <a:ea typeface="宋体" panose="02010600030101010101" pitchFamily="2" charset="-122"/>
              </a:rPr>
              <a:t>A</a:t>
            </a:r>
            <a:r>
              <a:rPr sz="2800">
                <a:latin typeface="宋体" panose="02010600030101010101" pitchFamily="2" charset="-122"/>
                <a:ea typeface="宋体" panose="02010600030101010101" pitchFamily="2" charset="-122"/>
              </a:rPr>
              <a:t>、</a:t>
            </a:r>
            <a:r>
              <a:rPr lang="en-US" altLang="zh-CN" sz="2800">
                <a:latin typeface="宋体" panose="02010600030101010101" pitchFamily="2" charset="-122"/>
                <a:ea typeface="宋体" panose="02010600030101010101" pitchFamily="2" charset="-122"/>
              </a:rPr>
              <a:t>B</a:t>
            </a:r>
            <a:r>
              <a:rPr sz="2800">
                <a:latin typeface="宋体" panose="02010600030101010101" pitchFamily="2" charset="-122"/>
                <a:ea typeface="宋体" panose="02010600030101010101" pitchFamily="2" charset="-122"/>
              </a:rPr>
              <a:t>、</a:t>
            </a:r>
            <a:r>
              <a:rPr lang="en-US" altLang="zh-CN" sz="2800">
                <a:latin typeface="宋体" panose="02010600030101010101" pitchFamily="2" charset="-122"/>
                <a:ea typeface="宋体" panose="02010600030101010101" pitchFamily="2" charset="-122"/>
              </a:rPr>
              <a:t>C</a:t>
            </a:r>
            <a:r>
              <a:rPr sz="2800">
                <a:latin typeface="宋体" panose="02010600030101010101" pitchFamily="2" charset="-122"/>
                <a:ea typeface="宋体" panose="02010600030101010101" pitchFamily="2" charset="-122"/>
              </a:rPr>
              <a:t>、</a:t>
            </a:r>
            <a:r>
              <a:rPr lang="en-US" altLang="zh-CN" sz="2800">
                <a:latin typeface="宋体" panose="02010600030101010101" pitchFamily="2" charset="-122"/>
                <a:ea typeface="宋体" panose="02010600030101010101" pitchFamily="2" charset="-122"/>
              </a:rPr>
              <a:t>D</a:t>
            </a:r>
            <a:r>
              <a:rPr lang="zh-CN" altLang="en-US" sz="2800">
                <a:latin typeface="宋体" panose="02010600030101010101" pitchFamily="2" charset="-122"/>
                <a:ea typeface="宋体" panose="02010600030101010101" pitchFamily="2" charset="-122"/>
              </a:rPr>
              <a:t>四个部分。但招标文件中并未规定投标人没有填写或完整填写技术响应表的，按无效投标处理，仅规定投标文件有漏项或重大漏项的，按无效投标处理。某公司在其投标文件技术偏离表中，将采购软件作为一个整体进行了响应，没有按照</a:t>
            </a:r>
            <a:r>
              <a:rPr lang="en-US" altLang="zh-CN" sz="2800">
                <a:latin typeface="宋体" panose="02010600030101010101" pitchFamily="2" charset="-122"/>
                <a:ea typeface="宋体" panose="02010600030101010101" pitchFamily="2" charset="-122"/>
              </a:rPr>
              <a:t>A</a:t>
            </a:r>
            <a:r>
              <a:rPr sz="2800">
                <a:latin typeface="宋体" panose="02010600030101010101" pitchFamily="2" charset="-122"/>
                <a:ea typeface="宋体" panose="02010600030101010101" pitchFamily="2" charset="-122"/>
              </a:rPr>
              <a:t>、</a:t>
            </a:r>
            <a:r>
              <a:rPr lang="en-US" altLang="zh-CN" sz="2800">
                <a:latin typeface="宋体" panose="02010600030101010101" pitchFamily="2" charset="-122"/>
                <a:ea typeface="宋体" panose="02010600030101010101" pitchFamily="2" charset="-122"/>
              </a:rPr>
              <a:t>B</a:t>
            </a:r>
            <a:r>
              <a:rPr sz="2800">
                <a:latin typeface="宋体" panose="02010600030101010101" pitchFamily="2" charset="-122"/>
                <a:ea typeface="宋体" panose="02010600030101010101" pitchFamily="2" charset="-122"/>
              </a:rPr>
              <a:t>、</a:t>
            </a:r>
            <a:r>
              <a:rPr lang="en-US" altLang="zh-CN" sz="2800">
                <a:latin typeface="宋体" panose="02010600030101010101" pitchFamily="2" charset="-122"/>
                <a:ea typeface="宋体" panose="02010600030101010101" pitchFamily="2" charset="-122"/>
              </a:rPr>
              <a:t>C</a:t>
            </a:r>
            <a:r>
              <a:rPr sz="2800">
                <a:latin typeface="宋体" panose="02010600030101010101" pitchFamily="2" charset="-122"/>
                <a:ea typeface="宋体" panose="02010600030101010101" pitchFamily="2" charset="-122"/>
              </a:rPr>
              <a:t>、</a:t>
            </a:r>
            <a:r>
              <a:rPr lang="en-US" altLang="zh-CN" sz="2800">
                <a:latin typeface="宋体" panose="02010600030101010101" pitchFamily="2" charset="-122"/>
                <a:ea typeface="宋体" panose="02010600030101010101" pitchFamily="2" charset="-122"/>
              </a:rPr>
              <a:t>D</a:t>
            </a:r>
            <a:r>
              <a:rPr sz="2800">
                <a:latin typeface="宋体" panose="02010600030101010101" pitchFamily="2" charset="-122"/>
                <a:ea typeface="宋体" panose="02010600030101010101" pitchFamily="2" charset="-122"/>
              </a:rPr>
              <a:t>四部分分别进行响应，但其投标文件主体内容中对</a:t>
            </a:r>
            <a:r>
              <a:rPr lang="en-US" altLang="zh-CN" sz="2800">
                <a:latin typeface="宋体" panose="02010600030101010101" pitchFamily="2" charset="-122"/>
                <a:ea typeface="宋体" panose="02010600030101010101" pitchFamily="2" charset="-122"/>
              </a:rPr>
              <a:t>A</a:t>
            </a:r>
            <a:r>
              <a:rPr sz="2800">
                <a:latin typeface="宋体" panose="02010600030101010101" pitchFamily="2" charset="-122"/>
                <a:ea typeface="宋体" panose="02010600030101010101" pitchFamily="2" charset="-122"/>
              </a:rPr>
              <a:t>、</a:t>
            </a:r>
            <a:r>
              <a:rPr lang="en-US" altLang="zh-CN" sz="2800">
                <a:latin typeface="宋体" panose="02010600030101010101" pitchFamily="2" charset="-122"/>
                <a:ea typeface="宋体" panose="02010600030101010101" pitchFamily="2" charset="-122"/>
              </a:rPr>
              <a:t>B</a:t>
            </a:r>
            <a:r>
              <a:rPr sz="2800">
                <a:latin typeface="宋体" panose="02010600030101010101" pitchFamily="2" charset="-122"/>
                <a:ea typeface="宋体" panose="02010600030101010101" pitchFamily="2" charset="-122"/>
              </a:rPr>
              <a:t>、</a:t>
            </a:r>
            <a:r>
              <a:rPr lang="en-US" altLang="zh-CN" sz="2800">
                <a:latin typeface="宋体" panose="02010600030101010101" pitchFamily="2" charset="-122"/>
                <a:ea typeface="宋体" panose="02010600030101010101" pitchFamily="2" charset="-122"/>
              </a:rPr>
              <a:t>C</a:t>
            </a:r>
            <a:r>
              <a:rPr sz="2800">
                <a:latin typeface="宋体" panose="02010600030101010101" pitchFamily="2" charset="-122"/>
                <a:ea typeface="宋体" panose="02010600030101010101" pitchFamily="2" charset="-122"/>
              </a:rPr>
              <a:t>、</a:t>
            </a:r>
            <a:r>
              <a:rPr lang="en-US" altLang="zh-CN" sz="2800">
                <a:latin typeface="宋体" panose="02010600030101010101" pitchFamily="2" charset="-122"/>
                <a:ea typeface="宋体" panose="02010600030101010101" pitchFamily="2" charset="-122"/>
              </a:rPr>
              <a:t>D</a:t>
            </a:r>
            <a:r>
              <a:rPr sz="2800">
                <a:latin typeface="宋体" panose="02010600030101010101" pitchFamily="2" charset="-122"/>
                <a:ea typeface="宋体" panose="02010600030101010101" pitchFamily="2" charset="-122"/>
              </a:rPr>
              <a:t>四个</a:t>
            </a:r>
            <a:r>
              <a:rPr sz="2800">
                <a:latin typeface="宋体" panose="02010600030101010101" pitchFamily="2" charset="-122"/>
                <a:ea typeface="宋体" panose="02010600030101010101" pitchFamily="2" charset="-122"/>
              </a:rPr>
              <a:t>内容进行详细的介绍说明。如何认定该公司的这一行为？</a:t>
            </a:r>
            <a:endParaRPr lang="zh-CN" altLang="en-US" sz="2800">
              <a:latin typeface="宋体" panose="02010600030101010101" pitchFamily="2" charset="-122"/>
              <a:ea typeface="宋体" panose="02010600030101010101" pitchFamily="2" charset="-122"/>
            </a:endParaRPr>
          </a:p>
          <a:p>
            <a:pPr marL="0" indent="0">
              <a:buNone/>
            </a:pPr>
            <a:endParaRPr lang="zh-CN" altLang="en-US" sz="2800">
              <a:latin typeface="宋体" panose="02010600030101010101" pitchFamily="2" charset="-122"/>
              <a:ea typeface="宋体" panose="02010600030101010101" pitchFamily="2" charset="-122"/>
            </a:endParaRPr>
          </a:p>
        </p:txBody>
      </p:sp>
      <p:pic>
        <p:nvPicPr>
          <p:cNvPr id="5" name="图片 2" descr="37cee9cb2188636a752ce9ea1a962aa"/>
          <p:cNvPicPr>
            <a:picLocks noChangeAspect="1"/>
          </p:cNvPicPr>
          <p:nvPr/>
        </p:nvPicPr>
        <p:blipFill>
          <a:blip r:embed="rId1"/>
          <a:stretch>
            <a:fillRect/>
          </a:stretch>
        </p:blipFill>
        <p:spPr>
          <a:xfrm>
            <a:off x="8900795" y="6182360"/>
            <a:ext cx="3263265" cy="641350"/>
          </a:xfrm>
          <a:prstGeom prst="rect">
            <a:avLst/>
          </a:prstGeom>
        </p:spPr>
      </p:pic>
    </p:spTree>
    <p:custDataLst>
      <p:tags r:id="rId2"/>
    </p:custDataLst>
  </p:cSld>
  <p:clrMapOvr>
    <a:masterClrMapping/>
  </p:clrMapOvr>
  <mc:AlternateContent xmlns:mc="http://schemas.openxmlformats.org/markup-compatibility/2006">
    <mc:Choice xmlns:p14="http://schemas.microsoft.com/office/powerpoint/2010/main" Requires="p14">
      <p:transition p14:dur="500">
        <p:newsflash/>
      </p:transition>
    </mc:Choice>
    <mc:Fallback>
      <p:transition>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plus(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nodeType="clickEffect">
                                  <p:stCondLst>
                                    <p:cond delay="0"/>
                                  </p:stCondLst>
                                  <p:childTnLst>
                                    <p:set>
                                      <p:cBhvr>
                                        <p:cTn id="11" dur="1000" fill="hold">
                                          <p:stCondLst>
                                            <p:cond delay="0"/>
                                          </p:stCondLst>
                                        </p:cTn>
                                        <p:tgtEl>
                                          <p:spTgt spid="3">
                                            <p:txEl>
                                              <p:pRg st="0" end="0"/>
                                            </p:txEl>
                                          </p:spTgt>
                                        </p:tgtEl>
                                        <p:attrNameLst>
                                          <p:attrName>style.visibility</p:attrName>
                                        </p:attrNameLst>
                                      </p:cBhvr>
                                      <p:to>
                                        <p:strVal val="visible"/>
                                      </p:to>
                                    </p:set>
                                    <p:animEffect transition="in" filter="strips(downLeft)">
                                      <p:cBhvr>
                                        <p:cTn id="12" dur="1000"/>
                                        <p:tgtEl>
                                          <p:spTgt spid="3">
                                            <p:txEl>
                                              <p:pRg st="0" end="0"/>
                                            </p:txEl>
                                          </p:spTgt>
                                        </p:tgtEl>
                                      </p:cBhvr>
                                    </p:animEffect>
                                  </p:childTnLst>
                                </p:cTn>
                              </p:par>
                              <p:par>
                                <p:cTn id="13" presetID="18" presetClass="entr" presetSubtype="12" fill="hold" nodeType="withEffect">
                                  <p:stCondLst>
                                    <p:cond delay="0"/>
                                  </p:stCondLst>
                                  <p:childTnLst>
                                    <p:set>
                                      <p:cBhvr>
                                        <p:cTn id="14" dur="1000" fill="hold">
                                          <p:stCondLst>
                                            <p:cond delay="0"/>
                                          </p:stCondLst>
                                        </p:cTn>
                                        <p:tgtEl>
                                          <p:spTgt spid="3">
                                            <p:txEl>
                                              <p:pRg st="1" end="1"/>
                                            </p:txEl>
                                          </p:spTgt>
                                        </p:tgtEl>
                                        <p:attrNameLst>
                                          <p:attrName>style.visibility</p:attrName>
                                        </p:attrNameLst>
                                      </p:cBhvr>
                                      <p:to>
                                        <p:strVal val="visible"/>
                                      </p:to>
                                    </p:set>
                                    <p:animEffect transition="in" filter="strips(downLeft)">
                                      <p:cBhvr>
                                        <p:cTn id="15"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669882" y="361515"/>
            <a:ext cx="10852237" cy="648000"/>
          </a:xfrm>
        </p:spPr>
        <p:txBody>
          <a:bodyPr/>
          <a:p>
            <a:r>
              <a:rPr lang="zh-CN" altLang="en-US"/>
              <a:t>法律问题</a:t>
            </a:r>
            <a:endParaRPr lang="zh-CN" altLang="en-US"/>
          </a:p>
        </p:txBody>
      </p:sp>
      <p:sp>
        <p:nvSpPr>
          <p:cNvPr id="3" name="内容占位符 2"/>
          <p:cNvSpPr>
            <a:spLocks noGrp="1"/>
          </p:cNvSpPr>
          <p:nvPr>
            <p:ph idx="1"/>
          </p:nvPr>
        </p:nvSpPr>
        <p:spPr>
          <a:xfrm>
            <a:off x="669882" y="1345530"/>
            <a:ext cx="10852237" cy="5041355"/>
          </a:xfrm>
        </p:spPr>
        <p:txBody>
          <a:bodyPr/>
          <a:p>
            <a:r>
              <a:rPr lang="zh-CN" altLang="en-US" sz="2800">
                <a:latin typeface="宋体" panose="02010600030101010101" pitchFamily="2" charset="-122"/>
                <a:ea typeface="宋体" panose="02010600030101010101" pitchFamily="2" charset="-122"/>
              </a:rPr>
              <a:t>该公司的行为属于存在重大漏项还是未按规定制作投标文件？</a:t>
            </a:r>
            <a:endParaRPr lang="zh-CN" altLang="en-US" sz="2800">
              <a:latin typeface="宋体" panose="02010600030101010101" pitchFamily="2" charset="-122"/>
              <a:ea typeface="宋体" panose="02010600030101010101" pitchFamily="2" charset="-122"/>
            </a:endParaRPr>
          </a:p>
          <a:p>
            <a:endParaRPr lang="en-US" altLang="zh-CN" sz="2800">
              <a:latin typeface="宋体" panose="02010600030101010101" pitchFamily="2" charset="-122"/>
              <a:ea typeface="宋体" panose="02010600030101010101" pitchFamily="2" charset="-122"/>
            </a:endParaRPr>
          </a:p>
          <a:p>
            <a:pPr marL="0" indent="0">
              <a:buNone/>
            </a:pPr>
            <a:r>
              <a:rPr sz="2800" b="1">
                <a:latin typeface="微软雅黑" panose="020B0503020204020204" charset="-122"/>
                <a:ea typeface="微软雅黑" panose="020B0503020204020204" charset="-122"/>
                <a:sym typeface="+mn-ea"/>
              </a:rPr>
              <a:t>法律分析</a:t>
            </a:r>
            <a:endParaRPr sz="2800" b="1">
              <a:latin typeface="微软雅黑" panose="020B0503020204020204" charset="-122"/>
              <a:ea typeface="微软雅黑" panose="020B0503020204020204" charset="-122"/>
              <a:sym typeface="+mn-ea"/>
            </a:endParaRPr>
          </a:p>
          <a:p>
            <a:pPr marL="0" indent="0">
              <a:buNone/>
            </a:pPr>
            <a:r>
              <a:rPr lang="en-US" altLang="zh-CN" sz="2800">
                <a:latin typeface="宋体" panose="02010600030101010101" pitchFamily="2" charset="-122"/>
                <a:ea typeface="宋体" panose="02010600030101010101" pitchFamily="2" charset="-122"/>
                <a:cs typeface="宋体" panose="02010600030101010101" pitchFamily="2" charset="-122"/>
              </a:rPr>
              <a:t>1</a:t>
            </a:r>
            <a:r>
              <a:rPr sz="2800">
                <a:latin typeface="宋体" panose="02010600030101010101" pitchFamily="2" charset="-122"/>
                <a:ea typeface="宋体" panose="02010600030101010101" pitchFamily="2" charset="-122"/>
                <a:cs typeface="宋体" panose="02010600030101010101" pitchFamily="2" charset="-122"/>
              </a:rPr>
              <a:t>、招标文件在《技术响应表</a:t>
            </a:r>
            <a:r>
              <a:rPr sz="2800">
                <a:latin typeface="宋体" panose="02010600030101010101" pitchFamily="2" charset="-122"/>
                <a:ea typeface="宋体" panose="02010600030101010101" pitchFamily="2" charset="-122"/>
                <a:cs typeface="宋体" panose="02010600030101010101" pitchFamily="2" charset="-122"/>
                <a:sym typeface="+mn-ea"/>
              </a:rPr>
              <a:t>》</a:t>
            </a:r>
            <a:r>
              <a:rPr sz="2800">
                <a:latin typeface="宋体" panose="02010600030101010101" pitchFamily="2" charset="-122"/>
                <a:ea typeface="宋体" panose="02010600030101010101" pitchFamily="2" charset="-122"/>
                <a:cs typeface="宋体" panose="02010600030101010101" pitchFamily="2" charset="-122"/>
              </a:rPr>
              <a:t>处并没有作特别规定，供应商没有按照采购产品逐一填写</a:t>
            </a:r>
            <a:r>
              <a:rPr sz="2800">
                <a:latin typeface="宋体" panose="02010600030101010101" pitchFamily="2" charset="-122"/>
                <a:ea typeface="宋体" panose="02010600030101010101" pitchFamily="2" charset="-122"/>
                <a:cs typeface="宋体" panose="02010600030101010101" pitchFamily="2" charset="-122"/>
                <a:sym typeface="+mn-ea"/>
              </a:rPr>
              <a:t>技术响应表</a:t>
            </a:r>
            <a:r>
              <a:rPr sz="2800">
                <a:latin typeface="宋体" panose="02010600030101010101" pitchFamily="2" charset="-122"/>
                <a:ea typeface="宋体" panose="02010600030101010101" pitchFamily="2" charset="-122"/>
                <a:cs typeface="宋体" panose="02010600030101010101" pitchFamily="2" charset="-122"/>
              </a:rPr>
              <a:t>并响应的，按无效投标处理。</a:t>
            </a:r>
            <a:endParaRPr sz="2800">
              <a:latin typeface="宋体" panose="02010600030101010101" pitchFamily="2" charset="-122"/>
              <a:ea typeface="宋体" panose="02010600030101010101" pitchFamily="2" charset="-122"/>
              <a:cs typeface="宋体" panose="02010600030101010101" pitchFamily="2" charset="-122"/>
            </a:endParaRPr>
          </a:p>
          <a:p>
            <a:pPr marL="0" indent="0">
              <a:buNone/>
            </a:pPr>
            <a:r>
              <a:rPr lang="en-US" altLang="zh-CN" sz="2800">
                <a:latin typeface="宋体" panose="02010600030101010101" pitchFamily="2" charset="-122"/>
                <a:ea typeface="宋体" panose="02010600030101010101" pitchFamily="2" charset="-122"/>
                <a:cs typeface="宋体" panose="02010600030101010101" pitchFamily="2" charset="-122"/>
              </a:rPr>
              <a:t>2</a:t>
            </a:r>
            <a:r>
              <a:rPr sz="2800">
                <a:latin typeface="宋体" panose="02010600030101010101" pitchFamily="2" charset="-122"/>
                <a:ea typeface="宋体" panose="02010600030101010101" pitchFamily="2" charset="-122"/>
                <a:cs typeface="宋体" panose="02010600030101010101" pitchFamily="2" charset="-122"/>
              </a:rPr>
              <a:t>、评审委员会应当根据招标文件规定的评分标准和评分办法，对整个投标文件是否满足招标文件规定作出综合评价，而不仅仅对技术响应表作评价。</a:t>
            </a:r>
            <a:endParaRPr lang="zh-CN" altLang="en-US" sz="2800">
              <a:latin typeface="宋体" panose="02010600030101010101" pitchFamily="2" charset="-122"/>
              <a:ea typeface="宋体" panose="02010600030101010101" pitchFamily="2" charset="-122"/>
              <a:cs typeface="宋体" panose="02010600030101010101" pitchFamily="2" charset="-122"/>
            </a:endParaRPr>
          </a:p>
          <a:p>
            <a:pPr marL="0" indent="0">
              <a:buNone/>
            </a:pPr>
            <a:endParaRPr lang="en-US" altLang="zh-CN" sz="2800">
              <a:latin typeface="宋体" panose="02010600030101010101" pitchFamily="2" charset="-122"/>
              <a:ea typeface="宋体" panose="02010600030101010101" pitchFamily="2" charset="-122"/>
              <a:cs typeface="宋体" panose="02010600030101010101" pitchFamily="2" charset="-122"/>
            </a:endParaRPr>
          </a:p>
        </p:txBody>
      </p:sp>
      <p:pic>
        <p:nvPicPr>
          <p:cNvPr id="4" name="图片 2" descr="37cee9cb2188636a752ce9ea1a962aa"/>
          <p:cNvPicPr>
            <a:picLocks noChangeAspect="1"/>
          </p:cNvPicPr>
          <p:nvPr/>
        </p:nvPicPr>
        <p:blipFill>
          <a:blip r:embed="rId1"/>
          <a:stretch>
            <a:fillRect/>
          </a:stretch>
        </p:blipFill>
        <p:spPr>
          <a:xfrm>
            <a:off x="8900795" y="6182360"/>
            <a:ext cx="3263265" cy="641350"/>
          </a:xfrm>
          <a:prstGeom prst="rect">
            <a:avLst/>
          </a:prstGeom>
        </p:spPr>
      </p:pic>
    </p:spTree>
    <p:custDataLst>
      <p:tags r:id="rId2"/>
    </p:custDataLst>
  </p:cSld>
  <p:clrMapOvr>
    <a:masterClrMapping/>
  </p:clrMapOvr>
  <mc:AlternateContent xmlns:mc="http://schemas.openxmlformats.org/markup-compatibility/2006">
    <mc:Choice xmlns:p14="http://schemas.microsoft.com/office/powerpoint/2010/main" Requires="p14">
      <p:transition p14:dur="500">
        <p:checker/>
      </p:transition>
    </mc:Choice>
    <mc:Fallback>
      <p:transition>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randombar(horizontal)">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randombar(horizontal)">
                                      <p:cBhvr>
                                        <p:cTn id="2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t>法律规定</a:t>
            </a:r>
            <a:endParaRPr lang="zh-CN" altLang="en-US"/>
          </a:p>
        </p:txBody>
      </p:sp>
      <p:sp>
        <p:nvSpPr>
          <p:cNvPr id="3" name="内容占位符 2"/>
          <p:cNvSpPr>
            <a:spLocks noGrp="1"/>
          </p:cNvSpPr>
          <p:nvPr>
            <p:ph idx="1"/>
          </p:nvPr>
        </p:nvSpPr>
        <p:spPr/>
        <p:txBody>
          <a:bodyPr/>
          <a:p>
            <a:r>
              <a:rPr sz="2800" b="1">
                <a:latin typeface="宋体" panose="02010600030101010101" pitchFamily="2" charset="-122"/>
                <a:ea typeface="宋体" panose="02010600030101010101" pitchFamily="2" charset="-122"/>
                <a:sym typeface="+mn-ea"/>
              </a:rPr>
              <a:t>《政府采购货物和服务招标投标管理办法</a:t>
            </a:r>
            <a:r>
              <a:rPr sz="2800" b="1">
                <a:latin typeface="宋体" panose="02010600030101010101" pitchFamily="2" charset="-122"/>
                <a:ea typeface="宋体" panose="02010600030101010101" pitchFamily="2" charset="-122"/>
                <a:sym typeface="+mn-ea"/>
              </a:rPr>
              <a:t>》</a:t>
            </a:r>
            <a:endParaRPr lang="zh-CN" altLang="en-US" sz="2800" b="1">
              <a:latin typeface="宋体" panose="02010600030101010101" pitchFamily="2" charset="-122"/>
              <a:ea typeface="宋体" panose="02010600030101010101" pitchFamily="2" charset="-122"/>
            </a:endParaRPr>
          </a:p>
          <a:p>
            <a:r>
              <a:rPr lang="zh-CN" altLang="en-US" sz="2800">
                <a:latin typeface="宋体" panose="02010600030101010101" pitchFamily="2" charset="-122"/>
                <a:ea typeface="宋体" panose="02010600030101010101" pitchFamily="2" charset="-122"/>
              </a:rPr>
              <a:t>第三十二条　投标人应当按照招标文件的要求编制投标文件。投标文件应当对招标文件提出的要求和条件作出明确响应。</a:t>
            </a:r>
            <a:endParaRPr lang="zh-CN" altLang="en-US" sz="2800">
              <a:latin typeface="宋体" panose="02010600030101010101" pitchFamily="2" charset="-122"/>
              <a:ea typeface="宋体" panose="02010600030101010101" pitchFamily="2" charset="-122"/>
            </a:endParaRPr>
          </a:p>
          <a:p>
            <a:r>
              <a:rPr lang="zh-CN" altLang="en-US" sz="2800">
                <a:latin typeface="宋体" panose="02010600030101010101" pitchFamily="2" charset="-122"/>
                <a:ea typeface="宋体" panose="02010600030101010101" pitchFamily="2" charset="-122"/>
              </a:rPr>
              <a:t>第五十条　评标委员会应当对符合资格的投标人的</a:t>
            </a:r>
            <a:r>
              <a:rPr lang="zh-CN" altLang="en-US" sz="2800" b="1" u="sng">
                <a:latin typeface="宋体" panose="02010600030101010101" pitchFamily="2" charset="-122"/>
                <a:ea typeface="宋体" panose="02010600030101010101" pitchFamily="2" charset="-122"/>
              </a:rPr>
              <a:t>投标文件</a:t>
            </a:r>
            <a:r>
              <a:rPr lang="zh-CN" altLang="en-US" sz="2800">
                <a:latin typeface="宋体" panose="02010600030101010101" pitchFamily="2" charset="-122"/>
                <a:ea typeface="宋体" panose="02010600030101010101" pitchFamily="2" charset="-122"/>
              </a:rPr>
              <a:t>进行符合性审查，以确定其是否满足招标文件的实质性要求。</a:t>
            </a:r>
            <a:endParaRPr lang="zh-CN" altLang="en-US" sz="2800">
              <a:latin typeface="宋体" panose="02010600030101010101" pitchFamily="2" charset="-122"/>
              <a:ea typeface="宋体" panose="02010600030101010101" pitchFamily="2" charset="-122"/>
            </a:endParaRPr>
          </a:p>
          <a:p>
            <a:r>
              <a:rPr lang="zh-CN" altLang="en-US" sz="2800">
                <a:latin typeface="宋体" panose="02010600030101010101" pitchFamily="2" charset="-122"/>
                <a:ea typeface="宋体" panose="02010600030101010101" pitchFamily="2" charset="-122"/>
              </a:rPr>
              <a:t>第五十二条　评标委员会应当按照招标文件中规定的评标方法和标准，对符合性审查合格的</a:t>
            </a:r>
            <a:r>
              <a:rPr lang="zh-CN" altLang="en-US" sz="2800" b="1" u="sng">
                <a:latin typeface="宋体" panose="02010600030101010101" pitchFamily="2" charset="-122"/>
                <a:ea typeface="宋体" panose="02010600030101010101" pitchFamily="2" charset="-122"/>
              </a:rPr>
              <a:t>投标文件</a:t>
            </a:r>
            <a:r>
              <a:rPr lang="zh-CN" altLang="en-US" sz="2800">
                <a:latin typeface="宋体" panose="02010600030101010101" pitchFamily="2" charset="-122"/>
                <a:ea typeface="宋体" panose="02010600030101010101" pitchFamily="2" charset="-122"/>
              </a:rPr>
              <a:t>进行商务和技术评估，综合比较与评价。</a:t>
            </a:r>
            <a:endParaRPr lang="zh-CN" altLang="en-US" sz="2800">
              <a:latin typeface="宋体" panose="02010600030101010101" pitchFamily="2" charset="-122"/>
              <a:ea typeface="宋体" panose="02010600030101010101" pitchFamily="2" charset="-122"/>
            </a:endParaRPr>
          </a:p>
          <a:p>
            <a:endParaRPr lang="zh-CN" altLang="en-US" sz="2800">
              <a:latin typeface="宋体" panose="02010600030101010101" pitchFamily="2" charset="-122"/>
              <a:ea typeface="宋体" panose="02010600030101010101" pitchFamily="2" charset="-122"/>
            </a:endParaRPr>
          </a:p>
        </p:txBody>
      </p:sp>
      <p:pic>
        <p:nvPicPr>
          <p:cNvPr id="5" name="图片 2" descr="37cee9cb2188636a752ce9ea1a962aa"/>
          <p:cNvPicPr>
            <a:picLocks noChangeAspect="1"/>
          </p:cNvPicPr>
          <p:nvPr/>
        </p:nvPicPr>
        <p:blipFill>
          <a:blip r:embed="rId1"/>
          <a:stretch>
            <a:fillRect/>
          </a:stretch>
        </p:blipFill>
        <p:spPr>
          <a:xfrm>
            <a:off x="8900795" y="6182360"/>
            <a:ext cx="3263265" cy="641350"/>
          </a:xfrm>
          <a:prstGeom prst="rect">
            <a:avLst/>
          </a:prstGeom>
        </p:spPr>
      </p:pic>
    </p:spTree>
    <p:custDataLst>
      <p:tags r:id="rId2"/>
    </p:custDataLst>
  </p:cSld>
  <p:clrMapOvr>
    <a:masterClrMapping/>
  </p:clrMapOvr>
  <mc:AlternateContent xmlns:mc="http://schemas.openxmlformats.org/markup-compatibility/2006">
    <mc:Choice xmlns:p14="http://schemas.microsoft.com/office/powerpoint/2010/main" Requires="p14">
      <p:transition p14:dur="500">
        <p:push dir="u"/>
      </p:transition>
    </mc:Choice>
    <mc:Fallback>
      <p:transition>
        <p:push di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edge">
                                      <p:cBhvr>
                                        <p:cTn id="7" dur="2000"/>
                                        <p:tgtEl>
                                          <p:spTgt spid="3">
                                            <p:txEl>
                                              <p:pRg st="0" end="0"/>
                                            </p:txEl>
                                          </p:spTgt>
                                        </p:tgtEl>
                                      </p:cBhvr>
                                    </p:animEffect>
                                  </p:childTnLst>
                                </p:cTn>
                              </p:par>
                              <p:par>
                                <p:cTn id="8" presetID="20" presetClass="entr" presetSubtype="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edge">
                                      <p:cBhvr>
                                        <p:cTn id="10" dur="2000"/>
                                        <p:tgtEl>
                                          <p:spTgt spid="3">
                                            <p:txEl>
                                              <p:pRg st="1" end="1"/>
                                            </p:txEl>
                                          </p:spTgt>
                                        </p:tgtEl>
                                      </p:cBhvr>
                                    </p:animEffect>
                                  </p:childTnLst>
                                </p:cTn>
                              </p:par>
                              <p:par>
                                <p:cTn id="11" presetID="20"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wedge">
                                      <p:cBhvr>
                                        <p:cTn id="13" dur="2000"/>
                                        <p:tgtEl>
                                          <p:spTgt spid="3">
                                            <p:txEl>
                                              <p:pRg st="2" end="2"/>
                                            </p:txEl>
                                          </p:spTgt>
                                        </p:tgtEl>
                                      </p:cBhvr>
                                    </p:animEffect>
                                  </p:childTnLst>
                                </p:cTn>
                              </p:par>
                              <p:par>
                                <p:cTn id="14" presetID="20" presetClass="entr" presetSubtype="0" fill="hold"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wedge">
                                      <p:cBhvr>
                                        <p:cTn id="16"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t>是否低于成本价  由评审专家认定</a:t>
            </a:r>
            <a:endParaRPr lang="zh-CN" altLang="en-US"/>
          </a:p>
        </p:txBody>
      </p:sp>
      <p:sp>
        <p:nvSpPr>
          <p:cNvPr id="3" name="内容占位符 2"/>
          <p:cNvSpPr>
            <a:spLocks noGrp="1"/>
          </p:cNvSpPr>
          <p:nvPr>
            <p:ph idx="1"/>
          </p:nvPr>
        </p:nvSpPr>
        <p:spPr/>
        <p:txBody>
          <a:bodyPr/>
          <a:p>
            <a:pPr marL="0" indent="0">
              <a:buNone/>
            </a:pPr>
            <a:r>
              <a:rPr sz="2800" b="1">
                <a:latin typeface="宋体" panose="02010600030101010101" pitchFamily="2" charset="-122"/>
                <a:ea typeface="宋体" panose="02010600030101010101" pitchFamily="2" charset="-122"/>
                <a:cs typeface="宋体" panose="02010600030101010101" pitchFamily="2" charset="-122"/>
              </a:rPr>
              <a:t>案情介绍：</a:t>
            </a:r>
            <a:r>
              <a:rPr sz="2800">
                <a:latin typeface="宋体" panose="02010600030101010101" pitchFamily="2" charset="-122"/>
                <a:ea typeface="宋体" panose="02010600030101010101" pitchFamily="2" charset="-122"/>
                <a:cs typeface="宋体" panose="02010600030101010101" pitchFamily="2" charset="-122"/>
              </a:rPr>
              <a:t> </a:t>
            </a:r>
            <a:endParaRPr sz="2800">
              <a:latin typeface="宋体" panose="02010600030101010101" pitchFamily="2" charset="-122"/>
              <a:ea typeface="宋体" panose="02010600030101010101" pitchFamily="2" charset="-122"/>
              <a:cs typeface="宋体" panose="02010600030101010101" pitchFamily="2" charset="-122"/>
            </a:endParaRPr>
          </a:p>
          <a:p>
            <a:pPr marL="0" indent="0">
              <a:buNone/>
            </a:pPr>
            <a:r>
              <a:rPr sz="2800">
                <a:latin typeface="宋体" panose="02010600030101010101" pitchFamily="2" charset="-122"/>
                <a:ea typeface="宋体" panose="02010600030101010101" pitchFamily="2" charset="-122"/>
                <a:cs typeface="宋体" panose="02010600030101010101" pitchFamily="2" charset="-122"/>
              </a:rPr>
              <a:t>  某单位采购设备，在招标文件中确定了预算价格，并规定投标人低于采购预算价格的</a:t>
            </a:r>
            <a:r>
              <a:rPr lang="en-US" altLang="zh-CN" sz="2800">
                <a:latin typeface="宋体" panose="02010600030101010101" pitchFamily="2" charset="-122"/>
                <a:ea typeface="宋体" panose="02010600030101010101" pitchFamily="2" charset="-122"/>
                <a:cs typeface="宋体" panose="02010600030101010101" pitchFamily="2" charset="-122"/>
              </a:rPr>
              <a:t>80%</a:t>
            </a:r>
            <a:r>
              <a:rPr sz="2800">
                <a:latin typeface="宋体" panose="02010600030101010101" pitchFamily="2" charset="-122"/>
                <a:ea typeface="宋体" panose="02010600030101010101" pitchFamily="2" charset="-122"/>
                <a:cs typeface="宋体" panose="02010600030101010101" pitchFamily="2" charset="-122"/>
              </a:rPr>
              <a:t>进行投标报价的，属于低于成本价竞标，将按照无效投标处理。某公司参加本项目投标后，在资格审查时，采购代理机构以其投标报价低于招标文件规定的，以无效投标处理。后该公司以评审程序违法为由，进行质疑和投诉。</a:t>
            </a:r>
            <a:endParaRPr sz="2800">
              <a:latin typeface="宋体" panose="02010600030101010101" pitchFamily="2" charset="-122"/>
              <a:ea typeface="宋体" panose="02010600030101010101" pitchFamily="2" charset="-122"/>
              <a:cs typeface="宋体" panose="02010600030101010101" pitchFamily="2" charset="-122"/>
            </a:endParaRPr>
          </a:p>
          <a:p>
            <a:pPr marL="0" indent="0">
              <a:buNone/>
            </a:pPr>
            <a:endParaRPr sz="2800">
              <a:latin typeface="宋体" panose="02010600030101010101" pitchFamily="2" charset="-122"/>
              <a:ea typeface="宋体" panose="02010600030101010101" pitchFamily="2" charset="-122"/>
              <a:cs typeface="宋体" panose="02010600030101010101" pitchFamily="2" charset="-122"/>
            </a:endParaRPr>
          </a:p>
          <a:p>
            <a:pPr marL="0" indent="0">
              <a:buNone/>
            </a:pPr>
            <a:endParaRPr sz="2800">
              <a:latin typeface="宋体" panose="02010600030101010101" pitchFamily="2" charset="-122"/>
              <a:ea typeface="宋体" panose="02010600030101010101" pitchFamily="2" charset="-122"/>
              <a:cs typeface="宋体" panose="02010600030101010101" pitchFamily="2" charset="-122"/>
            </a:endParaRPr>
          </a:p>
        </p:txBody>
      </p:sp>
      <p:pic>
        <p:nvPicPr>
          <p:cNvPr id="5" name="图片 2" descr="37cee9cb2188636a752ce9ea1a962aa"/>
          <p:cNvPicPr>
            <a:picLocks noChangeAspect="1"/>
          </p:cNvPicPr>
          <p:nvPr/>
        </p:nvPicPr>
        <p:blipFill>
          <a:blip r:embed="rId1"/>
          <a:stretch>
            <a:fillRect/>
          </a:stretch>
        </p:blipFill>
        <p:spPr>
          <a:xfrm>
            <a:off x="8900795" y="6182360"/>
            <a:ext cx="3263265" cy="641350"/>
          </a:xfrm>
          <a:prstGeom prst="rect">
            <a:avLst/>
          </a:prstGeom>
        </p:spPr>
      </p:pic>
    </p:spTree>
    <p:custDataLst>
      <p:tags r:id="rId2"/>
    </p:custDataLst>
  </p:cSld>
  <p:clrMapOvr>
    <a:masterClrMapping/>
  </p:clrMapOvr>
  <mc:AlternateContent xmlns:mc="http://schemas.openxmlformats.org/markup-compatibility/2006">
    <mc:Choice xmlns:p14="http://schemas.microsoft.com/office/powerpoint/2010/main" Requires="p14">
      <p:transition p14:dur="500">
        <p:cover dir="d"/>
      </p:transition>
    </mc:Choice>
    <mc:Fallback>
      <p:transition>
        <p:cover dir="d"/>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cBhvr>
                                    </p:anim>
                                  </p:childTnLst>
                                </p:cTn>
                              </p:par>
                            </p:childTnLst>
                          </p:cTn>
                        </p:par>
                      </p:childTnLst>
                    </p:cTn>
                  </p:par>
                  <p:par>
                    <p:cTn id="8" fill="hold">
                      <p:stCondLst>
                        <p:cond delay="indefinite"/>
                      </p:stCondLst>
                      <p:childTnLst>
                        <p:par>
                          <p:cTn id="9" fill="hold">
                            <p:stCondLst>
                              <p:cond delay="0"/>
                            </p:stCondLst>
                            <p:childTnLst>
                              <p:par>
                                <p:cTn id="10" presetID="7" presetClass="entr" presetSubtype="4" fill="hold" nodeType="clickEffect">
                                  <p:stCondLst>
                                    <p:cond delay="0"/>
                                  </p:stCondLst>
                                  <p:childTnLst>
                                    <p:set>
                                      <p:cBhvr>
                                        <p:cTn id="11" dur="2000" fill="hold">
                                          <p:stCondLst>
                                            <p:cond delay="0"/>
                                          </p:stCondLst>
                                        </p:cTn>
                                        <p:tgtEl>
                                          <p:spTgt spid="3">
                                            <p:txEl>
                                              <p:pRg st="0" end="0"/>
                                            </p:txEl>
                                          </p:spTgt>
                                        </p:tgtEl>
                                        <p:attrNameLst>
                                          <p:attrName>style.visibility</p:attrName>
                                        </p:attrNameLst>
                                      </p:cBhvr>
                                      <p:to>
                                        <p:strVal val="visible"/>
                                      </p:to>
                                    </p:set>
                                    <p:anim calcmode="lin" valueType="num">
                                      <p:cBhvr additive="base">
                                        <p:cTn id="12"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3" dur="2000" fill="hold"/>
                                        <p:tgtEl>
                                          <p:spTgt spid="3">
                                            <p:txEl>
                                              <p:pRg st="0" end="0"/>
                                            </p:txEl>
                                          </p:spTgt>
                                        </p:tgtEl>
                                        <p:attrNameLst>
                                          <p:attrName>ppt_y</p:attrName>
                                        </p:attrNameLst>
                                      </p:cBhvr>
                                      <p:tavLst>
                                        <p:tav tm="0">
                                          <p:val>
                                            <p:strVal val="1+#ppt_h/2"/>
                                          </p:val>
                                        </p:tav>
                                        <p:tav tm="100000">
                                          <p:val>
                                            <p:strVal val="#ppt_y"/>
                                          </p:val>
                                        </p:tav>
                                      </p:tavLst>
                                    </p:anim>
                                  </p:childTnLst>
                                </p:cTn>
                              </p:par>
                              <p:par>
                                <p:cTn id="14" presetID="7" presetClass="entr" presetSubtype="4" fill="hold" nodeType="withEffect">
                                  <p:stCondLst>
                                    <p:cond delay="0"/>
                                  </p:stCondLst>
                                  <p:childTnLst>
                                    <p:set>
                                      <p:cBhvr>
                                        <p:cTn id="15" dur="2000" fill="hold">
                                          <p:stCondLst>
                                            <p:cond delay="0"/>
                                          </p:stCondLst>
                                        </p:cTn>
                                        <p:tgtEl>
                                          <p:spTgt spid="3">
                                            <p:txEl>
                                              <p:pRg st="1" end="1"/>
                                            </p:txEl>
                                          </p:spTgt>
                                        </p:tgtEl>
                                        <p:attrNameLst>
                                          <p:attrName>style.visibility</p:attrName>
                                        </p:attrNameLst>
                                      </p:cBhvr>
                                      <p:to>
                                        <p:strVal val="visible"/>
                                      </p:to>
                                    </p:set>
                                    <p:anim calcmode="lin" valueType="num">
                                      <p:cBhvr additive="base">
                                        <p:cTn id="16"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7" dur="2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t>法律问题</a:t>
            </a:r>
            <a:endParaRPr lang="zh-CN" altLang="en-US"/>
          </a:p>
        </p:txBody>
      </p:sp>
      <p:sp>
        <p:nvSpPr>
          <p:cNvPr id="3" name="内容占位符 2"/>
          <p:cNvSpPr>
            <a:spLocks noGrp="1"/>
          </p:cNvSpPr>
          <p:nvPr>
            <p:ph idx="1"/>
          </p:nvPr>
        </p:nvSpPr>
        <p:spPr/>
        <p:txBody>
          <a:bodyPr/>
          <a:p>
            <a:r>
              <a:rPr lang="en-US" altLang="zh-CN" sz="2800" b="1">
                <a:latin typeface="宋体" panose="02010600030101010101" pitchFamily="2" charset="-122"/>
                <a:ea typeface="宋体" panose="02010600030101010101" pitchFamily="2" charset="-122"/>
                <a:cs typeface="宋体" panose="02010600030101010101" pitchFamily="2" charset="-122"/>
              </a:rPr>
              <a:t>1</a:t>
            </a:r>
            <a:r>
              <a:rPr sz="2800" b="1">
                <a:latin typeface="宋体" panose="02010600030101010101" pitchFamily="2" charset="-122"/>
                <a:ea typeface="宋体" panose="02010600030101010101" pitchFamily="2" charset="-122"/>
                <a:cs typeface="宋体" panose="02010600030101010101" pitchFamily="2" charset="-122"/>
              </a:rPr>
              <a:t>、</a:t>
            </a:r>
            <a:r>
              <a:rPr lang="zh-CN" altLang="en-US" sz="2800" b="1">
                <a:latin typeface="宋体" panose="02010600030101010101" pitchFamily="2" charset="-122"/>
                <a:ea typeface="宋体" panose="02010600030101010101" pitchFamily="2" charset="-122"/>
                <a:cs typeface="宋体" panose="02010600030101010101" pitchFamily="2" charset="-122"/>
              </a:rPr>
              <a:t>确定投标人属于低于成本价竞标的认定主体是谁？</a:t>
            </a:r>
            <a:endParaRPr lang="zh-CN" altLang="en-US" sz="2800" b="1">
              <a:latin typeface="宋体" panose="02010600030101010101" pitchFamily="2" charset="-122"/>
              <a:ea typeface="宋体" panose="02010600030101010101" pitchFamily="2" charset="-122"/>
              <a:cs typeface="宋体" panose="02010600030101010101" pitchFamily="2" charset="-122"/>
            </a:endParaRPr>
          </a:p>
          <a:p>
            <a:r>
              <a:rPr lang="en-US" altLang="zh-CN" sz="2800" b="1">
                <a:latin typeface="宋体" panose="02010600030101010101" pitchFamily="2" charset="-122"/>
                <a:ea typeface="宋体" panose="02010600030101010101" pitchFamily="2" charset="-122"/>
                <a:cs typeface="宋体" panose="02010600030101010101" pitchFamily="2" charset="-122"/>
              </a:rPr>
              <a:t>2</a:t>
            </a:r>
            <a:r>
              <a:rPr sz="2800" b="1">
                <a:latin typeface="宋体" panose="02010600030101010101" pitchFamily="2" charset="-122"/>
                <a:ea typeface="宋体" panose="02010600030101010101" pitchFamily="2" charset="-122"/>
                <a:cs typeface="宋体" panose="02010600030101010101" pitchFamily="2" charset="-122"/>
              </a:rPr>
              <a:t>、认定程序是招标文件环节还是评审过程？</a:t>
            </a:r>
            <a:endParaRPr lang="zh-CN" altLang="en-US"/>
          </a:p>
          <a:p>
            <a:pPr marL="0" indent="0">
              <a:buNone/>
            </a:pPr>
            <a:endParaRPr lang="zh-CN" altLang="en-US" sz="2800" b="1">
              <a:latin typeface="+mj-ea"/>
              <a:ea typeface="+mj-ea"/>
            </a:endParaRPr>
          </a:p>
          <a:p>
            <a:pPr marL="0" indent="0">
              <a:buNone/>
            </a:pPr>
            <a:r>
              <a:rPr lang="zh-CN" altLang="en-US" sz="2800" b="1">
                <a:latin typeface="+mj-ea"/>
                <a:ea typeface="+mj-ea"/>
              </a:rPr>
              <a:t>法律分析</a:t>
            </a:r>
            <a:endParaRPr lang="zh-CN" altLang="en-US" sz="2800" b="1">
              <a:latin typeface="+mj-ea"/>
              <a:ea typeface="+mj-ea"/>
            </a:endParaRPr>
          </a:p>
          <a:p>
            <a:pPr marL="0" indent="0">
              <a:buNone/>
            </a:pPr>
            <a:r>
              <a:rPr lang="en-US" altLang="zh-CN" sz="2800" b="1">
                <a:latin typeface="宋体" panose="02010600030101010101" pitchFamily="2" charset="-122"/>
                <a:ea typeface="宋体" panose="02010600030101010101" pitchFamily="2" charset="-122"/>
              </a:rPr>
              <a:t>1</a:t>
            </a:r>
            <a:r>
              <a:rPr sz="2800" b="1">
                <a:latin typeface="宋体" panose="02010600030101010101" pitchFamily="2" charset="-122"/>
                <a:ea typeface="宋体" panose="02010600030101010101" pitchFamily="2" charset="-122"/>
              </a:rPr>
              <a:t>、</a:t>
            </a:r>
            <a:r>
              <a:rPr lang="zh-CN" altLang="en-US" sz="2800" b="1">
                <a:latin typeface="宋体" panose="02010600030101010101" pitchFamily="2" charset="-122"/>
                <a:ea typeface="宋体" panose="02010600030101010101" pitchFamily="2" charset="-122"/>
              </a:rPr>
              <a:t>投标人是否属于低于成本价投标，应当由评审委员会独立确定。</a:t>
            </a:r>
            <a:endParaRPr lang="zh-CN" altLang="en-US" sz="2800" b="1">
              <a:latin typeface="宋体" panose="02010600030101010101" pitchFamily="2" charset="-122"/>
              <a:ea typeface="宋体" panose="02010600030101010101" pitchFamily="2" charset="-122"/>
            </a:endParaRPr>
          </a:p>
          <a:p>
            <a:pPr marL="0" indent="0">
              <a:buNone/>
            </a:pPr>
            <a:r>
              <a:rPr lang="en-US" altLang="zh-CN" sz="2800" b="1">
                <a:latin typeface="宋体" panose="02010600030101010101" pitchFamily="2" charset="-122"/>
                <a:ea typeface="宋体" panose="02010600030101010101" pitchFamily="2" charset="-122"/>
              </a:rPr>
              <a:t>2</a:t>
            </a:r>
            <a:r>
              <a:rPr sz="2800" b="1">
                <a:latin typeface="宋体" panose="02010600030101010101" pitchFamily="2" charset="-122"/>
                <a:ea typeface="宋体" panose="02010600030101010101" pitchFamily="2" charset="-122"/>
              </a:rPr>
              <a:t>、由评审委员会在</a:t>
            </a:r>
            <a:r>
              <a:rPr sz="2800" b="1">
                <a:latin typeface="宋体" panose="02010600030101010101" pitchFamily="2" charset="-122"/>
                <a:ea typeface="宋体" panose="02010600030101010101" pitchFamily="2" charset="-122"/>
                <a:sym typeface="+mn-ea"/>
              </a:rPr>
              <a:t>评审过程中进行确定。</a:t>
            </a:r>
            <a:endParaRPr sz="2800" b="1">
              <a:latin typeface="宋体" panose="02010600030101010101" pitchFamily="2" charset="-122"/>
              <a:ea typeface="宋体" panose="02010600030101010101" pitchFamily="2" charset="-122"/>
              <a:sym typeface="+mn-ea"/>
            </a:endParaRPr>
          </a:p>
          <a:p>
            <a:pPr marL="0" indent="0">
              <a:buNone/>
            </a:pPr>
            <a:endParaRPr sz="2800" b="1">
              <a:latin typeface="宋体" panose="02010600030101010101" pitchFamily="2" charset="-122"/>
              <a:ea typeface="宋体" panose="02010600030101010101" pitchFamily="2" charset="-122"/>
            </a:endParaRPr>
          </a:p>
        </p:txBody>
      </p:sp>
      <p:pic>
        <p:nvPicPr>
          <p:cNvPr id="5" name="图片 2" descr="37cee9cb2188636a752ce9ea1a962aa"/>
          <p:cNvPicPr>
            <a:picLocks noChangeAspect="1"/>
          </p:cNvPicPr>
          <p:nvPr/>
        </p:nvPicPr>
        <p:blipFill>
          <a:blip r:embed="rId1"/>
          <a:stretch>
            <a:fillRect/>
          </a:stretch>
        </p:blipFill>
        <p:spPr>
          <a:xfrm>
            <a:off x="8900795" y="6182360"/>
            <a:ext cx="3263265" cy="641350"/>
          </a:xfrm>
          <a:prstGeom prst="rect">
            <a:avLst/>
          </a:prstGeom>
        </p:spPr>
      </p:pic>
    </p:spTree>
    <p:custDataLst>
      <p:tags r:id="rId2"/>
    </p:custDataLst>
  </p:cSld>
  <p:clrMapOvr>
    <a:masterClrMapping/>
  </p:clrMapOvr>
  <mc:AlternateContent xmlns:mc="http://schemas.openxmlformats.org/markup-compatibility/2006">
    <mc:Choice xmlns:p14="http://schemas.microsoft.com/office/powerpoint/2010/main" Requires="p14">
      <p:transition p14:dur="500">
        <p:checker/>
      </p:transition>
    </mc:Choice>
    <mc:Fallback>
      <p:transition>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000" fill="hold">
                                          <p:stCondLst>
                                            <p:cond delay="0"/>
                                          </p:stCondLst>
                                        </p:cTn>
                                        <p:tgtEl>
                                          <p:spTgt spid="3">
                                            <p:txEl>
                                              <p:pRg st="0" end="0"/>
                                            </p:txEl>
                                          </p:spTgt>
                                        </p:tgtEl>
                                        <p:attrNameLst>
                                          <p:attrName>style.visibility</p:attrName>
                                        </p:attrNameLst>
                                      </p:cBhvr>
                                      <p:to>
                                        <p:strVal val="visible"/>
                                      </p:to>
                                    </p:set>
                                    <p:animEffect transition="in" filter="dissolve">
                                      <p:cBhvr>
                                        <p:cTn id="7" dur="1000"/>
                                        <p:tgtEl>
                                          <p:spTgt spid="3">
                                            <p:txEl>
                                              <p:pRg st="0" end="0"/>
                                            </p:txEl>
                                          </p:spTgt>
                                        </p:tgtEl>
                                      </p:cBhvr>
                                    </p:animEffect>
                                  </p:childTnLst>
                                </p:cTn>
                              </p:par>
                              <p:par>
                                <p:cTn id="8" presetID="9" presetClass="entr" presetSubtype="0" fill="hold" nodeType="withEffect">
                                  <p:stCondLst>
                                    <p:cond delay="0"/>
                                  </p:stCondLst>
                                  <p:childTnLst>
                                    <p:set>
                                      <p:cBhvr>
                                        <p:cTn id="9" dur="1000" fill="hold">
                                          <p:stCondLst>
                                            <p:cond delay="0"/>
                                          </p:stCondLst>
                                        </p:cTn>
                                        <p:tgtEl>
                                          <p:spTgt spid="3">
                                            <p:txEl>
                                              <p:pRg st="1" end="1"/>
                                            </p:txEl>
                                          </p:spTgt>
                                        </p:tgtEl>
                                        <p:attrNameLst>
                                          <p:attrName>style.visibility</p:attrName>
                                        </p:attrNameLst>
                                      </p:cBhvr>
                                      <p:to>
                                        <p:strVal val="visible"/>
                                      </p:to>
                                    </p:set>
                                    <p:animEffect transition="in" filter="dissolve">
                                      <p:cBhvr>
                                        <p:cTn id="10" dur="10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9" presetClass="entr" presetSubtype="0" fill="hold" nodeType="clickEffect">
                                  <p:stCondLst>
                                    <p:cond delay="0"/>
                                  </p:stCondLst>
                                  <p:childTnLst>
                                    <p:set>
                                      <p:cBhvr>
                                        <p:cTn id="14" dur="1000" fill="hold">
                                          <p:stCondLst>
                                            <p:cond delay="0"/>
                                          </p:stCondLst>
                                        </p:cTn>
                                        <p:tgtEl>
                                          <p:spTgt spid="3">
                                            <p:txEl>
                                              <p:pRg st="3" end="3"/>
                                            </p:txEl>
                                          </p:spTgt>
                                        </p:tgtEl>
                                        <p:attrNameLst>
                                          <p:attrName>style.visibility</p:attrName>
                                        </p:attrNameLst>
                                      </p:cBhvr>
                                      <p:to>
                                        <p:strVal val="visible"/>
                                      </p:to>
                                    </p:set>
                                    <p:animEffect transition="in" filter="dissolve">
                                      <p:cBhvr>
                                        <p:cTn id="15" dur="1000"/>
                                        <p:tgtEl>
                                          <p:spTgt spid="3">
                                            <p:txEl>
                                              <p:pRg st="3" end="3"/>
                                            </p:txEl>
                                          </p:spTgt>
                                        </p:tgtEl>
                                      </p:cBhvr>
                                    </p:animEffect>
                                  </p:childTnLst>
                                </p:cTn>
                              </p:par>
                              <p:par>
                                <p:cTn id="16" presetID="9" presetClass="entr" presetSubtype="0" fill="hold" nodeType="withEffect">
                                  <p:stCondLst>
                                    <p:cond delay="0"/>
                                  </p:stCondLst>
                                  <p:childTnLst>
                                    <p:set>
                                      <p:cBhvr>
                                        <p:cTn id="17" dur="1000" fill="hold">
                                          <p:stCondLst>
                                            <p:cond delay="0"/>
                                          </p:stCondLst>
                                        </p:cTn>
                                        <p:tgtEl>
                                          <p:spTgt spid="3">
                                            <p:txEl>
                                              <p:pRg st="4" end="4"/>
                                            </p:txEl>
                                          </p:spTgt>
                                        </p:tgtEl>
                                        <p:attrNameLst>
                                          <p:attrName>style.visibility</p:attrName>
                                        </p:attrNameLst>
                                      </p:cBhvr>
                                      <p:to>
                                        <p:strVal val="visible"/>
                                      </p:to>
                                    </p:set>
                                    <p:animEffect transition="in" filter="dissolve">
                                      <p:cBhvr>
                                        <p:cTn id="18" dur="1000"/>
                                        <p:tgtEl>
                                          <p:spTgt spid="3">
                                            <p:txEl>
                                              <p:pRg st="4" end="4"/>
                                            </p:txEl>
                                          </p:spTgt>
                                        </p:tgtEl>
                                      </p:cBhvr>
                                    </p:animEffect>
                                  </p:childTnLst>
                                </p:cTn>
                              </p:par>
                              <p:par>
                                <p:cTn id="19" presetID="9" presetClass="entr" presetSubtype="0" fill="hold" nodeType="withEffect">
                                  <p:stCondLst>
                                    <p:cond delay="0"/>
                                  </p:stCondLst>
                                  <p:childTnLst>
                                    <p:set>
                                      <p:cBhvr>
                                        <p:cTn id="20" dur="1000" fill="hold">
                                          <p:stCondLst>
                                            <p:cond delay="0"/>
                                          </p:stCondLst>
                                        </p:cTn>
                                        <p:tgtEl>
                                          <p:spTgt spid="3">
                                            <p:txEl>
                                              <p:pRg st="5" end="5"/>
                                            </p:txEl>
                                          </p:spTgt>
                                        </p:tgtEl>
                                        <p:attrNameLst>
                                          <p:attrName>style.visibility</p:attrName>
                                        </p:attrNameLst>
                                      </p:cBhvr>
                                      <p:to>
                                        <p:strVal val="visible"/>
                                      </p:to>
                                    </p:set>
                                    <p:animEffect transition="in" filter="dissolve">
                                      <p:cBhvr>
                                        <p:cTn id="21" dur="1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t>法律规定</a:t>
            </a:r>
            <a:endParaRPr lang="zh-CN" altLang="en-US"/>
          </a:p>
        </p:txBody>
      </p:sp>
      <p:sp>
        <p:nvSpPr>
          <p:cNvPr id="3" name="内容占位符 2"/>
          <p:cNvSpPr>
            <a:spLocks noGrp="1"/>
          </p:cNvSpPr>
          <p:nvPr>
            <p:ph idx="1"/>
          </p:nvPr>
        </p:nvSpPr>
        <p:spPr/>
        <p:txBody>
          <a:bodyPr/>
          <a:p>
            <a:r>
              <a:rPr sz="2800" b="1">
                <a:latin typeface="宋体" panose="02010600030101010101" pitchFamily="2" charset="-122"/>
                <a:ea typeface="宋体" panose="02010600030101010101" pitchFamily="2" charset="-122"/>
                <a:cs typeface="宋体" panose="02010600030101010101" pitchFamily="2" charset="-122"/>
                <a:sym typeface="+mn-ea"/>
              </a:rPr>
              <a:t>《政府采购货物和服务招标投标管理办法》</a:t>
            </a:r>
            <a:endParaRPr lang="zh-CN" altLang="en-US" sz="2800">
              <a:latin typeface="宋体" panose="02010600030101010101" pitchFamily="2" charset="-122"/>
              <a:ea typeface="宋体" panose="02010600030101010101" pitchFamily="2" charset="-122"/>
              <a:cs typeface="宋体" panose="02010600030101010101" pitchFamily="2" charset="-122"/>
            </a:endParaRPr>
          </a:p>
          <a:p>
            <a:r>
              <a:rPr lang="zh-CN" altLang="en-US" sz="2800">
                <a:latin typeface="宋体" panose="02010600030101010101" pitchFamily="2" charset="-122"/>
                <a:ea typeface="宋体" panose="02010600030101010101" pitchFamily="2" charset="-122"/>
                <a:cs typeface="宋体" panose="02010600030101010101" pitchFamily="2" charset="-122"/>
              </a:rPr>
              <a:t>第六十条 </a:t>
            </a:r>
            <a:r>
              <a:rPr lang="zh-CN" altLang="en-US" sz="2800" b="1" u="sng">
                <a:latin typeface="宋体" panose="02010600030101010101" pitchFamily="2" charset="-122"/>
                <a:ea typeface="宋体" panose="02010600030101010101" pitchFamily="2" charset="-122"/>
                <a:cs typeface="宋体" panose="02010600030101010101" pitchFamily="2" charset="-122"/>
              </a:rPr>
              <a:t>评标委员会</a:t>
            </a:r>
            <a:r>
              <a:rPr lang="zh-CN" altLang="en-US" sz="2800">
                <a:latin typeface="宋体" panose="02010600030101010101" pitchFamily="2" charset="-122"/>
                <a:ea typeface="宋体" panose="02010600030101010101" pitchFamily="2" charset="-122"/>
                <a:cs typeface="宋体" panose="02010600030101010101" pitchFamily="2" charset="-122"/>
              </a:rPr>
              <a:t>认为投标人的报价明显低于其他通过符合性审查投标人的报价，</a:t>
            </a:r>
            <a:r>
              <a:rPr lang="zh-CN" altLang="en-US" sz="2800" b="1" u="sng">
                <a:latin typeface="宋体" panose="02010600030101010101" pitchFamily="2" charset="-122"/>
                <a:ea typeface="宋体" panose="02010600030101010101" pitchFamily="2" charset="-122"/>
                <a:cs typeface="宋体" panose="02010600030101010101" pitchFamily="2" charset="-122"/>
              </a:rPr>
              <a:t>有可能影响产品质量或者不能诚信履约的</a:t>
            </a:r>
            <a:r>
              <a:rPr lang="zh-CN" altLang="en-US" sz="2800">
                <a:latin typeface="宋体" panose="02010600030101010101" pitchFamily="2" charset="-122"/>
                <a:ea typeface="宋体" panose="02010600030101010101" pitchFamily="2" charset="-122"/>
                <a:cs typeface="宋体" panose="02010600030101010101" pitchFamily="2" charset="-122"/>
              </a:rPr>
              <a:t>，应当要求其在评标现场合理的时间内提供书面说明，必要时提交相关证明材料；</a:t>
            </a:r>
            <a:r>
              <a:rPr lang="zh-CN" altLang="en-US" sz="2800" b="1" u="sng">
                <a:latin typeface="宋体" panose="02010600030101010101" pitchFamily="2" charset="-122"/>
                <a:ea typeface="宋体" panose="02010600030101010101" pitchFamily="2" charset="-122"/>
                <a:cs typeface="宋体" panose="02010600030101010101" pitchFamily="2" charset="-122"/>
              </a:rPr>
              <a:t>投标人不能证明其报价合理性的</a:t>
            </a:r>
            <a:r>
              <a:rPr lang="zh-CN" altLang="en-US" sz="2800">
                <a:latin typeface="宋体" panose="02010600030101010101" pitchFamily="2" charset="-122"/>
                <a:ea typeface="宋体" panose="02010600030101010101" pitchFamily="2" charset="-122"/>
                <a:cs typeface="宋体" panose="02010600030101010101" pitchFamily="2" charset="-122"/>
              </a:rPr>
              <a:t>，评标委员会应当将其作为无效投标处理。</a:t>
            </a:r>
            <a:endParaRPr lang="zh-CN" altLang="en-US" sz="2800">
              <a:latin typeface="宋体" panose="02010600030101010101" pitchFamily="2" charset="-122"/>
              <a:ea typeface="宋体" panose="02010600030101010101" pitchFamily="2" charset="-122"/>
              <a:cs typeface="宋体" panose="02010600030101010101" pitchFamily="2" charset="-122"/>
            </a:endParaRPr>
          </a:p>
        </p:txBody>
      </p:sp>
      <p:pic>
        <p:nvPicPr>
          <p:cNvPr id="5" name="图片 2" descr="37cee9cb2188636a752ce9ea1a962aa"/>
          <p:cNvPicPr>
            <a:picLocks noChangeAspect="1"/>
          </p:cNvPicPr>
          <p:nvPr/>
        </p:nvPicPr>
        <p:blipFill>
          <a:blip r:embed="rId1"/>
          <a:stretch>
            <a:fillRect/>
          </a:stretch>
        </p:blipFill>
        <p:spPr>
          <a:xfrm>
            <a:off x="8900795" y="6182360"/>
            <a:ext cx="3263265" cy="641350"/>
          </a:xfrm>
          <a:prstGeom prst="rect">
            <a:avLst/>
          </a:prstGeom>
        </p:spPr>
      </p:pic>
    </p:spTree>
    <p:custDataLst>
      <p:tags r:id="rId2"/>
    </p:custDataLst>
  </p:cSld>
  <p:clrMapOvr>
    <a:masterClrMapping/>
  </p:clrMapOvr>
  <mc:AlternateContent xmlns:mc="http://schemas.openxmlformats.org/markup-compatibility/2006">
    <mc:Choice xmlns:p14="http://schemas.microsoft.com/office/powerpoint/2010/main" Requires="p14">
      <p:transition p14:dur="500">
        <p:blinds/>
      </p:transition>
    </mc:Choice>
    <mc:Fallback>
      <p:transition>
        <p:blind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circle(in)">
                                      <p:cBhvr>
                                        <p:cTn id="10"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t>非法证据排除规则在投诉案件中的应用</a:t>
            </a:r>
            <a:endParaRPr lang="zh-CN" altLang="en-US"/>
          </a:p>
        </p:txBody>
      </p:sp>
      <p:sp>
        <p:nvSpPr>
          <p:cNvPr id="3" name="内容占位符 2"/>
          <p:cNvSpPr>
            <a:spLocks noGrp="1"/>
          </p:cNvSpPr>
          <p:nvPr>
            <p:ph idx="1"/>
          </p:nvPr>
        </p:nvSpPr>
        <p:spPr/>
        <p:txBody>
          <a:bodyPr/>
          <a:p>
            <a:r>
              <a:rPr lang="zh-CN" altLang="en-US" sz="2800" b="1">
                <a:latin typeface="宋体" panose="02010600030101010101" pitchFamily="2" charset="-122"/>
                <a:ea typeface="宋体" panose="02010600030101010101" pitchFamily="2" charset="-122"/>
                <a:cs typeface="宋体" panose="02010600030101010101" pitchFamily="2" charset="-122"/>
              </a:rPr>
              <a:t>案情介绍：</a:t>
            </a:r>
            <a:endParaRPr lang="zh-CN" altLang="en-US" sz="2800" b="1">
              <a:latin typeface="宋体" panose="02010600030101010101" pitchFamily="2" charset="-122"/>
              <a:ea typeface="宋体" panose="02010600030101010101" pitchFamily="2" charset="-122"/>
              <a:cs typeface="宋体" panose="02010600030101010101" pitchFamily="2" charset="-122"/>
            </a:endParaRPr>
          </a:p>
          <a:p>
            <a:r>
              <a:rPr lang="en-US" altLang="zh-CN" sz="2800">
                <a:latin typeface="宋体" panose="02010600030101010101" pitchFamily="2" charset="-122"/>
                <a:ea typeface="宋体" panose="02010600030101010101" pitchFamily="2" charset="-122"/>
                <a:cs typeface="宋体" panose="02010600030101010101" pitchFamily="2" charset="-122"/>
              </a:rPr>
              <a:t>2019</a:t>
            </a:r>
            <a:r>
              <a:rPr sz="2800">
                <a:latin typeface="宋体" panose="02010600030101010101" pitchFamily="2" charset="-122"/>
                <a:ea typeface="宋体" panose="02010600030101010101" pitchFamily="2" charset="-122"/>
                <a:cs typeface="宋体" panose="02010600030101010101" pitchFamily="2" charset="-122"/>
              </a:rPr>
              <a:t>年</a:t>
            </a:r>
            <a:r>
              <a:rPr lang="en-US" altLang="zh-CN" sz="2800">
                <a:latin typeface="宋体" panose="02010600030101010101" pitchFamily="2" charset="-122"/>
                <a:ea typeface="宋体" panose="02010600030101010101" pitchFamily="2" charset="-122"/>
                <a:cs typeface="宋体" panose="02010600030101010101" pitchFamily="2" charset="-122"/>
              </a:rPr>
              <a:t>8</a:t>
            </a:r>
            <a:r>
              <a:rPr sz="2800">
                <a:latin typeface="宋体" panose="02010600030101010101" pitchFamily="2" charset="-122"/>
                <a:ea typeface="宋体" panose="02010600030101010101" pitchFamily="2" charset="-122"/>
                <a:cs typeface="宋体" panose="02010600030101010101" pitchFamily="2" charset="-122"/>
              </a:rPr>
              <a:t>月，某环境检测中心站采购一批水环境检测设备进行招投标，经评审</a:t>
            </a:r>
            <a:r>
              <a:rPr lang="en-US" altLang="zh-CN" sz="2800">
                <a:latin typeface="宋体" panose="02010600030101010101" pitchFamily="2" charset="-122"/>
                <a:ea typeface="宋体" panose="02010600030101010101" pitchFamily="2" charset="-122"/>
                <a:cs typeface="宋体" panose="02010600030101010101" pitchFamily="2" charset="-122"/>
              </a:rPr>
              <a:t>A</a:t>
            </a:r>
            <a:r>
              <a:rPr sz="2800">
                <a:latin typeface="宋体" panose="02010600030101010101" pitchFamily="2" charset="-122"/>
                <a:ea typeface="宋体" panose="02010600030101010101" pitchFamily="2" charset="-122"/>
                <a:cs typeface="宋体" panose="02010600030101010101" pitchFamily="2" charset="-122"/>
              </a:rPr>
              <a:t>公司中标，</a:t>
            </a:r>
            <a:r>
              <a:rPr lang="en-US" altLang="zh-CN" sz="2800">
                <a:latin typeface="宋体" panose="02010600030101010101" pitchFamily="2" charset="-122"/>
                <a:ea typeface="宋体" panose="02010600030101010101" pitchFamily="2" charset="-122"/>
                <a:cs typeface="宋体" panose="02010600030101010101" pitchFamily="2" charset="-122"/>
              </a:rPr>
              <a:t>B</a:t>
            </a:r>
            <a:r>
              <a:rPr sz="2800">
                <a:latin typeface="宋体" panose="02010600030101010101" pitchFamily="2" charset="-122"/>
                <a:ea typeface="宋体" panose="02010600030101010101" pitchFamily="2" charset="-122"/>
                <a:cs typeface="宋体" panose="02010600030101010101" pitchFamily="2" charset="-122"/>
              </a:rPr>
              <a:t>公司不服，认为</a:t>
            </a:r>
            <a:r>
              <a:rPr lang="en-US" altLang="zh-CN" sz="2800">
                <a:latin typeface="宋体" panose="02010600030101010101" pitchFamily="2" charset="-122"/>
                <a:ea typeface="宋体" panose="02010600030101010101" pitchFamily="2" charset="-122"/>
                <a:cs typeface="宋体" panose="02010600030101010101" pitchFamily="2" charset="-122"/>
              </a:rPr>
              <a:t>A</a:t>
            </a:r>
            <a:r>
              <a:rPr sz="2800">
                <a:latin typeface="宋体" panose="02010600030101010101" pitchFamily="2" charset="-122"/>
                <a:ea typeface="宋体" panose="02010600030101010101" pitchFamily="2" charset="-122"/>
                <a:cs typeface="宋体" panose="02010600030101010101" pitchFamily="2" charset="-122"/>
              </a:rPr>
              <a:t>公司所投产品不符合招标文件规定的技术参数，提出质疑和投诉。投诉过程中，</a:t>
            </a:r>
            <a:r>
              <a:rPr lang="en-US" altLang="zh-CN" sz="2800">
                <a:latin typeface="宋体" panose="02010600030101010101" pitchFamily="2" charset="-122"/>
                <a:ea typeface="宋体" panose="02010600030101010101" pitchFamily="2" charset="-122"/>
                <a:cs typeface="宋体" panose="02010600030101010101" pitchFamily="2" charset="-122"/>
              </a:rPr>
              <a:t>B</a:t>
            </a:r>
            <a:r>
              <a:rPr sz="2800">
                <a:latin typeface="宋体" panose="02010600030101010101" pitchFamily="2" charset="-122"/>
                <a:ea typeface="宋体" panose="02010600030101010101" pitchFamily="2" charset="-122"/>
                <a:cs typeface="宋体" panose="02010600030101010101" pitchFamily="2" charset="-122"/>
              </a:rPr>
              <a:t>公司向财政部门陈述，</a:t>
            </a:r>
            <a:r>
              <a:rPr lang="en-US" altLang="zh-CN" sz="2800">
                <a:latin typeface="宋体" panose="02010600030101010101" pitchFamily="2" charset="-122"/>
                <a:ea typeface="宋体" panose="02010600030101010101" pitchFamily="2" charset="-122"/>
                <a:cs typeface="宋体" panose="02010600030101010101" pitchFamily="2" charset="-122"/>
              </a:rPr>
              <a:t>A</a:t>
            </a:r>
            <a:r>
              <a:rPr sz="2800">
                <a:latin typeface="宋体" panose="02010600030101010101" pitchFamily="2" charset="-122"/>
                <a:ea typeface="宋体" panose="02010600030101010101" pitchFamily="2" charset="-122"/>
                <a:cs typeface="宋体" panose="02010600030101010101" pitchFamily="2" charset="-122"/>
              </a:rPr>
              <a:t>公司某产品不符合招标文件中的技术参数。财政部门要求</a:t>
            </a:r>
            <a:r>
              <a:rPr lang="en-US" altLang="zh-CN" sz="2800">
                <a:latin typeface="宋体" panose="02010600030101010101" pitchFamily="2" charset="-122"/>
                <a:ea typeface="宋体" panose="02010600030101010101" pitchFamily="2" charset="-122"/>
                <a:cs typeface="宋体" panose="02010600030101010101" pitchFamily="2" charset="-122"/>
              </a:rPr>
              <a:t>B</a:t>
            </a:r>
            <a:r>
              <a:rPr sz="2800">
                <a:latin typeface="宋体" panose="02010600030101010101" pitchFamily="2" charset="-122"/>
                <a:ea typeface="宋体" panose="02010600030101010101" pitchFamily="2" charset="-122"/>
                <a:cs typeface="宋体" panose="02010600030101010101" pitchFamily="2" charset="-122"/>
              </a:rPr>
              <a:t>公司说明如何知晓</a:t>
            </a:r>
            <a:r>
              <a:rPr lang="en-US" altLang="zh-CN" sz="2800">
                <a:latin typeface="宋体" panose="02010600030101010101" pitchFamily="2" charset="-122"/>
                <a:ea typeface="宋体" panose="02010600030101010101" pitchFamily="2" charset="-122"/>
                <a:cs typeface="宋体" panose="02010600030101010101" pitchFamily="2" charset="-122"/>
              </a:rPr>
              <a:t>A</a:t>
            </a:r>
            <a:r>
              <a:rPr sz="2800">
                <a:latin typeface="宋体" panose="02010600030101010101" pitchFamily="2" charset="-122"/>
                <a:ea typeface="宋体" panose="02010600030101010101" pitchFamily="2" charset="-122"/>
                <a:cs typeface="宋体" panose="02010600030101010101" pitchFamily="2" charset="-122"/>
              </a:rPr>
              <a:t>公司的该产品的具体参数的，</a:t>
            </a:r>
            <a:r>
              <a:rPr lang="en-US" altLang="zh-CN" sz="2800">
                <a:latin typeface="宋体" panose="02010600030101010101" pitchFamily="2" charset="-122"/>
                <a:ea typeface="宋体" panose="02010600030101010101" pitchFamily="2" charset="-122"/>
                <a:cs typeface="宋体" panose="02010600030101010101" pitchFamily="2" charset="-122"/>
              </a:rPr>
              <a:t>B</a:t>
            </a:r>
            <a:r>
              <a:rPr sz="2800">
                <a:latin typeface="宋体" panose="02010600030101010101" pitchFamily="2" charset="-122"/>
                <a:ea typeface="宋体" panose="02010600030101010101" pitchFamily="2" charset="-122"/>
                <a:cs typeface="宋体" panose="02010600030101010101" pitchFamily="2" charset="-122"/>
              </a:rPr>
              <a:t>公司并没有说明其材料</a:t>
            </a:r>
            <a:r>
              <a:rPr sz="2800">
                <a:latin typeface="宋体" panose="02010600030101010101" pitchFamily="2" charset="-122"/>
                <a:ea typeface="宋体" panose="02010600030101010101" pitchFamily="2" charset="-122"/>
                <a:cs typeface="宋体" panose="02010600030101010101" pitchFamily="2" charset="-122"/>
                <a:sym typeface="+mn-ea"/>
              </a:rPr>
              <a:t>来源</a:t>
            </a:r>
            <a:r>
              <a:rPr sz="2800">
                <a:latin typeface="宋体" panose="02010600030101010101" pitchFamily="2" charset="-122"/>
                <a:ea typeface="宋体" panose="02010600030101010101" pitchFamily="2" charset="-122"/>
                <a:cs typeface="宋体" panose="02010600030101010101" pitchFamily="2" charset="-122"/>
              </a:rPr>
              <a:t>的正当性。</a:t>
            </a:r>
            <a:endParaRPr sz="2800">
              <a:latin typeface="宋体" panose="02010600030101010101" pitchFamily="2" charset="-122"/>
              <a:ea typeface="宋体" panose="02010600030101010101" pitchFamily="2" charset="-122"/>
              <a:cs typeface="宋体" panose="02010600030101010101" pitchFamily="2" charset="-122"/>
            </a:endParaRPr>
          </a:p>
        </p:txBody>
      </p:sp>
      <p:pic>
        <p:nvPicPr>
          <p:cNvPr id="5" name="图片 2" descr="37cee9cb2188636a752ce9ea1a962aa"/>
          <p:cNvPicPr>
            <a:picLocks noChangeAspect="1"/>
          </p:cNvPicPr>
          <p:nvPr/>
        </p:nvPicPr>
        <p:blipFill>
          <a:blip r:embed="rId1"/>
          <a:stretch>
            <a:fillRect/>
          </a:stretch>
        </p:blipFill>
        <p:spPr>
          <a:xfrm>
            <a:off x="8900795" y="6182360"/>
            <a:ext cx="3263265" cy="641350"/>
          </a:xfrm>
          <a:prstGeom prst="rect">
            <a:avLst/>
          </a:prstGeom>
        </p:spPr>
      </p:pic>
    </p:spTree>
    <p:custDataLst>
      <p:tags r:id="rId2"/>
    </p:custDataLst>
  </p:cSld>
  <p:clrMapOvr>
    <a:masterClrMapping/>
  </p:clrMapOvr>
  <mc:AlternateContent xmlns:mc="http://schemas.openxmlformats.org/markup-compatibility/2006">
    <mc:Choice xmlns:p14="http://schemas.microsoft.com/office/powerpoint/2010/main" Requires="p14">
      <p:transition p14:dur="500">
        <p:wedge/>
      </p:transition>
    </mc:Choice>
    <mc:Fallback>
      <p:transition>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1"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ircle(in)">
                                      <p:cBhvr>
                                        <p:cTn id="12" dur="2000"/>
                                        <p:tgtEl>
                                          <p:spTgt spid="3">
                                            <p:txEl>
                                              <p:pRg st="0" end="0"/>
                                            </p:txEl>
                                          </p:spTgt>
                                        </p:tgtEl>
                                      </p:cBhvr>
                                    </p:animEffect>
                                  </p:childTnLst>
                                </p:cTn>
                              </p:par>
                              <p:par>
                                <p:cTn id="13" presetID="6" presetClass="entr" presetSubtype="16" fill="hold"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circle(in)">
                                      <p:cBhvr>
                                        <p:cTn id="15"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t>法律问题</a:t>
            </a:r>
            <a:endParaRPr lang="zh-CN" altLang="en-US"/>
          </a:p>
        </p:txBody>
      </p:sp>
      <p:sp>
        <p:nvSpPr>
          <p:cNvPr id="3" name="内容占位符 2"/>
          <p:cNvSpPr>
            <a:spLocks noGrp="1"/>
          </p:cNvSpPr>
          <p:nvPr>
            <p:ph idx="1"/>
          </p:nvPr>
        </p:nvSpPr>
        <p:spPr/>
        <p:txBody>
          <a:bodyPr/>
          <a:p>
            <a:r>
              <a:rPr lang="zh-CN" altLang="en-US" sz="2800">
                <a:latin typeface="宋体" panose="02010600030101010101" pitchFamily="2" charset="-122"/>
                <a:ea typeface="宋体" panose="02010600030101010101" pitchFamily="2" charset="-122"/>
                <a:cs typeface="宋体" panose="02010600030101010101" pitchFamily="2" charset="-122"/>
              </a:rPr>
              <a:t>本案中，投诉人</a:t>
            </a:r>
            <a:r>
              <a:rPr lang="en-US" altLang="zh-CN" sz="2800">
                <a:latin typeface="宋体" panose="02010600030101010101" pitchFamily="2" charset="-122"/>
                <a:ea typeface="宋体" panose="02010600030101010101" pitchFamily="2" charset="-122"/>
                <a:cs typeface="宋体" panose="02010600030101010101" pitchFamily="2" charset="-122"/>
              </a:rPr>
              <a:t>B</a:t>
            </a:r>
            <a:r>
              <a:rPr sz="2800">
                <a:latin typeface="宋体" panose="02010600030101010101" pitchFamily="2" charset="-122"/>
                <a:ea typeface="宋体" panose="02010600030101010101" pitchFamily="2" charset="-122"/>
                <a:cs typeface="宋体" panose="02010600030101010101" pitchFamily="2" charset="-122"/>
              </a:rPr>
              <a:t>公司以非法手段获取证明材料进行投诉的，如何处理？</a:t>
            </a:r>
            <a:endParaRPr sz="2800">
              <a:latin typeface="宋体" panose="02010600030101010101" pitchFamily="2" charset="-122"/>
              <a:ea typeface="宋体" panose="02010600030101010101" pitchFamily="2" charset="-122"/>
              <a:cs typeface="宋体" panose="02010600030101010101" pitchFamily="2" charset="-122"/>
            </a:endParaRPr>
          </a:p>
          <a:p>
            <a:endParaRPr sz="2800">
              <a:latin typeface="宋体" panose="02010600030101010101" pitchFamily="2" charset="-122"/>
              <a:ea typeface="宋体" panose="02010600030101010101" pitchFamily="2" charset="-122"/>
              <a:cs typeface="宋体" panose="02010600030101010101" pitchFamily="2" charset="-122"/>
            </a:endParaRPr>
          </a:p>
          <a:p>
            <a:r>
              <a:rPr sz="2800" b="1">
                <a:latin typeface="+mj-ea"/>
                <a:ea typeface="+mj-ea"/>
                <a:cs typeface="宋体" panose="02010600030101010101" pitchFamily="2" charset="-122"/>
              </a:rPr>
              <a:t>法律分析</a:t>
            </a:r>
            <a:endParaRPr sz="2800" b="1">
              <a:latin typeface="+mj-ea"/>
              <a:ea typeface="+mj-ea"/>
              <a:cs typeface="宋体" panose="02010600030101010101" pitchFamily="2" charset="-122"/>
            </a:endParaRPr>
          </a:p>
          <a:p>
            <a:r>
              <a:rPr sz="2800" b="1">
                <a:latin typeface="宋体" panose="02010600030101010101" pitchFamily="2" charset="-122"/>
                <a:ea typeface="宋体" panose="02010600030101010101" pitchFamily="2" charset="-122"/>
                <a:cs typeface="宋体" panose="02010600030101010101" pitchFamily="2" charset="-122"/>
              </a:rPr>
              <a:t>一、以非法手段取得证明材料的认定要素</a:t>
            </a:r>
            <a:endParaRPr sz="2800" b="1">
              <a:latin typeface="宋体" panose="02010600030101010101" pitchFamily="2" charset="-122"/>
              <a:ea typeface="宋体" panose="02010600030101010101" pitchFamily="2" charset="-122"/>
              <a:cs typeface="宋体" panose="02010600030101010101" pitchFamily="2" charset="-122"/>
            </a:endParaRPr>
          </a:p>
          <a:p>
            <a:r>
              <a:rPr lang="en-US" altLang="zh-CN" sz="2800">
                <a:latin typeface="宋体" panose="02010600030101010101" pitchFamily="2" charset="-122"/>
                <a:ea typeface="宋体" panose="02010600030101010101" pitchFamily="2" charset="-122"/>
                <a:cs typeface="宋体" panose="02010600030101010101" pitchFamily="2" charset="-122"/>
              </a:rPr>
              <a:t>1</a:t>
            </a:r>
            <a:r>
              <a:rPr sz="2800">
                <a:latin typeface="宋体" panose="02010600030101010101" pitchFamily="2" charset="-122"/>
                <a:ea typeface="宋体" panose="02010600030101010101" pitchFamily="2" charset="-122"/>
                <a:cs typeface="宋体" panose="02010600030101010101" pitchFamily="2" charset="-122"/>
              </a:rPr>
              <a:t>、对象：未公开的信息和资料</a:t>
            </a:r>
            <a:endParaRPr sz="2800">
              <a:latin typeface="宋体" panose="02010600030101010101" pitchFamily="2" charset="-122"/>
              <a:ea typeface="宋体" panose="02010600030101010101" pitchFamily="2" charset="-122"/>
              <a:cs typeface="宋体" panose="02010600030101010101" pitchFamily="2" charset="-122"/>
            </a:endParaRPr>
          </a:p>
          <a:p>
            <a:r>
              <a:rPr lang="en-US" altLang="zh-CN" sz="2800">
                <a:latin typeface="宋体" panose="02010600030101010101" pitchFamily="2" charset="-122"/>
                <a:ea typeface="宋体" panose="02010600030101010101" pitchFamily="2" charset="-122"/>
                <a:cs typeface="宋体" panose="02010600030101010101" pitchFamily="2" charset="-122"/>
              </a:rPr>
              <a:t>2</a:t>
            </a:r>
            <a:r>
              <a:rPr sz="2800">
                <a:latin typeface="宋体" panose="02010600030101010101" pitchFamily="2" charset="-122"/>
                <a:ea typeface="宋体" panose="02010600030101010101" pitchFamily="2" charset="-122"/>
                <a:cs typeface="宋体" panose="02010600030101010101" pitchFamily="2" charset="-122"/>
              </a:rPr>
              <a:t>、方式：通过非法手段获取</a:t>
            </a:r>
            <a:endParaRPr sz="2800">
              <a:latin typeface="宋体" panose="02010600030101010101" pitchFamily="2" charset="-122"/>
              <a:ea typeface="宋体" panose="02010600030101010101" pitchFamily="2" charset="-122"/>
              <a:cs typeface="宋体" panose="02010600030101010101" pitchFamily="2" charset="-122"/>
            </a:endParaRPr>
          </a:p>
        </p:txBody>
      </p:sp>
      <p:pic>
        <p:nvPicPr>
          <p:cNvPr id="5" name="图片 2" descr="37cee9cb2188636a752ce9ea1a962aa"/>
          <p:cNvPicPr>
            <a:picLocks noChangeAspect="1"/>
          </p:cNvPicPr>
          <p:nvPr/>
        </p:nvPicPr>
        <p:blipFill>
          <a:blip r:embed="rId1"/>
          <a:stretch>
            <a:fillRect/>
          </a:stretch>
        </p:blipFill>
        <p:spPr>
          <a:xfrm>
            <a:off x="8900795" y="6182360"/>
            <a:ext cx="3263265" cy="641350"/>
          </a:xfrm>
          <a:prstGeom prst="rect">
            <a:avLst/>
          </a:prstGeom>
        </p:spPr>
      </p:pic>
    </p:spTree>
    <p:custDataLst>
      <p:tags r:id="rId2"/>
    </p:custDataLst>
  </p:cSld>
  <p:clrMapOvr>
    <a:masterClrMapping/>
  </p:clrMapOvr>
  <mc:AlternateContent xmlns:mc="http://schemas.openxmlformats.org/markup-compatibility/2006">
    <mc:Choice xmlns:p14="http://schemas.microsoft.com/office/powerpoint/2010/main" Requires="p14">
      <p:transition p14:dur="500">
        <p:dissolve/>
      </p:transition>
    </mc:Choice>
    <mc:Fallback>
      <p:transition>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to="" calcmode="lin" valueType="num">
                                      <p:cBhvr>
                                        <p:cTn id="12" dur="1" fill="hold"/>
                                        <p:tgtEl>
                                          <p:spTgt spid="3">
                                            <p:txEl>
                                              <p:pRg st="2" end="2"/>
                                            </p:txEl>
                                          </p:spTgt>
                                        </p:tgtEl>
                                      </p:cBhvr>
                                    </p:anim>
                                  </p:childTnLst>
                                </p:cTn>
                              </p:par>
                              <p:par>
                                <p:cTn id="13" presetID="24" presetClass="entr" presetSubtype="0"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 to="" calcmode="lin" valueType="num">
                                      <p:cBhvr>
                                        <p:cTn id="15" dur="1" fill="hold"/>
                                        <p:tgtEl>
                                          <p:spTgt spid="3">
                                            <p:txEl>
                                              <p:pRg st="3" end="3"/>
                                            </p:txEl>
                                          </p:spTgt>
                                        </p:tgtEl>
                                      </p:cBhvr>
                                    </p:anim>
                                  </p:childTnLst>
                                </p:cTn>
                              </p:par>
                              <p:par>
                                <p:cTn id="16" presetID="24" presetClass="entr" presetSubtype="0" fill="hold" nodeType="withEffect">
                                  <p:stCondLst>
                                    <p:cond delay="0"/>
                                  </p:stCondLst>
                                  <p:childTnLst>
                                    <p:set>
                                      <p:cBhvr>
                                        <p:cTn id="17" dur="1" fill="hold">
                                          <p:stCondLst>
                                            <p:cond delay="0"/>
                                          </p:stCondLst>
                                        </p:cTn>
                                        <p:tgtEl>
                                          <p:spTgt spid="3">
                                            <p:txEl>
                                              <p:pRg st="4" end="4"/>
                                            </p:txEl>
                                          </p:spTgt>
                                        </p:tgtEl>
                                        <p:attrNameLst>
                                          <p:attrName>style.visibility</p:attrName>
                                        </p:attrNameLst>
                                      </p:cBhvr>
                                      <p:to>
                                        <p:strVal val="visible"/>
                                      </p:to>
                                    </p:set>
                                    <p:anim to="" calcmode="lin" valueType="num">
                                      <p:cBhvr>
                                        <p:cTn id="18" dur="1" fill="hold"/>
                                        <p:tgtEl>
                                          <p:spTgt spid="3">
                                            <p:txEl>
                                              <p:pRg st="4" end="4"/>
                                            </p:txEl>
                                          </p:spTgt>
                                        </p:tgtEl>
                                      </p:cBhvr>
                                    </p:anim>
                                  </p:childTnLst>
                                </p:cTn>
                              </p:par>
                              <p:par>
                                <p:cTn id="19" presetID="24" presetClass="entr" presetSubtype="0" fill="hold"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anim to="" calcmode="lin" valueType="num">
                                      <p:cBhvr>
                                        <p:cTn id="21" dur="1" fill="hold"/>
                                        <p:tgtEl>
                                          <p:spTgt spid="3">
                                            <p:txEl>
                                              <p:pRg st="5" end="5"/>
                                            </p:txEl>
                                          </p:spTgt>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t>法律分析</a:t>
            </a:r>
            <a:endParaRPr lang="zh-CN" altLang="en-US"/>
          </a:p>
        </p:txBody>
      </p:sp>
      <p:sp>
        <p:nvSpPr>
          <p:cNvPr id="3" name="内容占位符 2"/>
          <p:cNvSpPr>
            <a:spLocks noGrp="1"/>
          </p:cNvSpPr>
          <p:nvPr>
            <p:ph idx="1"/>
          </p:nvPr>
        </p:nvSpPr>
        <p:spPr/>
        <p:txBody>
          <a:bodyPr/>
          <a:p>
            <a:pPr>
              <a:lnSpc>
                <a:spcPct val="100000"/>
              </a:lnSpc>
            </a:pPr>
            <a:r>
              <a:rPr lang="zh-CN" altLang="en-US" sz="2800" b="1">
                <a:latin typeface="宋体" panose="02010600030101010101" pitchFamily="2" charset="-122"/>
                <a:ea typeface="宋体" panose="02010600030101010101" pitchFamily="2" charset="-122"/>
              </a:rPr>
              <a:t>二、以非法手段获取的证明材料进行投诉的，应当予以驳回。</a:t>
            </a:r>
            <a:endParaRPr lang="zh-CN" altLang="en-US" sz="2800" b="1">
              <a:latin typeface="宋体" panose="02010600030101010101" pitchFamily="2" charset="-122"/>
              <a:ea typeface="宋体" panose="02010600030101010101" pitchFamily="2" charset="-122"/>
            </a:endParaRPr>
          </a:p>
          <a:p>
            <a:pPr>
              <a:lnSpc>
                <a:spcPct val="100000"/>
              </a:lnSpc>
            </a:pPr>
            <a:r>
              <a:rPr lang="zh-CN" altLang="en-US" sz="2800" u="sng">
                <a:latin typeface="宋体" panose="02010600030101010101" pitchFamily="2" charset="-122"/>
                <a:ea typeface="宋体" panose="02010600030101010101" pitchFamily="2" charset="-122"/>
              </a:rPr>
              <a:t>非法证据排除规则。</a:t>
            </a:r>
            <a:r>
              <a:rPr lang="zh-CN" altLang="en-US" sz="2800">
                <a:latin typeface="宋体" panose="02010600030101010101" pitchFamily="2" charset="-122"/>
                <a:ea typeface="宋体" panose="02010600030101010101" pitchFamily="2" charset="-122"/>
              </a:rPr>
              <a:t>实践中，投诉人利用非法手段获取证据进行投诉的，占投诉案件的比例非常大，如不禁止，必然侵害其他供应商的合法权益。</a:t>
            </a:r>
            <a:endParaRPr lang="zh-CN" altLang="en-US" sz="2800">
              <a:latin typeface="宋体" panose="02010600030101010101" pitchFamily="2" charset="-122"/>
              <a:ea typeface="宋体" panose="02010600030101010101" pitchFamily="2" charset="-122"/>
            </a:endParaRPr>
          </a:p>
          <a:p>
            <a:pPr>
              <a:lnSpc>
                <a:spcPct val="100000"/>
              </a:lnSpc>
            </a:pPr>
            <a:r>
              <a:rPr lang="zh-CN" altLang="en-US" sz="2800" b="1">
                <a:latin typeface="宋体" panose="02010600030101010101" pitchFamily="2" charset="-122"/>
                <a:ea typeface="宋体" panose="02010600030101010101" pitchFamily="2" charset="-122"/>
              </a:rPr>
              <a:t>三、在处理以非法手段获取证明材料进行投诉的案件中，发现违法线索的处理</a:t>
            </a:r>
            <a:endParaRPr lang="zh-CN" altLang="en-US" sz="2800" b="1">
              <a:latin typeface="宋体" panose="02010600030101010101" pitchFamily="2" charset="-122"/>
              <a:ea typeface="宋体" panose="02010600030101010101" pitchFamily="2" charset="-122"/>
            </a:endParaRPr>
          </a:p>
          <a:p>
            <a:pPr>
              <a:lnSpc>
                <a:spcPct val="100000"/>
              </a:lnSpc>
            </a:pPr>
            <a:r>
              <a:rPr lang="zh-CN" altLang="en-US" sz="2800" b="1">
                <a:latin typeface="宋体" panose="02010600030101010101" pitchFamily="2" charset="-122"/>
                <a:ea typeface="宋体" panose="02010600030101010101" pitchFamily="2" charset="-122"/>
              </a:rPr>
              <a:t>将投诉与非法线索区别对待：</a:t>
            </a:r>
            <a:r>
              <a:rPr lang="zh-CN" altLang="en-US" sz="2800">
                <a:latin typeface="宋体" panose="02010600030101010101" pitchFamily="2" charset="-122"/>
                <a:ea typeface="宋体" panose="02010600030101010101" pitchFamily="2" charset="-122"/>
              </a:rPr>
              <a:t>对于非法手段获取证明材料进行投诉的案件，应当予以驳回。依照职权启动监督检查程序，对违法事实、行为进行调查并根据调查结果依法进行处理。</a:t>
            </a:r>
            <a:endParaRPr lang="zh-CN" altLang="en-US" sz="2800">
              <a:latin typeface="宋体" panose="02010600030101010101" pitchFamily="2" charset="-122"/>
              <a:ea typeface="宋体" panose="02010600030101010101" pitchFamily="2" charset="-122"/>
            </a:endParaRPr>
          </a:p>
        </p:txBody>
      </p:sp>
      <p:pic>
        <p:nvPicPr>
          <p:cNvPr id="5" name="图片 2" descr="37cee9cb2188636a752ce9ea1a962aa"/>
          <p:cNvPicPr>
            <a:picLocks noChangeAspect="1"/>
          </p:cNvPicPr>
          <p:nvPr/>
        </p:nvPicPr>
        <p:blipFill>
          <a:blip r:embed="rId1"/>
          <a:stretch>
            <a:fillRect/>
          </a:stretch>
        </p:blipFill>
        <p:spPr>
          <a:xfrm>
            <a:off x="8900795" y="6182360"/>
            <a:ext cx="3263265" cy="641350"/>
          </a:xfrm>
          <a:prstGeom prst="rect">
            <a:avLst/>
          </a:prstGeom>
        </p:spPr>
      </p:pic>
    </p:spTree>
    <p:custDataLst>
      <p:tags r:id="rId2"/>
    </p:custDataLst>
  </p:cSld>
  <p:clrMapOvr>
    <a:masterClrMapping/>
  </p:clrMapOvr>
  <mc:AlternateContent xmlns:mc="http://schemas.openxmlformats.org/markup-compatibility/2006">
    <mc:Choice xmlns:p14="http://schemas.microsoft.com/office/powerpoint/2010/main" Requires="p14">
      <p:transition p14:dur="500">
        <p:comb/>
      </p:transition>
    </mc:Choice>
    <mc:Fallback>
      <p:transition>
        <p:comb/>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plus(in)">
                                      <p:cBhvr>
                                        <p:cTn id="7" dur="2000"/>
                                        <p:tgtEl>
                                          <p:spTgt spid="3">
                                            <p:txEl>
                                              <p:pRg st="0" end="0"/>
                                            </p:txEl>
                                          </p:spTgt>
                                        </p:tgtEl>
                                      </p:cBhvr>
                                    </p:animEffect>
                                  </p:childTnLst>
                                </p:cTn>
                              </p:par>
                              <p:par>
                                <p:cTn id="8" presetID="13" presetClass="entr" presetSubtype="16"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plus(in)">
                                      <p:cBhvr>
                                        <p:cTn id="10" dur="20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3" presetClass="entr" presetSubtype="16"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plus(in)">
                                      <p:cBhvr>
                                        <p:cTn id="15" dur="2000"/>
                                        <p:tgtEl>
                                          <p:spTgt spid="3">
                                            <p:txEl>
                                              <p:pRg st="2" end="2"/>
                                            </p:txEl>
                                          </p:spTgt>
                                        </p:tgtEl>
                                      </p:cBhvr>
                                    </p:animEffect>
                                  </p:childTnLst>
                                </p:cTn>
                              </p:par>
                              <p:par>
                                <p:cTn id="16" presetID="13" presetClass="entr" presetSubtype="16" fill="hold" nodeType="with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plus(in)">
                                      <p:cBhvr>
                                        <p:cTn id="18"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t>法律规定</a:t>
            </a:r>
            <a:endParaRPr lang="zh-CN" altLang="en-US"/>
          </a:p>
        </p:txBody>
      </p:sp>
      <p:sp>
        <p:nvSpPr>
          <p:cNvPr id="3" name="内容占位符 2"/>
          <p:cNvSpPr>
            <a:spLocks noGrp="1"/>
          </p:cNvSpPr>
          <p:nvPr>
            <p:ph idx="1"/>
          </p:nvPr>
        </p:nvSpPr>
        <p:spPr/>
        <p:txBody>
          <a:bodyPr/>
          <a:p>
            <a:r>
              <a:rPr lang="zh-CN" altLang="en-US" sz="2800" b="1">
                <a:latin typeface="宋体" panose="02010600030101010101" pitchFamily="2" charset="-122"/>
                <a:ea typeface="宋体" panose="02010600030101010101" pitchFamily="2" charset="-122"/>
                <a:cs typeface="宋体" panose="02010600030101010101" pitchFamily="2" charset="-122"/>
              </a:rPr>
              <a:t>《政府采购质疑和投诉办法》</a:t>
            </a:r>
            <a:endParaRPr lang="zh-CN" altLang="en-US" sz="2800" b="1">
              <a:latin typeface="宋体" panose="02010600030101010101" pitchFamily="2" charset="-122"/>
              <a:ea typeface="宋体" panose="02010600030101010101" pitchFamily="2" charset="-122"/>
              <a:cs typeface="宋体" panose="02010600030101010101" pitchFamily="2" charset="-122"/>
            </a:endParaRPr>
          </a:p>
          <a:p>
            <a:r>
              <a:rPr lang="zh-CN" altLang="en-US" sz="2400">
                <a:latin typeface="宋体" panose="02010600030101010101" pitchFamily="2" charset="-122"/>
                <a:ea typeface="宋体" panose="02010600030101010101" pitchFamily="2" charset="-122"/>
                <a:cs typeface="宋体" panose="02010600030101010101" pitchFamily="2" charset="-122"/>
              </a:rPr>
              <a:t>第二十九条 投诉处理过程中，有下列情形之一的，财政部门应当驳回投诉：</a:t>
            </a:r>
            <a:endParaRPr lang="zh-CN" altLang="en-US" sz="2400">
              <a:latin typeface="宋体" panose="02010600030101010101" pitchFamily="2" charset="-122"/>
              <a:ea typeface="宋体" panose="02010600030101010101" pitchFamily="2" charset="-122"/>
              <a:cs typeface="宋体" panose="02010600030101010101" pitchFamily="2" charset="-122"/>
            </a:endParaRPr>
          </a:p>
          <a:p>
            <a:r>
              <a:rPr lang="zh-CN" altLang="en-US" sz="2400">
                <a:latin typeface="宋体" panose="02010600030101010101" pitchFamily="2" charset="-122"/>
                <a:ea typeface="宋体" panose="02010600030101010101" pitchFamily="2" charset="-122"/>
                <a:cs typeface="宋体" panose="02010600030101010101" pitchFamily="2" charset="-122"/>
              </a:rPr>
              <a:t>（一）受理后发现投诉不符合法定受理条件；</a:t>
            </a:r>
            <a:endParaRPr lang="zh-CN" altLang="en-US" sz="2400">
              <a:latin typeface="宋体" panose="02010600030101010101" pitchFamily="2" charset="-122"/>
              <a:ea typeface="宋体" panose="02010600030101010101" pitchFamily="2" charset="-122"/>
              <a:cs typeface="宋体" panose="02010600030101010101" pitchFamily="2" charset="-122"/>
            </a:endParaRPr>
          </a:p>
          <a:p>
            <a:r>
              <a:rPr lang="zh-CN" altLang="en-US" sz="2400">
                <a:latin typeface="宋体" panose="02010600030101010101" pitchFamily="2" charset="-122"/>
                <a:ea typeface="宋体" panose="02010600030101010101" pitchFamily="2" charset="-122"/>
                <a:cs typeface="宋体" panose="02010600030101010101" pitchFamily="2" charset="-122"/>
              </a:rPr>
              <a:t>（二）投诉事项缺乏事实依据，投诉事项不成立；</a:t>
            </a:r>
            <a:endParaRPr lang="zh-CN" altLang="en-US" sz="2400">
              <a:latin typeface="宋体" panose="02010600030101010101" pitchFamily="2" charset="-122"/>
              <a:ea typeface="宋体" panose="02010600030101010101" pitchFamily="2" charset="-122"/>
              <a:cs typeface="宋体" panose="02010600030101010101" pitchFamily="2" charset="-122"/>
            </a:endParaRPr>
          </a:p>
          <a:p>
            <a:r>
              <a:rPr lang="zh-CN" altLang="en-US" sz="2400">
                <a:latin typeface="宋体" panose="02010600030101010101" pitchFamily="2" charset="-122"/>
                <a:ea typeface="宋体" panose="02010600030101010101" pitchFamily="2" charset="-122"/>
                <a:cs typeface="宋体" panose="02010600030101010101" pitchFamily="2" charset="-122"/>
              </a:rPr>
              <a:t>（三）投诉人捏造事实或者提供虚假材料；</a:t>
            </a:r>
            <a:endParaRPr lang="zh-CN" altLang="en-US" sz="2400">
              <a:latin typeface="宋体" panose="02010600030101010101" pitchFamily="2" charset="-122"/>
              <a:ea typeface="宋体" panose="02010600030101010101" pitchFamily="2" charset="-122"/>
              <a:cs typeface="宋体" panose="02010600030101010101" pitchFamily="2" charset="-122"/>
            </a:endParaRPr>
          </a:p>
          <a:p>
            <a:r>
              <a:rPr lang="zh-CN" altLang="en-US" sz="2400">
                <a:latin typeface="宋体" panose="02010600030101010101" pitchFamily="2" charset="-122"/>
                <a:ea typeface="宋体" panose="02010600030101010101" pitchFamily="2" charset="-122"/>
                <a:cs typeface="宋体" panose="02010600030101010101" pitchFamily="2" charset="-122"/>
              </a:rPr>
              <a:t>（四）投诉人以非法手段取得证明材料。证据来源的合法性存在明显疑问，投诉人无法证明其取得方式合法的，视为以非法手段取得证明材料。</a:t>
            </a:r>
            <a:endParaRPr lang="zh-CN" altLang="en-US" sz="2400">
              <a:latin typeface="宋体" panose="02010600030101010101" pitchFamily="2" charset="-122"/>
              <a:ea typeface="宋体" panose="02010600030101010101" pitchFamily="2" charset="-122"/>
              <a:cs typeface="宋体" panose="02010600030101010101" pitchFamily="2" charset="-122"/>
            </a:endParaRPr>
          </a:p>
        </p:txBody>
      </p:sp>
      <p:pic>
        <p:nvPicPr>
          <p:cNvPr id="4" name="图片 2" descr="37cee9cb2188636a752ce9ea1a962aa"/>
          <p:cNvPicPr>
            <a:picLocks noChangeAspect="1"/>
          </p:cNvPicPr>
          <p:nvPr/>
        </p:nvPicPr>
        <p:blipFill>
          <a:blip r:embed="rId1"/>
          <a:stretch>
            <a:fillRect/>
          </a:stretch>
        </p:blipFill>
        <p:spPr>
          <a:xfrm>
            <a:off x="8900795" y="6182360"/>
            <a:ext cx="3263265" cy="641350"/>
          </a:xfrm>
          <a:prstGeom prst="rect">
            <a:avLst/>
          </a:prstGeom>
        </p:spPr>
      </p:pic>
    </p:spTree>
    <p:custDataLst>
      <p:tags r:id="rId2"/>
    </p:custDataLst>
  </p:cSld>
  <p:clrMapOvr>
    <a:masterClrMapping/>
  </p:clrMapOvr>
  <mc:AlternateContent xmlns:mc="http://schemas.openxmlformats.org/markup-compatibility/2006">
    <mc:Choice xmlns:p14="http://schemas.microsoft.com/office/powerpoint/2010/main" Requires="p14">
      <p:transition p14:dur="500">
        <p:pull/>
      </p:transition>
    </mc:Choice>
    <mc:Fallback>
      <p:transition>
        <p:pull/>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ox(in)">
                                      <p:cBhvr>
                                        <p:cTn id="7" dur="2000"/>
                                        <p:tgtEl>
                                          <p:spTgt spid="3">
                                            <p:txEl>
                                              <p:pRg st="0" end="0"/>
                                            </p:txEl>
                                          </p:spTgt>
                                        </p:tgtEl>
                                      </p:cBhvr>
                                    </p:animEffect>
                                  </p:childTnLst>
                                </p:cTn>
                              </p:par>
                              <p:par>
                                <p:cTn id="8" presetID="4" presetClass="entr" presetSubtype="16"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box(in)">
                                      <p:cBhvr>
                                        <p:cTn id="10" dur="2000"/>
                                        <p:tgtEl>
                                          <p:spTgt spid="3">
                                            <p:txEl>
                                              <p:pRg st="1" end="1"/>
                                            </p:txEl>
                                          </p:spTgt>
                                        </p:tgtEl>
                                      </p:cBhvr>
                                    </p:animEffect>
                                  </p:childTnLst>
                                </p:cTn>
                              </p:par>
                              <p:par>
                                <p:cTn id="11" presetID="4" presetClass="entr" presetSubtype="16"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box(in)">
                                      <p:cBhvr>
                                        <p:cTn id="13" dur="2000"/>
                                        <p:tgtEl>
                                          <p:spTgt spid="3">
                                            <p:txEl>
                                              <p:pRg st="2" end="2"/>
                                            </p:txEl>
                                          </p:spTgt>
                                        </p:tgtEl>
                                      </p:cBhvr>
                                    </p:animEffect>
                                  </p:childTnLst>
                                </p:cTn>
                              </p:par>
                              <p:par>
                                <p:cTn id="14" presetID="4" presetClass="entr" presetSubtype="16" fill="hold"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box(in)">
                                      <p:cBhvr>
                                        <p:cTn id="16" dur="2000"/>
                                        <p:tgtEl>
                                          <p:spTgt spid="3">
                                            <p:txEl>
                                              <p:pRg st="3" end="3"/>
                                            </p:txEl>
                                          </p:spTgt>
                                        </p:tgtEl>
                                      </p:cBhvr>
                                    </p:animEffect>
                                  </p:childTnLst>
                                </p:cTn>
                              </p:par>
                              <p:par>
                                <p:cTn id="17" presetID="4" presetClass="entr" presetSubtype="16"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box(in)">
                                      <p:cBhvr>
                                        <p:cTn id="19" dur="2000"/>
                                        <p:tgtEl>
                                          <p:spTgt spid="3">
                                            <p:txEl>
                                              <p:pRg st="4" end="4"/>
                                            </p:txEl>
                                          </p:spTgt>
                                        </p:tgtEl>
                                      </p:cBhvr>
                                    </p:animEffect>
                                  </p:childTnLst>
                                </p:cTn>
                              </p:par>
                              <p:par>
                                <p:cTn id="20" presetID="4" presetClass="entr" presetSubtype="16" fill="hold" nodeType="with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box(in)">
                                      <p:cBhvr>
                                        <p:cTn id="22"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t>法律规定</a:t>
            </a:r>
            <a:endParaRPr lang="zh-CN" altLang="en-US"/>
          </a:p>
        </p:txBody>
      </p:sp>
      <p:sp>
        <p:nvSpPr>
          <p:cNvPr id="3" name="内容占位符 2"/>
          <p:cNvSpPr>
            <a:spLocks noGrp="1"/>
          </p:cNvSpPr>
          <p:nvPr>
            <p:ph idx="1"/>
          </p:nvPr>
        </p:nvSpPr>
        <p:spPr/>
        <p:txBody>
          <a:bodyPr/>
          <a:p>
            <a:r>
              <a:rPr sz="2400" b="1">
                <a:latin typeface="宋体" panose="02010600030101010101" pitchFamily="2" charset="-122"/>
                <a:ea typeface="宋体" panose="02010600030101010101" pitchFamily="2" charset="-122"/>
                <a:cs typeface="宋体" panose="02010600030101010101" pitchFamily="2" charset="-122"/>
                <a:sym typeface="+mn-ea"/>
              </a:rPr>
              <a:t>《政府采购质疑和投诉办法》</a:t>
            </a:r>
            <a:endParaRPr lang="zh-CN" altLang="en-US" sz="2400" b="1">
              <a:latin typeface="宋体" panose="02010600030101010101" pitchFamily="2" charset="-122"/>
              <a:ea typeface="宋体" panose="02010600030101010101" pitchFamily="2" charset="-122"/>
              <a:cs typeface="宋体" panose="02010600030101010101" pitchFamily="2" charset="-122"/>
            </a:endParaRPr>
          </a:p>
          <a:p>
            <a:r>
              <a:rPr sz="2400">
                <a:latin typeface="宋体" panose="02010600030101010101" pitchFamily="2" charset="-122"/>
                <a:ea typeface="宋体" panose="02010600030101010101" pitchFamily="2" charset="-122"/>
                <a:cs typeface="宋体" panose="02010600030101010101" pitchFamily="2" charset="-122"/>
                <a:sym typeface="+mn-ea"/>
              </a:rPr>
              <a:t>第三十七条 投诉人在全国范围12个月内三次以上投诉查无实据的，由财政部门列入不良行为记录名单。</a:t>
            </a:r>
            <a:endParaRPr lang="zh-CN" altLang="en-US" sz="2400">
              <a:latin typeface="宋体" panose="02010600030101010101" pitchFamily="2" charset="-122"/>
              <a:ea typeface="宋体" panose="02010600030101010101" pitchFamily="2" charset="-122"/>
              <a:cs typeface="宋体" panose="02010600030101010101" pitchFamily="2" charset="-122"/>
            </a:endParaRPr>
          </a:p>
          <a:p>
            <a:r>
              <a:rPr sz="2400">
                <a:latin typeface="宋体" panose="02010600030101010101" pitchFamily="2" charset="-122"/>
                <a:ea typeface="宋体" panose="02010600030101010101" pitchFamily="2" charset="-122"/>
                <a:cs typeface="宋体" panose="02010600030101010101" pitchFamily="2" charset="-122"/>
                <a:sym typeface="+mn-ea"/>
              </a:rPr>
              <a:t>投诉人有下列行为之一的，属于虚假、恶意投诉，由财政部门列入不良行为记录名单，禁止其1至3年内参加政府采购活动：</a:t>
            </a:r>
            <a:endParaRPr lang="zh-CN" altLang="en-US" sz="2400">
              <a:latin typeface="宋体" panose="02010600030101010101" pitchFamily="2" charset="-122"/>
              <a:ea typeface="宋体" panose="02010600030101010101" pitchFamily="2" charset="-122"/>
              <a:cs typeface="宋体" panose="02010600030101010101" pitchFamily="2" charset="-122"/>
            </a:endParaRPr>
          </a:p>
          <a:p>
            <a:r>
              <a:rPr sz="2400">
                <a:latin typeface="宋体" panose="02010600030101010101" pitchFamily="2" charset="-122"/>
                <a:ea typeface="宋体" panose="02010600030101010101" pitchFamily="2" charset="-122"/>
                <a:cs typeface="宋体" panose="02010600030101010101" pitchFamily="2" charset="-122"/>
                <a:sym typeface="+mn-ea"/>
              </a:rPr>
              <a:t>（一）捏造事实;</a:t>
            </a:r>
            <a:endParaRPr lang="zh-CN" altLang="en-US" sz="2400">
              <a:latin typeface="宋体" panose="02010600030101010101" pitchFamily="2" charset="-122"/>
              <a:ea typeface="宋体" panose="02010600030101010101" pitchFamily="2" charset="-122"/>
              <a:cs typeface="宋体" panose="02010600030101010101" pitchFamily="2" charset="-122"/>
            </a:endParaRPr>
          </a:p>
          <a:p>
            <a:r>
              <a:rPr sz="2400">
                <a:latin typeface="宋体" panose="02010600030101010101" pitchFamily="2" charset="-122"/>
                <a:ea typeface="宋体" panose="02010600030101010101" pitchFamily="2" charset="-122"/>
                <a:cs typeface="宋体" panose="02010600030101010101" pitchFamily="2" charset="-122"/>
                <a:sym typeface="+mn-ea"/>
              </a:rPr>
              <a:t>（二）提供虚假材料;</a:t>
            </a:r>
            <a:endParaRPr lang="zh-CN" altLang="en-US" sz="2400">
              <a:latin typeface="宋体" panose="02010600030101010101" pitchFamily="2" charset="-122"/>
              <a:ea typeface="宋体" panose="02010600030101010101" pitchFamily="2" charset="-122"/>
              <a:cs typeface="宋体" panose="02010600030101010101" pitchFamily="2" charset="-122"/>
            </a:endParaRPr>
          </a:p>
          <a:p>
            <a:r>
              <a:rPr sz="2400">
                <a:latin typeface="宋体" panose="02010600030101010101" pitchFamily="2" charset="-122"/>
                <a:ea typeface="宋体" panose="02010600030101010101" pitchFamily="2" charset="-122"/>
                <a:cs typeface="宋体" panose="02010600030101010101" pitchFamily="2" charset="-122"/>
                <a:sym typeface="+mn-ea"/>
              </a:rPr>
              <a:t>（三）以非法手段取得证明材料。证据来源的合法性存在明显疑问，投诉人无法证明其取得方式合法的，视为以非法手段取得证明材料。</a:t>
            </a:r>
            <a:endParaRPr lang="zh-CN" altLang="en-US" sz="2400">
              <a:latin typeface="宋体" panose="02010600030101010101" pitchFamily="2" charset="-122"/>
              <a:ea typeface="宋体" panose="02010600030101010101" pitchFamily="2" charset="-122"/>
              <a:cs typeface="宋体" panose="02010600030101010101" pitchFamily="2" charset="-122"/>
            </a:endParaRPr>
          </a:p>
          <a:p>
            <a:endParaRPr lang="zh-CN" altLang="en-US" sz="2400"/>
          </a:p>
        </p:txBody>
      </p:sp>
      <p:pic>
        <p:nvPicPr>
          <p:cNvPr id="5" name="图片 2" descr="37cee9cb2188636a752ce9ea1a962aa"/>
          <p:cNvPicPr>
            <a:picLocks noChangeAspect="1"/>
          </p:cNvPicPr>
          <p:nvPr/>
        </p:nvPicPr>
        <p:blipFill>
          <a:blip r:embed="rId1"/>
          <a:stretch>
            <a:fillRect/>
          </a:stretch>
        </p:blipFill>
        <p:spPr>
          <a:xfrm>
            <a:off x="8900795" y="6182360"/>
            <a:ext cx="3263265" cy="641350"/>
          </a:xfrm>
          <a:prstGeom prst="rect">
            <a:avLst/>
          </a:prstGeom>
        </p:spPr>
      </p:pic>
    </p:spTree>
    <p:custDataLst>
      <p:tags r:id="rId2"/>
    </p:custDataLst>
  </p:cSld>
  <p:clrMapOvr>
    <a:masterClrMapping/>
  </p:clrMapOvr>
  <mc:AlternateContent xmlns:mc="http://schemas.openxmlformats.org/markup-compatibility/2006">
    <mc:Choice xmlns:p14="http://schemas.microsoft.com/office/powerpoint/2010/main" Requires="p14">
      <p:transition p14:dur="500">
        <p:push dir="u"/>
      </p:transition>
    </mc:Choice>
    <mc:Fallback>
      <p:transition>
        <p:push di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000" fill="hold">
                                          <p:stCondLst>
                                            <p:cond delay="0"/>
                                          </p:stCondLst>
                                        </p:cTn>
                                        <p:tgtEl>
                                          <p:spTgt spid="3">
                                            <p:txEl>
                                              <p:pRg st="0" end="0"/>
                                            </p:txEl>
                                          </p:spTgt>
                                        </p:tgtEl>
                                        <p:attrNameLst>
                                          <p:attrName>style.visibility</p:attrName>
                                        </p:attrNameLst>
                                      </p:cBhvr>
                                      <p:to>
                                        <p:strVal val="visible"/>
                                      </p:to>
                                    </p:set>
                                    <p:anim calcmode="lin" valueType="num">
                                      <p:cBhvr additive="base">
                                        <p:cTn id="7"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10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000" fill="hold">
                                          <p:stCondLst>
                                            <p:cond delay="0"/>
                                          </p:stCondLst>
                                        </p:cTn>
                                        <p:tgtEl>
                                          <p:spTgt spid="3">
                                            <p:txEl>
                                              <p:pRg st="1" end="1"/>
                                            </p:txEl>
                                          </p:spTgt>
                                        </p:tgtEl>
                                        <p:attrNameLst>
                                          <p:attrName>style.visibility</p:attrName>
                                        </p:attrNameLst>
                                      </p:cBhvr>
                                      <p:to>
                                        <p:strVal val="visible"/>
                                      </p:to>
                                    </p:set>
                                    <p:anim calcmode="lin" valueType="num">
                                      <p:cBhvr additive="base">
                                        <p:cTn id="11"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10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000" fill="hold">
                                          <p:stCondLst>
                                            <p:cond delay="0"/>
                                          </p:stCondLst>
                                        </p:cTn>
                                        <p:tgtEl>
                                          <p:spTgt spid="3">
                                            <p:txEl>
                                              <p:pRg st="2" end="2"/>
                                            </p:txEl>
                                          </p:spTgt>
                                        </p:tgtEl>
                                        <p:attrNameLst>
                                          <p:attrName>style.visibility</p:attrName>
                                        </p:attrNameLst>
                                      </p:cBhvr>
                                      <p:to>
                                        <p:strVal val="visible"/>
                                      </p:to>
                                    </p:set>
                                    <p:anim calcmode="lin" valueType="num">
                                      <p:cBhvr additive="base">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10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000" fill="hold">
                                          <p:stCondLst>
                                            <p:cond delay="0"/>
                                          </p:stCondLst>
                                        </p:cTn>
                                        <p:tgtEl>
                                          <p:spTgt spid="3">
                                            <p:txEl>
                                              <p:pRg st="3" end="3"/>
                                            </p:txEl>
                                          </p:spTgt>
                                        </p:tgtEl>
                                        <p:attrNameLst>
                                          <p:attrName>style.visibility</p:attrName>
                                        </p:attrNameLst>
                                      </p:cBhvr>
                                      <p:to>
                                        <p:strVal val="visible"/>
                                      </p:to>
                                    </p:set>
                                    <p:anim calcmode="lin" valueType="num">
                                      <p:cBhvr additive="base">
                                        <p:cTn id="1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10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000" fill="hold">
                                          <p:stCondLst>
                                            <p:cond delay="0"/>
                                          </p:stCondLst>
                                        </p:cTn>
                                        <p:tgtEl>
                                          <p:spTgt spid="3">
                                            <p:txEl>
                                              <p:pRg st="4" end="4"/>
                                            </p:txEl>
                                          </p:spTgt>
                                        </p:tgtEl>
                                        <p:attrNameLst>
                                          <p:attrName>style.visibility</p:attrName>
                                        </p:attrNameLst>
                                      </p:cBhvr>
                                      <p:to>
                                        <p:strVal val="visible"/>
                                      </p:to>
                                    </p:set>
                                    <p:anim calcmode="lin" valueType="num">
                                      <p:cBhvr additive="base">
                                        <p:cTn id="2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1000" fill="hold"/>
                                        <p:tgtEl>
                                          <p:spTgt spid="3">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000" fill="hold">
                                          <p:stCondLst>
                                            <p:cond delay="0"/>
                                          </p:stCondLst>
                                        </p:cTn>
                                        <p:tgtEl>
                                          <p:spTgt spid="3">
                                            <p:txEl>
                                              <p:pRg st="5" end="5"/>
                                            </p:txEl>
                                          </p:spTgt>
                                        </p:tgtEl>
                                        <p:attrNameLst>
                                          <p:attrName>style.visibility</p:attrName>
                                        </p:attrNameLst>
                                      </p:cBhvr>
                                      <p:to>
                                        <p:strVal val="visible"/>
                                      </p:to>
                                    </p:set>
                                    <p:anim calcmode="lin" valueType="num">
                                      <p:cBhvr additive="base">
                                        <p:cTn id="27"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8" dur="10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t>法律规定</a:t>
            </a:r>
            <a:endParaRPr lang="zh-CN" altLang="en-US"/>
          </a:p>
        </p:txBody>
      </p:sp>
      <p:sp>
        <p:nvSpPr>
          <p:cNvPr id="3" name="内容占位符 2"/>
          <p:cNvSpPr>
            <a:spLocks noGrp="1"/>
          </p:cNvSpPr>
          <p:nvPr>
            <p:ph idx="1"/>
          </p:nvPr>
        </p:nvSpPr>
        <p:spPr/>
        <p:txBody>
          <a:bodyPr/>
          <a:p>
            <a:r>
              <a:rPr lang="zh-CN" altLang="en-US" sz="2800" b="1">
                <a:latin typeface="宋体" panose="02010600030101010101" pitchFamily="2" charset="-122"/>
                <a:ea typeface="宋体" panose="02010600030101010101" pitchFamily="2" charset="-122"/>
                <a:cs typeface="宋体" panose="02010600030101010101" pitchFamily="2" charset="-122"/>
              </a:rPr>
              <a:t>《政府采购法</a:t>
            </a:r>
            <a:r>
              <a:rPr sz="2800" b="1">
                <a:latin typeface="宋体" panose="02010600030101010101" pitchFamily="2" charset="-122"/>
                <a:ea typeface="宋体" panose="02010600030101010101" pitchFamily="2" charset="-122"/>
                <a:cs typeface="宋体" panose="02010600030101010101" pitchFamily="2" charset="-122"/>
                <a:sym typeface="+mn-ea"/>
              </a:rPr>
              <a:t>》</a:t>
            </a:r>
            <a:endParaRPr lang="zh-CN" altLang="en-US" sz="2800" b="1">
              <a:latin typeface="宋体" panose="02010600030101010101" pitchFamily="2" charset="-122"/>
              <a:ea typeface="宋体" panose="02010600030101010101" pitchFamily="2" charset="-122"/>
              <a:cs typeface="宋体" panose="02010600030101010101" pitchFamily="2" charset="-122"/>
            </a:endParaRPr>
          </a:p>
          <a:p>
            <a:r>
              <a:rPr lang="zh-CN" altLang="en-US" sz="2800">
                <a:latin typeface="宋体" panose="02010600030101010101" pitchFamily="2" charset="-122"/>
                <a:ea typeface="宋体" panose="02010600030101010101" pitchFamily="2" charset="-122"/>
                <a:cs typeface="宋体" panose="02010600030101010101" pitchFamily="2" charset="-122"/>
              </a:rPr>
              <a:t>第十三条  各级人民政府财政部门是负责政府采购监督管理的部门，依法履行对政府采购活动的监督管理职责。</a:t>
            </a:r>
            <a:endParaRPr lang="zh-CN" altLang="en-US" sz="2800">
              <a:latin typeface="宋体" panose="02010600030101010101" pitchFamily="2" charset="-122"/>
              <a:ea typeface="宋体" panose="02010600030101010101" pitchFamily="2" charset="-122"/>
              <a:cs typeface="宋体" panose="02010600030101010101" pitchFamily="2" charset="-122"/>
            </a:endParaRPr>
          </a:p>
          <a:p>
            <a:r>
              <a:rPr lang="zh-CN" altLang="en-US" sz="2800">
                <a:latin typeface="宋体" panose="02010600030101010101" pitchFamily="2" charset="-122"/>
                <a:ea typeface="宋体" panose="02010600030101010101" pitchFamily="2" charset="-122"/>
                <a:cs typeface="宋体" panose="02010600030101010101" pitchFamily="2" charset="-122"/>
              </a:rPr>
              <a:t> 各级人民政府其他有关部门依法履行与政府采购活动有关的监督管理职责。</a:t>
            </a:r>
            <a:endParaRPr lang="zh-CN" altLang="en-US" sz="2800">
              <a:latin typeface="宋体" panose="02010600030101010101" pitchFamily="2" charset="-122"/>
              <a:ea typeface="宋体" panose="02010600030101010101" pitchFamily="2" charset="-122"/>
              <a:cs typeface="宋体" panose="02010600030101010101" pitchFamily="2" charset="-122"/>
            </a:endParaRPr>
          </a:p>
          <a:p>
            <a:endParaRPr lang="zh-CN" altLang="en-US" sz="2800">
              <a:latin typeface="宋体" panose="02010600030101010101" pitchFamily="2" charset="-122"/>
              <a:ea typeface="宋体" panose="02010600030101010101" pitchFamily="2" charset="-122"/>
              <a:cs typeface="宋体" panose="02010600030101010101" pitchFamily="2" charset="-122"/>
            </a:endParaRPr>
          </a:p>
        </p:txBody>
      </p:sp>
      <p:pic>
        <p:nvPicPr>
          <p:cNvPr id="5" name="图片 2" descr="37cee9cb2188636a752ce9ea1a962aa"/>
          <p:cNvPicPr>
            <a:picLocks noChangeAspect="1"/>
          </p:cNvPicPr>
          <p:nvPr/>
        </p:nvPicPr>
        <p:blipFill>
          <a:blip r:embed="rId1"/>
          <a:stretch>
            <a:fillRect/>
          </a:stretch>
        </p:blipFill>
        <p:spPr>
          <a:xfrm>
            <a:off x="8900795" y="6182360"/>
            <a:ext cx="3263265" cy="641350"/>
          </a:xfrm>
          <a:prstGeom prst="rect">
            <a:avLst/>
          </a:prstGeom>
        </p:spPr>
      </p:pic>
    </p:spTree>
    <p:custDataLst>
      <p:tags r:id="rId2"/>
    </p:custDataLst>
  </p:cSld>
  <p:clrMapOvr>
    <a:masterClrMapping/>
  </p:clrMapOvr>
  <mc:AlternateContent xmlns:mc="http://schemas.openxmlformats.org/markup-compatibility/2006">
    <mc:Choice xmlns:p14="http://schemas.microsoft.com/office/powerpoint/2010/main" Requires="p14">
      <p:transition p14:dur="500">
        <p:comb/>
      </p:transition>
    </mc:Choice>
    <mc:Fallback>
      <p:transition>
        <p:comb/>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edge">
                                      <p:cBhvr>
                                        <p:cTn id="7" dur="2000"/>
                                        <p:tgtEl>
                                          <p:spTgt spid="3">
                                            <p:txEl>
                                              <p:pRg st="0" end="0"/>
                                            </p:txEl>
                                          </p:spTgt>
                                        </p:tgtEl>
                                      </p:cBhvr>
                                    </p:animEffect>
                                  </p:childTnLst>
                                </p:cTn>
                              </p:par>
                              <p:par>
                                <p:cTn id="8" presetID="20" presetClass="entr" presetSubtype="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edge">
                                      <p:cBhvr>
                                        <p:cTn id="10" dur="2000"/>
                                        <p:tgtEl>
                                          <p:spTgt spid="3">
                                            <p:txEl>
                                              <p:pRg st="1" end="1"/>
                                            </p:txEl>
                                          </p:spTgt>
                                        </p:tgtEl>
                                      </p:cBhvr>
                                    </p:animEffect>
                                  </p:childTnLst>
                                </p:cTn>
                              </p:par>
                              <p:par>
                                <p:cTn id="11" presetID="20"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wedge">
                                      <p:cBhvr>
                                        <p:cTn id="13"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br>
              <a:rPr altLang="zh-CN" spc="120">
                <a:sym typeface="+mn-ea"/>
              </a:rPr>
            </a:br>
            <a:r>
              <a:rPr altLang="zh-CN" spc="120">
                <a:sym typeface="+mn-ea"/>
              </a:rPr>
              <a:t>注重程序  确保当事人陈述申辩的权利</a:t>
            </a:r>
            <a:br>
              <a:rPr lang="zh-CN" altLang="zh-CN" spc="120">
                <a:sym typeface="+mn-ea"/>
              </a:rPr>
            </a:br>
            <a:endParaRPr lang="zh-CN" altLang="en-US"/>
          </a:p>
        </p:txBody>
      </p:sp>
      <p:sp>
        <p:nvSpPr>
          <p:cNvPr id="3" name="内容占位符 2"/>
          <p:cNvSpPr>
            <a:spLocks noGrp="1"/>
          </p:cNvSpPr>
          <p:nvPr>
            <p:ph idx="1"/>
          </p:nvPr>
        </p:nvSpPr>
        <p:spPr/>
        <p:txBody>
          <a:bodyPr/>
          <a:p>
            <a:pPr marL="0" indent="0">
              <a:buNone/>
            </a:pPr>
            <a:r>
              <a:rPr lang="zh-CN" altLang="en-US" sz="2800" b="1">
                <a:latin typeface="宋体" panose="02010600030101010101" pitchFamily="2" charset="-122"/>
                <a:ea typeface="宋体" panose="02010600030101010101" pitchFamily="2" charset="-122"/>
                <a:cs typeface="宋体" panose="02010600030101010101" pitchFamily="2" charset="-122"/>
              </a:rPr>
              <a:t>案情介绍：</a:t>
            </a:r>
            <a:endParaRPr lang="zh-CN" altLang="en-US" sz="2800" b="1">
              <a:latin typeface="宋体" panose="02010600030101010101" pitchFamily="2" charset="-122"/>
              <a:ea typeface="宋体" panose="02010600030101010101" pitchFamily="2" charset="-122"/>
              <a:cs typeface="宋体" panose="02010600030101010101" pitchFamily="2" charset="-122"/>
            </a:endParaRPr>
          </a:p>
          <a:p>
            <a:pPr marL="0" indent="0">
              <a:buNone/>
            </a:pPr>
            <a:r>
              <a:rPr lang="zh-CN" altLang="en-US" sz="2800">
                <a:latin typeface="宋体" panose="02010600030101010101" pitchFamily="2" charset="-122"/>
                <a:ea typeface="宋体" panose="02010600030101010101" pitchFamily="2" charset="-122"/>
                <a:cs typeface="宋体" panose="02010600030101010101" pitchFamily="2" charset="-122"/>
              </a:rPr>
              <a:t>    某行政中心为新建餐厅采购厨房设备及用具，潜在供应商认为本项目招标文件技术参数存在评分因素、评分标准设置不合理，明显排斥潜在供应商的情形。于2019年8月16日提出质疑，后对质疑答复不满意，于2019年8月29日向某财政部门提出投诉，财政部门于2019年9月2日作出《投诉处理通知书》。投诉人不服，申请行政复议。</a:t>
            </a:r>
            <a:endParaRPr lang="zh-CN" altLang="en-US" sz="2800">
              <a:latin typeface="宋体" panose="02010600030101010101" pitchFamily="2" charset="-122"/>
              <a:ea typeface="宋体" panose="02010600030101010101" pitchFamily="2" charset="-122"/>
              <a:cs typeface="宋体" panose="02010600030101010101" pitchFamily="2" charset="-122"/>
            </a:endParaRPr>
          </a:p>
        </p:txBody>
      </p:sp>
      <p:pic>
        <p:nvPicPr>
          <p:cNvPr id="5" name="图片 2" descr="37cee9cb2188636a752ce9ea1a962aa"/>
          <p:cNvPicPr>
            <a:picLocks noChangeAspect="1"/>
          </p:cNvPicPr>
          <p:nvPr/>
        </p:nvPicPr>
        <p:blipFill>
          <a:blip r:embed="rId1"/>
          <a:stretch>
            <a:fillRect/>
          </a:stretch>
        </p:blipFill>
        <p:spPr>
          <a:xfrm>
            <a:off x="8900795" y="6182360"/>
            <a:ext cx="3263265" cy="641350"/>
          </a:xfrm>
          <a:prstGeom prst="rect">
            <a:avLst/>
          </a:prstGeom>
        </p:spPr>
      </p:pic>
    </p:spTree>
    <p:custDataLst>
      <p:tags r:id="rId2"/>
    </p:custDataLst>
  </p:cSld>
  <p:clrMapOvr>
    <a:masterClrMapping/>
  </p:clrMapOvr>
  <mc:AlternateContent xmlns:mc="http://schemas.openxmlformats.org/markup-compatibility/2006">
    <mc:Choice xmlns:p14="http://schemas.microsoft.com/office/powerpoint/2010/main" Requires="p14">
      <p:transition p14:dur="500">
        <p:random/>
      </p:transition>
    </mc:Choice>
    <mc:Fallback>
      <p:transition>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2000" fill="hold">
                                          <p:stCondLst>
                                            <p:cond delay="0"/>
                                          </p:stCondLst>
                                        </p:cTn>
                                        <p:tgtEl>
                                          <p:spTgt spid="2"/>
                                        </p:tgtEl>
                                        <p:attrNameLst>
                                          <p:attrName>style.visibility</p:attrName>
                                        </p:attrNameLst>
                                      </p:cBhvr>
                                      <p:to>
                                        <p:strVal val="visible"/>
                                      </p:to>
                                    </p:set>
                                    <p:animEffect transition="in" filter="strips(downLeft)">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diamond(in)">
                                      <p:cBhvr>
                                        <p:cTn id="12" dur="2000"/>
                                        <p:tgtEl>
                                          <p:spTgt spid="3">
                                            <p:txEl>
                                              <p:pRg st="0" end="0"/>
                                            </p:txEl>
                                          </p:spTgt>
                                        </p:tgtEl>
                                      </p:cBhvr>
                                    </p:animEffect>
                                  </p:childTnLst>
                                </p:cTn>
                              </p:par>
                              <p:par>
                                <p:cTn id="13" presetID="8" presetClass="entr" presetSubtype="16" fill="hold"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diamond(in)">
                                      <p:cBhvr>
                                        <p:cTn id="15"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t>法律问题</a:t>
            </a:r>
            <a:endParaRPr lang="zh-CN" altLang="en-US"/>
          </a:p>
        </p:txBody>
      </p:sp>
      <p:sp>
        <p:nvSpPr>
          <p:cNvPr id="3" name="内容占位符 2"/>
          <p:cNvSpPr>
            <a:spLocks noGrp="1"/>
          </p:cNvSpPr>
          <p:nvPr>
            <p:ph idx="1"/>
          </p:nvPr>
        </p:nvSpPr>
        <p:spPr/>
        <p:txBody>
          <a:bodyPr/>
          <a:p>
            <a:r>
              <a:rPr lang="zh-CN" altLang="en-US" sz="2800">
                <a:latin typeface="宋体" panose="02010600030101010101" pitchFamily="2" charset="-122"/>
                <a:ea typeface="宋体" panose="02010600030101010101" pitchFamily="2" charset="-122"/>
              </a:rPr>
              <a:t>财政部门的投诉处理程序是否合法？</a:t>
            </a:r>
            <a:endParaRPr lang="zh-CN" altLang="en-US" sz="2800">
              <a:latin typeface="宋体" panose="02010600030101010101" pitchFamily="2" charset="-122"/>
              <a:ea typeface="宋体" panose="02010600030101010101" pitchFamily="2" charset="-122"/>
            </a:endParaRPr>
          </a:p>
          <a:p>
            <a:endParaRPr lang="zh-CN" altLang="en-US" sz="2800">
              <a:latin typeface="宋体" panose="02010600030101010101" pitchFamily="2" charset="-122"/>
              <a:ea typeface="宋体" panose="02010600030101010101" pitchFamily="2" charset="-122"/>
            </a:endParaRPr>
          </a:p>
          <a:p>
            <a:pPr marL="0" indent="0">
              <a:buNone/>
            </a:pPr>
            <a:r>
              <a:rPr lang="zh-CN" altLang="en-US" sz="2800" b="1">
                <a:latin typeface="+mj-ea"/>
                <a:ea typeface="+mj-ea"/>
              </a:rPr>
              <a:t>法律分析</a:t>
            </a:r>
            <a:endParaRPr lang="zh-CN" altLang="en-US" sz="2800" b="1">
              <a:latin typeface="+mj-ea"/>
              <a:ea typeface="+mj-ea"/>
            </a:endParaRPr>
          </a:p>
          <a:p>
            <a:r>
              <a:rPr lang="zh-CN" altLang="en-US" sz="2800">
                <a:latin typeface="宋体" panose="02010600030101010101" pitchFamily="2" charset="-122"/>
                <a:ea typeface="宋体" panose="02010600030101010101" pitchFamily="2" charset="-122"/>
              </a:rPr>
              <a:t>违法：（</a:t>
            </a:r>
            <a:r>
              <a:rPr lang="en-US" altLang="zh-CN" sz="2800">
                <a:latin typeface="宋体" panose="02010600030101010101" pitchFamily="2" charset="-122"/>
                <a:ea typeface="宋体" panose="02010600030101010101" pitchFamily="2" charset="-122"/>
              </a:rPr>
              <a:t>1</a:t>
            </a:r>
            <a:r>
              <a:rPr lang="zh-CN" altLang="en-US" sz="2800">
                <a:latin typeface="宋体" panose="02010600030101010101" pitchFamily="2" charset="-122"/>
                <a:ea typeface="宋体" panose="02010600030101010101" pitchFamily="2" charset="-122"/>
              </a:rPr>
              <a:t>）违反了送达</a:t>
            </a:r>
            <a:r>
              <a:rPr sz="2800">
                <a:latin typeface="宋体" panose="02010600030101010101" pitchFamily="2" charset="-122"/>
                <a:ea typeface="宋体" panose="02010600030101010101" pitchFamily="2" charset="-122"/>
                <a:sym typeface="+mn-ea"/>
              </a:rPr>
              <a:t>的</a:t>
            </a:r>
            <a:r>
              <a:rPr lang="zh-CN" altLang="en-US" sz="2800">
                <a:latin typeface="宋体" panose="02010600030101010101" pitchFamily="2" charset="-122"/>
                <a:ea typeface="宋体" panose="02010600030101010101" pitchFamily="2" charset="-122"/>
              </a:rPr>
              <a:t>法定程序；</a:t>
            </a:r>
            <a:endParaRPr lang="zh-CN" altLang="en-US" sz="2800">
              <a:latin typeface="宋体" panose="02010600030101010101" pitchFamily="2" charset="-122"/>
              <a:ea typeface="宋体" panose="02010600030101010101" pitchFamily="2" charset="-122"/>
            </a:endParaRPr>
          </a:p>
          <a:p>
            <a:pPr marL="0" indent="0">
              <a:buNone/>
            </a:pPr>
            <a:r>
              <a:rPr lang="zh-CN" altLang="en-US" sz="2800">
                <a:latin typeface="宋体" panose="02010600030101010101" pitchFamily="2" charset="-122"/>
                <a:ea typeface="宋体" panose="02010600030101010101" pitchFamily="2" charset="-122"/>
              </a:rPr>
              <a:t>（</a:t>
            </a:r>
            <a:r>
              <a:rPr lang="en-US" altLang="zh-CN" sz="2800">
                <a:latin typeface="宋体" panose="02010600030101010101" pitchFamily="2" charset="-122"/>
                <a:ea typeface="宋体" panose="02010600030101010101" pitchFamily="2" charset="-122"/>
              </a:rPr>
              <a:t>2</a:t>
            </a:r>
            <a:r>
              <a:rPr lang="zh-CN" altLang="en-US" sz="2800">
                <a:latin typeface="宋体" panose="02010600030101010101" pitchFamily="2" charset="-122"/>
                <a:ea typeface="宋体" panose="02010600030101010101" pitchFamily="2" charset="-122"/>
              </a:rPr>
              <a:t>）损害了被投诉人及其他与投诉事项有关的当事人陈述申辩的权利。</a:t>
            </a:r>
            <a:endParaRPr lang="zh-CN" altLang="en-US" sz="2800">
              <a:latin typeface="宋体" panose="02010600030101010101" pitchFamily="2" charset="-122"/>
              <a:ea typeface="宋体" panose="02010600030101010101" pitchFamily="2" charset="-122"/>
            </a:endParaRPr>
          </a:p>
          <a:p>
            <a:pPr marL="0" indent="0" algn="ctr">
              <a:buNone/>
            </a:pPr>
            <a:r>
              <a:rPr lang="zh-CN" altLang="en-US" sz="2800" b="1" u="sng">
                <a:latin typeface="宋体" panose="02010600030101010101" pitchFamily="2" charset="-122"/>
                <a:ea typeface="宋体" panose="02010600030101010101" pitchFamily="2" charset="-122"/>
              </a:rPr>
              <a:t>程序公正，才能保障结果的公正</a:t>
            </a:r>
            <a:endParaRPr lang="zh-CN" altLang="en-US" sz="2800" b="1" u="sng">
              <a:latin typeface="宋体" panose="02010600030101010101" pitchFamily="2" charset="-122"/>
              <a:ea typeface="宋体" panose="02010600030101010101" pitchFamily="2" charset="-122"/>
            </a:endParaRPr>
          </a:p>
        </p:txBody>
      </p:sp>
      <p:pic>
        <p:nvPicPr>
          <p:cNvPr id="5" name="图片 2" descr="37cee9cb2188636a752ce9ea1a962aa"/>
          <p:cNvPicPr>
            <a:picLocks noChangeAspect="1"/>
          </p:cNvPicPr>
          <p:nvPr/>
        </p:nvPicPr>
        <p:blipFill>
          <a:blip r:embed="rId1"/>
          <a:stretch>
            <a:fillRect/>
          </a:stretch>
        </p:blipFill>
        <p:spPr>
          <a:xfrm>
            <a:off x="8900795" y="6182360"/>
            <a:ext cx="3263265" cy="641350"/>
          </a:xfrm>
          <a:prstGeom prst="rect">
            <a:avLst/>
          </a:prstGeom>
        </p:spPr>
      </p:pic>
    </p:spTree>
    <p:custDataLst>
      <p:tags r:id="rId2"/>
    </p:custDataLst>
  </p:cSld>
  <p:clrMapOvr>
    <a:masterClrMapping/>
  </p:clrMapOvr>
  <mc:AlternateContent xmlns:mc="http://schemas.openxmlformats.org/markup-compatibility/2006">
    <mc:Choice xmlns:p14="http://schemas.microsoft.com/office/powerpoint/2010/main" Requires="p14">
      <p:transition spd="med" p14:dur="75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000" fill="hold">
                                          <p:stCondLst>
                                            <p:cond delay="0"/>
                                          </p:stCondLst>
                                        </p:cTn>
                                        <p:tgtEl>
                                          <p:spTgt spid="3">
                                            <p:txEl>
                                              <p:pRg st="0" end="0"/>
                                            </p:txEl>
                                          </p:spTgt>
                                        </p:tgtEl>
                                        <p:attrNameLst>
                                          <p:attrName>style.visibility</p:attrName>
                                        </p:attrNameLst>
                                      </p:cBhvr>
                                      <p:to>
                                        <p:strVal val="visible"/>
                                      </p:to>
                                    </p:set>
                                    <p:anim calcmode="lin" valueType="num">
                                      <p:cBhvr additive="base">
                                        <p:cTn id="7"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1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nodeType="clickEffect">
                                  <p:stCondLst>
                                    <p:cond delay="0"/>
                                  </p:stCondLst>
                                  <p:childTnLst>
                                    <p:set>
                                      <p:cBhvr>
                                        <p:cTn id="12" dur="1000" fill="hold">
                                          <p:stCondLst>
                                            <p:cond delay="0"/>
                                          </p:stCondLst>
                                        </p:cTn>
                                        <p:tgtEl>
                                          <p:spTgt spid="3">
                                            <p:txEl>
                                              <p:pRg st="2" end="2"/>
                                            </p:txEl>
                                          </p:spTgt>
                                        </p:tgtEl>
                                        <p:attrNameLst>
                                          <p:attrName>style.visibility</p:attrName>
                                        </p:attrNameLst>
                                      </p:cBhvr>
                                      <p:to>
                                        <p:strVal val="visible"/>
                                      </p:to>
                                    </p:set>
                                    <p:animEffect transition="in" filter="blinds(horizontal)">
                                      <p:cBhvr>
                                        <p:cTn id="13" dur="1000"/>
                                        <p:tgtEl>
                                          <p:spTgt spid="3">
                                            <p:txEl>
                                              <p:pRg st="2" end="2"/>
                                            </p:txEl>
                                          </p:spTgt>
                                        </p:tgtEl>
                                      </p:cBhvr>
                                    </p:animEffect>
                                  </p:childTnLst>
                                </p:cTn>
                              </p:par>
                              <p:par>
                                <p:cTn id="14" presetID="3" presetClass="entr" presetSubtype="10" fill="hold" nodeType="withEffect">
                                  <p:stCondLst>
                                    <p:cond delay="0"/>
                                  </p:stCondLst>
                                  <p:childTnLst>
                                    <p:set>
                                      <p:cBhvr>
                                        <p:cTn id="15" dur="1000" fill="hold">
                                          <p:stCondLst>
                                            <p:cond delay="0"/>
                                          </p:stCondLst>
                                        </p:cTn>
                                        <p:tgtEl>
                                          <p:spTgt spid="3">
                                            <p:txEl>
                                              <p:pRg st="3" end="3"/>
                                            </p:txEl>
                                          </p:spTgt>
                                        </p:tgtEl>
                                        <p:attrNameLst>
                                          <p:attrName>style.visibility</p:attrName>
                                        </p:attrNameLst>
                                      </p:cBhvr>
                                      <p:to>
                                        <p:strVal val="visible"/>
                                      </p:to>
                                    </p:set>
                                    <p:animEffect transition="in" filter="blinds(horizontal)">
                                      <p:cBhvr>
                                        <p:cTn id="16" dur="1000"/>
                                        <p:tgtEl>
                                          <p:spTgt spid="3">
                                            <p:txEl>
                                              <p:pRg st="3" end="3"/>
                                            </p:txEl>
                                          </p:spTgt>
                                        </p:tgtEl>
                                      </p:cBhvr>
                                    </p:animEffect>
                                  </p:childTnLst>
                                </p:cTn>
                              </p:par>
                              <p:par>
                                <p:cTn id="17" presetID="3" presetClass="entr" presetSubtype="10" fill="hold" nodeType="withEffect">
                                  <p:stCondLst>
                                    <p:cond delay="0"/>
                                  </p:stCondLst>
                                  <p:childTnLst>
                                    <p:set>
                                      <p:cBhvr>
                                        <p:cTn id="18" dur="1000" fill="hold">
                                          <p:stCondLst>
                                            <p:cond delay="0"/>
                                          </p:stCondLst>
                                        </p:cTn>
                                        <p:tgtEl>
                                          <p:spTgt spid="3">
                                            <p:txEl>
                                              <p:pRg st="4" end="4"/>
                                            </p:txEl>
                                          </p:spTgt>
                                        </p:tgtEl>
                                        <p:attrNameLst>
                                          <p:attrName>style.visibility</p:attrName>
                                        </p:attrNameLst>
                                      </p:cBhvr>
                                      <p:to>
                                        <p:strVal val="visible"/>
                                      </p:to>
                                    </p:set>
                                    <p:animEffect transition="in" filter="blinds(horizontal)">
                                      <p:cBhvr>
                                        <p:cTn id="19" dur="1000"/>
                                        <p:tgtEl>
                                          <p:spTgt spid="3">
                                            <p:txEl>
                                              <p:pRg st="4" end="4"/>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45" presetClass="entr" presetSubtype="0" fill="hold" nodeType="clickEffect">
                                  <p:stCondLst>
                                    <p:cond delay="0"/>
                                  </p:stCondLst>
                                  <p:childTnLst>
                                    <p:set>
                                      <p:cBhvr>
                                        <p:cTn id="23" dur="1" fill="hold">
                                          <p:stCondLst>
                                            <p:cond delay="0"/>
                                          </p:stCondLst>
                                        </p:cTn>
                                        <p:tgtEl>
                                          <p:spTgt spid="3">
                                            <p:txEl>
                                              <p:pRg st="5" end="5"/>
                                            </p:txEl>
                                          </p:spTgt>
                                        </p:tgtEl>
                                        <p:attrNameLst>
                                          <p:attrName>style.visibility</p:attrName>
                                        </p:attrNameLst>
                                      </p:cBhvr>
                                      <p:to>
                                        <p:strVal val="visible"/>
                                      </p:to>
                                    </p:set>
                                    <p:animEffect transition="in" filter="fade">
                                      <p:cBhvr>
                                        <p:cTn id="24" dur="2000"/>
                                        <p:tgtEl>
                                          <p:spTgt spid="3">
                                            <p:txEl>
                                              <p:pRg st="5" end="5"/>
                                            </p:txEl>
                                          </p:spTgt>
                                        </p:tgtEl>
                                      </p:cBhvr>
                                    </p:animEffect>
                                    <p:anim calcmode="lin" valueType="num">
                                      <p:cBhvr>
                                        <p:cTn id="25"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26" dur="2000" fill="hold"/>
                                        <p:tgtEl>
                                          <p:spTgt spid="3">
                                            <p:txEl>
                                              <p:pRg st="5" end="5"/>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669882" y="282140"/>
            <a:ext cx="10852237" cy="648000"/>
          </a:xfrm>
        </p:spPr>
        <p:txBody>
          <a:bodyPr/>
          <a:p>
            <a:r>
              <a:rPr lang="zh-CN" altLang="en-US"/>
              <a:t>法律规定</a:t>
            </a:r>
            <a:endParaRPr lang="zh-CN" altLang="en-US"/>
          </a:p>
        </p:txBody>
      </p:sp>
      <p:sp>
        <p:nvSpPr>
          <p:cNvPr id="3" name="内容占位符 2"/>
          <p:cNvSpPr>
            <a:spLocks noGrp="1"/>
          </p:cNvSpPr>
          <p:nvPr>
            <p:ph idx="1"/>
          </p:nvPr>
        </p:nvSpPr>
        <p:spPr>
          <a:xfrm>
            <a:off x="669882" y="1076290"/>
            <a:ext cx="10852237" cy="5041355"/>
          </a:xfrm>
        </p:spPr>
        <p:txBody>
          <a:bodyPr/>
          <a:p>
            <a:r>
              <a:rPr lang="zh-CN" altLang="en-US" sz="2000" b="1">
                <a:latin typeface="宋体" panose="02010600030101010101" pitchFamily="2" charset="-122"/>
                <a:ea typeface="宋体" panose="02010600030101010101" pitchFamily="2" charset="-122"/>
              </a:rPr>
              <a:t>《政府采购质疑和投诉办法</a:t>
            </a:r>
            <a:r>
              <a:rPr sz="2000" b="1">
                <a:latin typeface="宋体" panose="02010600030101010101" pitchFamily="2" charset="-122"/>
                <a:ea typeface="宋体" panose="02010600030101010101" pitchFamily="2" charset="-122"/>
                <a:sym typeface="+mn-ea"/>
              </a:rPr>
              <a:t>》</a:t>
            </a:r>
            <a:endParaRPr sz="2000" b="1">
              <a:latin typeface="宋体" panose="02010600030101010101" pitchFamily="2" charset="-122"/>
              <a:ea typeface="宋体" panose="02010600030101010101" pitchFamily="2" charset="-122"/>
              <a:sym typeface="+mn-ea"/>
            </a:endParaRPr>
          </a:p>
          <a:p>
            <a:r>
              <a:rPr lang="zh-CN" altLang="en-US" sz="1800">
                <a:latin typeface="宋体" panose="02010600030101010101" pitchFamily="2" charset="-122"/>
                <a:ea typeface="宋体" panose="02010600030101010101" pitchFamily="2" charset="-122"/>
                <a:cs typeface="宋体" panose="02010600030101010101" pitchFamily="2" charset="-122"/>
                <a:sym typeface="+mn-ea"/>
              </a:rPr>
              <a:t>第二十一条 财政部门收到投诉书后，应当在5个工作日内进行审查，审查后按照下列情况处理:</a:t>
            </a:r>
            <a:endParaRPr lang="zh-CN" altLang="en-US" sz="1800">
              <a:latin typeface="宋体" panose="02010600030101010101" pitchFamily="2" charset="-122"/>
              <a:ea typeface="宋体" panose="02010600030101010101" pitchFamily="2" charset="-122"/>
              <a:cs typeface="宋体" panose="02010600030101010101" pitchFamily="2" charset="-122"/>
              <a:sym typeface="+mn-ea"/>
            </a:endParaRPr>
          </a:p>
          <a:p>
            <a:r>
              <a:rPr lang="zh-CN" altLang="en-US" sz="1800">
                <a:latin typeface="宋体" panose="02010600030101010101" pitchFamily="2" charset="-122"/>
                <a:ea typeface="宋体" panose="02010600030101010101" pitchFamily="2" charset="-122"/>
                <a:cs typeface="宋体" panose="02010600030101010101" pitchFamily="2" charset="-122"/>
                <a:sym typeface="+mn-ea"/>
              </a:rPr>
              <a:t>(一)投诉书内容不符合本办法第十八条规定的，应当在收到投诉书5个工作日内一次性书面通知投诉人补正。补正通知应当载明需要补正的事项和合理的补正期限。未按照补正期限进行补正或者补正后仍不符合规定的，不予受理。</a:t>
            </a:r>
            <a:endParaRPr lang="zh-CN" altLang="en-US" sz="1800">
              <a:latin typeface="宋体" panose="02010600030101010101" pitchFamily="2" charset="-122"/>
              <a:ea typeface="宋体" panose="02010600030101010101" pitchFamily="2" charset="-122"/>
              <a:cs typeface="宋体" panose="02010600030101010101" pitchFamily="2" charset="-122"/>
              <a:sym typeface="+mn-ea"/>
            </a:endParaRPr>
          </a:p>
          <a:p>
            <a:r>
              <a:rPr lang="zh-CN" altLang="en-US" sz="1800">
                <a:latin typeface="宋体" panose="02010600030101010101" pitchFamily="2" charset="-122"/>
                <a:ea typeface="宋体" panose="02010600030101010101" pitchFamily="2" charset="-122"/>
                <a:cs typeface="宋体" panose="02010600030101010101" pitchFamily="2" charset="-122"/>
                <a:sym typeface="+mn-ea"/>
              </a:rPr>
              <a:t>(二)投诉不符合本办法第十九条规定条件的，应当在3个工作日内书面告知投诉人不予受理，并说明理由。</a:t>
            </a:r>
            <a:endParaRPr lang="zh-CN" altLang="en-US" sz="1800">
              <a:latin typeface="宋体" panose="02010600030101010101" pitchFamily="2" charset="-122"/>
              <a:ea typeface="宋体" panose="02010600030101010101" pitchFamily="2" charset="-122"/>
              <a:cs typeface="宋体" panose="02010600030101010101" pitchFamily="2" charset="-122"/>
              <a:sym typeface="+mn-ea"/>
            </a:endParaRPr>
          </a:p>
          <a:p>
            <a:r>
              <a:rPr lang="zh-CN" altLang="en-US" sz="1800">
                <a:latin typeface="宋体" panose="02010600030101010101" pitchFamily="2" charset="-122"/>
                <a:ea typeface="宋体" panose="02010600030101010101" pitchFamily="2" charset="-122"/>
                <a:cs typeface="宋体" panose="02010600030101010101" pitchFamily="2" charset="-122"/>
                <a:sym typeface="+mn-ea"/>
              </a:rPr>
              <a:t>(三)投诉不属于本部门管辖的，应当在3个工作日内书面告知投诉人向有管辖权的部门提起投诉。</a:t>
            </a:r>
            <a:endParaRPr lang="zh-CN" altLang="en-US" sz="1800">
              <a:latin typeface="宋体" panose="02010600030101010101" pitchFamily="2" charset="-122"/>
              <a:ea typeface="宋体" panose="02010600030101010101" pitchFamily="2" charset="-122"/>
              <a:cs typeface="宋体" panose="02010600030101010101" pitchFamily="2" charset="-122"/>
              <a:sym typeface="+mn-ea"/>
            </a:endParaRPr>
          </a:p>
          <a:p>
            <a:r>
              <a:rPr lang="zh-CN" altLang="en-US" sz="1800">
                <a:latin typeface="宋体" panose="02010600030101010101" pitchFamily="2" charset="-122"/>
                <a:ea typeface="宋体" panose="02010600030101010101" pitchFamily="2" charset="-122"/>
                <a:cs typeface="宋体" panose="02010600030101010101" pitchFamily="2" charset="-122"/>
                <a:sym typeface="+mn-ea"/>
              </a:rPr>
              <a:t>(四)投诉符合本办法第十八条、第十九条规定的，</a:t>
            </a:r>
            <a:r>
              <a:rPr lang="zh-CN" altLang="en-US" sz="1800" b="1" u="sng">
                <a:latin typeface="宋体" panose="02010600030101010101" pitchFamily="2" charset="-122"/>
                <a:ea typeface="宋体" panose="02010600030101010101" pitchFamily="2" charset="-122"/>
                <a:cs typeface="宋体" panose="02010600030101010101" pitchFamily="2" charset="-122"/>
                <a:sym typeface="+mn-ea"/>
              </a:rPr>
              <a:t>自收到投诉书之日起即为受理，并在收到投诉后8个工作日内向被投诉人和其他与投诉事项有关的当事人发出投诉答复通知书及投诉书副本</a:t>
            </a:r>
            <a:r>
              <a:rPr lang="zh-CN" altLang="en-US" sz="1800">
                <a:latin typeface="宋体" panose="02010600030101010101" pitchFamily="2" charset="-122"/>
                <a:ea typeface="宋体" panose="02010600030101010101" pitchFamily="2" charset="-122"/>
                <a:cs typeface="宋体" panose="02010600030101010101" pitchFamily="2" charset="-122"/>
                <a:sym typeface="+mn-ea"/>
              </a:rPr>
              <a:t>。</a:t>
            </a:r>
            <a:endParaRPr lang="zh-CN" altLang="en-US" sz="1800">
              <a:latin typeface="宋体" panose="02010600030101010101" pitchFamily="2" charset="-122"/>
              <a:ea typeface="宋体" panose="02010600030101010101" pitchFamily="2" charset="-122"/>
              <a:cs typeface="宋体" panose="02010600030101010101" pitchFamily="2" charset="-122"/>
              <a:sym typeface="+mn-ea"/>
            </a:endParaRPr>
          </a:p>
          <a:p>
            <a:r>
              <a:rPr lang="zh-CN" altLang="en-US" sz="1800">
                <a:latin typeface="宋体" panose="02010600030101010101" pitchFamily="2" charset="-122"/>
                <a:ea typeface="宋体" panose="02010600030101010101" pitchFamily="2" charset="-122"/>
                <a:cs typeface="宋体" panose="02010600030101010101" pitchFamily="2" charset="-122"/>
                <a:sym typeface="+mn-ea"/>
              </a:rPr>
              <a:t>第二十二条 被投诉人和其他与投诉事项有关的当事人应当在收到投诉答复通知书及投诉书副本之日起</a:t>
            </a:r>
            <a:r>
              <a:rPr lang="zh-CN" altLang="en-US" sz="1800" b="1" u="sng">
                <a:latin typeface="宋体" panose="02010600030101010101" pitchFamily="2" charset="-122"/>
                <a:ea typeface="宋体" panose="02010600030101010101" pitchFamily="2" charset="-122"/>
                <a:cs typeface="宋体" panose="02010600030101010101" pitchFamily="2" charset="-122"/>
                <a:sym typeface="+mn-ea"/>
              </a:rPr>
              <a:t>5个工作日内，以书面形式向财政部门作出说明，并提交相关证据、依据和其他有关材料</a:t>
            </a:r>
            <a:r>
              <a:rPr lang="zh-CN" altLang="en-US" sz="1800">
                <a:latin typeface="宋体" panose="02010600030101010101" pitchFamily="2" charset="-122"/>
                <a:ea typeface="宋体" panose="02010600030101010101" pitchFamily="2" charset="-122"/>
                <a:cs typeface="宋体" panose="02010600030101010101" pitchFamily="2" charset="-122"/>
                <a:sym typeface="+mn-ea"/>
              </a:rPr>
              <a:t>。</a:t>
            </a:r>
            <a:endParaRPr lang="zh-CN" altLang="en-US" sz="1800">
              <a:latin typeface="宋体" panose="02010600030101010101" pitchFamily="2" charset="-122"/>
              <a:ea typeface="宋体" panose="02010600030101010101" pitchFamily="2" charset="-122"/>
              <a:cs typeface="宋体" panose="02010600030101010101" pitchFamily="2" charset="-122"/>
              <a:sym typeface="+mn-ea"/>
            </a:endParaRPr>
          </a:p>
        </p:txBody>
      </p:sp>
      <p:pic>
        <p:nvPicPr>
          <p:cNvPr id="5" name="图片 2" descr="37cee9cb2188636a752ce9ea1a962aa"/>
          <p:cNvPicPr>
            <a:picLocks noChangeAspect="1"/>
          </p:cNvPicPr>
          <p:nvPr/>
        </p:nvPicPr>
        <p:blipFill>
          <a:blip r:embed="rId1"/>
          <a:stretch>
            <a:fillRect/>
          </a:stretch>
        </p:blipFill>
        <p:spPr>
          <a:xfrm>
            <a:off x="8830945" y="6117590"/>
            <a:ext cx="3263265" cy="641350"/>
          </a:xfrm>
          <a:prstGeom prst="rect">
            <a:avLst/>
          </a:prstGeom>
        </p:spPr>
      </p:pic>
    </p:spTree>
    <p:custDataLst>
      <p:tags r:id="rId2"/>
    </p:custDataLst>
  </p:cSld>
  <p:clrMapOvr>
    <a:masterClrMapping/>
  </p:clrMapOvr>
  <mc:AlternateContent xmlns:mc="http://schemas.openxmlformats.org/markup-compatibility/2006">
    <mc:Choice xmlns:p14="http://schemas.microsoft.com/office/powerpoint/2010/main" Requires="p14">
      <p:transition p14:dur="500">
        <p:dissolve/>
      </p:transition>
    </mc:Choice>
    <mc:Fallback>
      <p:transition>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circle(in)">
                                      <p:cBhvr>
                                        <p:cTn id="10" dur="2000"/>
                                        <p:tgtEl>
                                          <p:spTgt spid="3">
                                            <p:txEl>
                                              <p:pRg st="1" end="1"/>
                                            </p:txEl>
                                          </p:spTgt>
                                        </p:tgtEl>
                                      </p:cBhvr>
                                    </p:animEffect>
                                  </p:childTnLst>
                                </p:cTn>
                              </p:par>
                              <p:par>
                                <p:cTn id="11" presetID="6" presetClass="entr" presetSubtype="16"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circle(in)">
                                      <p:cBhvr>
                                        <p:cTn id="13" dur="2000"/>
                                        <p:tgtEl>
                                          <p:spTgt spid="3">
                                            <p:txEl>
                                              <p:pRg st="2" end="2"/>
                                            </p:txEl>
                                          </p:spTgt>
                                        </p:tgtEl>
                                      </p:cBhvr>
                                    </p:animEffect>
                                  </p:childTnLst>
                                </p:cTn>
                              </p:par>
                              <p:par>
                                <p:cTn id="14" presetID="6" presetClass="entr" presetSubtype="16" fill="hold"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circle(in)">
                                      <p:cBhvr>
                                        <p:cTn id="16" dur="2000"/>
                                        <p:tgtEl>
                                          <p:spTgt spid="3">
                                            <p:txEl>
                                              <p:pRg st="3" end="3"/>
                                            </p:txEl>
                                          </p:spTgt>
                                        </p:tgtEl>
                                      </p:cBhvr>
                                    </p:animEffect>
                                  </p:childTnLst>
                                </p:cTn>
                              </p:par>
                              <p:par>
                                <p:cTn id="17" presetID="6" presetClass="entr" presetSubtype="16"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circle(in)">
                                      <p:cBhvr>
                                        <p:cTn id="19" dur="2000"/>
                                        <p:tgtEl>
                                          <p:spTgt spid="3">
                                            <p:txEl>
                                              <p:pRg st="4" end="4"/>
                                            </p:txEl>
                                          </p:spTgt>
                                        </p:tgtEl>
                                      </p:cBhvr>
                                    </p:animEffect>
                                  </p:childTnLst>
                                </p:cTn>
                              </p:par>
                              <p:par>
                                <p:cTn id="20" presetID="6" presetClass="entr" presetSubtype="16" fill="hold" nodeType="with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circle(in)">
                                      <p:cBhvr>
                                        <p:cTn id="22" dur="2000"/>
                                        <p:tgtEl>
                                          <p:spTgt spid="3">
                                            <p:txEl>
                                              <p:pRg st="5" end="5"/>
                                            </p:txEl>
                                          </p:spTgt>
                                        </p:tgtEl>
                                      </p:cBhvr>
                                    </p:animEffect>
                                  </p:childTnLst>
                                </p:cTn>
                              </p:par>
                              <p:par>
                                <p:cTn id="23" presetID="6" presetClass="entr" presetSubtype="16" fill="hold"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Effect transition="in" filter="circle(in)">
                                      <p:cBhvr>
                                        <p:cTn id="25" dur="2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a:sym typeface="+mn-ea"/>
              </a:rPr>
              <a:t>投诉处理</a:t>
            </a:r>
            <a:r>
              <a:rPr lang="zh-CN" altLang="en-US"/>
              <a:t>程序</a:t>
            </a:r>
            <a:r>
              <a:rPr>
                <a:sym typeface="+mn-ea"/>
              </a:rPr>
              <a:t>违法</a:t>
            </a:r>
            <a:r>
              <a:rPr lang="zh-CN" altLang="en-US"/>
              <a:t>的法律后果</a:t>
            </a:r>
            <a:endParaRPr lang="zh-CN" altLang="en-US"/>
          </a:p>
        </p:txBody>
      </p:sp>
      <p:sp>
        <p:nvSpPr>
          <p:cNvPr id="3" name="内容占位符 2"/>
          <p:cNvSpPr>
            <a:spLocks noGrp="1"/>
          </p:cNvSpPr>
          <p:nvPr>
            <p:ph idx="1"/>
          </p:nvPr>
        </p:nvSpPr>
        <p:spPr/>
        <p:txBody>
          <a:bodyPr/>
          <a:p>
            <a:r>
              <a:rPr lang="zh-CN" altLang="en-US" sz="2800" b="1">
                <a:latin typeface="宋体" panose="02010600030101010101" pitchFamily="2" charset="-122"/>
                <a:ea typeface="宋体" panose="02010600030101010101" pitchFamily="2" charset="-122"/>
              </a:rPr>
              <a:t>《行政复议法</a:t>
            </a:r>
            <a:r>
              <a:rPr sz="2800" b="1">
                <a:latin typeface="宋体" panose="02010600030101010101" pitchFamily="2" charset="-122"/>
                <a:ea typeface="宋体" panose="02010600030101010101" pitchFamily="2" charset="-122"/>
                <a:sym typeface="+mn-ea"/>
              </a:rPr>
              <a:t>》</a:t>
            </a:r>
            <a:endParaRPr lang="zh-CN" altLang="en-US" sz="2800" b="1">
              <a:latin typeface="宋体" panose="02010600030101010101" pitchFamily="2" charset="-122"/>
              <a:ea typeface="宋体" panose="02010600030101010101" pitchFamily="2" charset="-122"/>
            </a:endParaRPr>
          </a:p>
          <a:p>
            <a:r>
              <a:rPr lang="zh-CN" altLang="en-US" sz="1800">
                <a:latin typeface="宋体" panose="02010600030101010101" pitchFamily="2" charset="-122"/>
                <a:ea typeface="宋体" panose="02010600030101010101" pitchFamily="2" charset="-122"/>
                <a:cs typeface="宋体" panose="02010600030101010101" pitchFamily="2" charset="-122"/>
              </a:rPr>
              <a:t>第二十八条第一款第三项　行政复议机关负责法制工作的机构应当对被申请人作出的具体行政行为进行审查，提出意见，经行政复议机关的负责人同意或者集体讨论通过后，按照下列规定作出行政复议决定：</a:t>
            </a:r>
            <a:endParaRPr lang="zh-CN" altLang="en-US" sz="1800">
              <a:latin typeface="宋体" panose="02010600030101010101" pitchFamily="2" charset="-122"/>
              <a:ea typeface="宋体" panose="02010600030101010101" pitchFamily="2" charset="-122"/>
              <a:cs typeface="宋体" panose="02010600030101010101" pitchFamily="2" charset="-122"/>
            </a:endParaRPr>
          </a:p>
          <a:p>
            <a:r>
              <a:rPr lang="zh-CN" altLang="en-US" sz="1800">
                <a:latin typeface="宋体" panose="02010600030101010101" pitchFamily="2" charset="-122"/>
                <a:ea typeface="宋体" panose="02010600030101010101" pitchFamily="2" charset="-122"/>
                <a:cs typeface="宋体" panose="02010600030101010101" pitchFamily="2" charset="-122"/>
              </a:rPr>
              <a:t>（三）具体行政行为有下列情形之一的，</a:t>
            </a:r>
            <a:r>
              <a:rPr lang="zh-CN" altLang="en-US" sz="1800" b="1" u="sng">
                <a:latin typeface="宋体" panose="02010600030101010101" pitchFamily="2" charset="-122"/>
                <a:ea typeface="宋体" panose="02010600030101010101" pitchFamily="2" charset="-122"/>
                <a:cs typeface="宋体" panose="02010600030101010101" pitchFamily="2" charset="-122"/>
              </a:rPr>
              <a:t>决定撤销</a:t>
            </a:r>
            <a:r>
              <a:rPr lang="zh-CN" altLang="en-US" sz="1800">
                <a:latin typeface="宋体" panose="02010600030101010101" pitchFamily="2" charset="-122"/>
                <a:ea typeface="宋体" panose="02010600030101010101" pitchFamily="2" charset="-122"/>
                <a:cs typeface="宋体" panose="02010600030101010101" pitchFamily="2" charset="-122"/>
              </a:rPr>
              <a:t>、变更或者确认该具体行政行为违法；决定撤销或者确认该具体行政行为违法的，可以责令被申请人在一定期限内</a:t>
            </a:r>
            <a:r>
              <a:rPr lang="zh-CN" altLang="en-US" sz="1800" b="1" u="sng">
                <a:latin typeface="宋体" panose="02010600030101010101" pitchFamily="2" charset="-122"/>
                <a:ea typeface="宋体" panose="02010600030101010101" pitchFamily="2" charset="-122"/>
                <a:cs typeface="宋体" panose="02010600030101010101" pitchFamily="2" charset="-122"/>
              </a:rPr>
              <a:t>重新作出具体行政行为</a:t>
            </a:r>
            <a:r>
              <a:rPr lang="zh-CN" altLang="en-US" sz="1800">
                <a:latin typeface="宋体" panose="02010600030101010101" pitchFamily="2" charset="-122"/>
                <a:ea typeface="宋体" panose="02010600030101010101" pitchFamily="2" charset="-122"/>
                <a:cs typeface="宋体" panose="02010600030101010101" pitchFamily="2" charset="-122"/>
              </a:rPr>
              <a:t>：</a:t>
            </a:r>
            <a:endParaRPr lang="zh-CN" altLang="en-US" sz="1800">
              <a:latin typeface="宋体" panose="02010600030101010101" pitchFamily="2" charset="-122"/>
              <a:ea typeface="宋体" panose="02010600030101010101" pitchFamily="2" charset="-122"/>
              <a:cs typeface="宋体" panose="02010600030101010101" pitchFamily="2" charset="-122"/>
            </a:endParaRPr>
          </a:p>
          <a:p>
            <a:r>
              <a:rPr lang="zh-CN" altLang="en-US" sz="1800">
                <a:latin typeface="宋体" panose="02010600030101010101" pitchFamily="2" charset="-122"/>
                <a:ea typeface="宋体" panose="02010600030101010101" pitchFamily="2" charset="-122"/>
                <a:cs typeface="宋体" panose="02010600030101010101" pitchFamily="2" charset="-122"/>
              </a:rPr>
              <a:t>1．主要事实不清、证据不足的；</a:t>
            </a:r>
            <a:endParaRPr lang="zh-CN" altLang="en-US" sz="1800">
              <a:latin typeface="宋体" panose="02010600030101010101" pitchFamily="2" charset="-122"/>
              <a:ea typeface="宋体" panose="02010600030101010101" pitchFamily="2" charset="-122"/>
              <a:cs typeface="宋体" panose="02010600030101010101" pitchFamily="2" charset="-122"/>
            </a:endParaRPr>
          </a:p>
          <a:p>
            <a:r>
              <a:rPr lang="zh-CN" altLang="en-US" sz="1800">
                <a:latin typeface="宋体" panose="02010600030101010101" pitchFamily="2" charset="-122"/>
                <a:ea typeface="宋体" panose="02010600030101010101" pitchFamily="2" charset="-122"/>
                <a:cs typeface="宋体" panose="02010600030101010101" pitchFamily="2" charset="-122"/>
              </a:rPr>
              <a:t>2．适用依据错误的；</a:t>
            </a:r>
            <a:endParaRPr lang="zh-CN" altLang="en-US" sz="1800">
              <a:latin typeface="宋体" panose="02010600030101010101" pitchFamily="2" charset="-122"/>
              <a:ea typeface="宋体" panose="02010600030101010101" pitchFamily="2" charset="-122"/>
              <a:cs typeface="宋体" panose="02010600030101010101" pitchFamily="2" charset="-122"/>
            </a:endParaRPr>
          </a:p>
          <a:p>
            <a:r>
              <a:rPr lang="zh-CN" altLang="en-US" sz="1800" b="1" u="sng">
                <a:latin typeface="宋体" panose="02010600030101010101" pitchFamily="2" charset="-122"/>
                <a:ea typeface="宋体" panose="02010600030101010101" pitchFamily="2" charset="-122"/>
                <a:cs typeface="宋体" panose="02010600030101010101" pitchFamily="2" charset="-122"/>
              </a:rPr>
              <a:t>3．违反法定程序的；</a:t>
            </a:r>
            <a:endParaRPr lang="zh-CN" altLang="en-US" sz="1800" b="1" u="sng">
              <a:latin typeface="宋体" panose="02010600030101010101" pitchFamily="2" charset="-122"/>
              <a:ea typeface="宋体" panose="02010600030101010101" pitchFamily="2" charset="-122"/>
              <a:cs typeface="宋体" panose="02010600030101010101" pitchFamily="2" charset="-122"/>
            </a:endParaRPr>
          </a:p>
          <a:p>
            <a:r>
              <a:rPr lang="zh-CN" altLang="en-US" sz="1800">
                <a:latin typeface="宋体" panose="02010600030101010101" pitchFamily="2" charset="-122"/>
                <a:ea typeface="宋体" panose="02010600030101010101" pitchFamily="2" charset="-122"/>
                <a:cs typeface="宋体" panose="02010600030101010101" pitchFamily="2" charset="-122"/>
              </a:rPr>
              <a:t>4．超越或者滥用职权的；</a:t>
            </a:r>
            <a:endParaRPr lang="zh-CN" altLang="en-US" sz="1800">
              <a:latin typeface="宋体" panose="02010600030101010101" pitchFamily="2" charset="-122"/>
              <a:ea typeface="宋体" panose="02010600030101010101" pitchFamily="2" charset="-122"/>
              <a:cs typeface="宋体" panose="02010600030101010101" pitchFamily="2" charset="-122"/>
            </a:endParaRPr>
          </a:p>
          <a:p>
            <a:r>
              <a:rPr lang="zh-CN" altLang="en-US" sz="1800">
                <a:latin typeface="宋体" panose="02010600030101010101" pitchFamily="2" charset="-122"/>
                <a:ea typeface="宋体" panose="02010600030101010101" pitchFamily="2" charset="-122"/>
                <a:cs typeface="宋体" panose="02010600030101010101" pitchFamily="2" charset="-122"/>
              </a:rPr>
              <a:t>5．具体行政行为明显不当的。</a:t>
            </a:r>
            <a:endParaRPr lang="zh-CN" altLang="en-US" sz="1800">
              <a:latin typeface="宋体" panose="02010600030101010101" pitchFamily="2" charset="-122"/>
              <a:ea typeface="宋体" panose="02010600030101010101" pitchFamily="2" charset="-122"/>
              <a:cs typeface="宋体" panose="02010600030101010101" pitchFamily="2" charset="-122"/>
            </a:endParaRPr>
          </a:p>
          <a:p>
            <a:pPr marL="0" indent="0">
              <a:buNone/>
            </a:pPr>
            <a:endParaRPr lang="zh-CN" altLang="en-US" sz="1800">
              <a:latin typeface="宋体" panose="02010600030101010101" pitchFamily="2" charset="-122"/>
              <a:ea typeface="宋体" panose="02010600030101010101" pitchFamily="2" charset="-122"/>
              <a:cs typeface="宋体" panose="02010600030101010101" pitchFamily="2" charset="-122"/>
            </a:endParaRPr>
          </a:p>
        </p:txBody>
      </p:sp>
      <p:pic>
        <p:nvPicPr>
          <p:cNvPr id="5" name="图片 2" descr="37cee9cb2188636a752ce9ea1a962aa"/>
          <p:cNvPicPr>
            <a:picLocks noChangeAspect="1"/>
          </p:cNvPicPr>
          <p:nvPr/>
        </p:nvPicPr>
        <p:blipFill>
          <a:blip r:embed="rId1"/>
          <a:stretch>
            <a:fillRect/>
          </a:stretch>
        </p:blipFill>
        <p:spPr>
          <a:xfrm>
            <a:off x="8900795" y="6182360"/>
            <a:ext cx="3263265" cy="641350"/>
          </a:xfrm>
          <a:prstGeom prst="rect">
            <a:avLst/>
          </a:prstGeom>
        </p:spPr>
      </p:pic>
    </p:spTree>
    <p:custDataLst>
      <p:tags r:id="rId2"/>
    </p:custDataLst>
  </p:cSld>
  <p:clrMapOvr>
    <a:masterClrMapping/>
  </p:clrMapOvr>
  <mc:AlternateContent xmlns:mc="http://schemas.openxmlformats.org/markup-compatibility/2006">
    <mc:Choice xmlns:p14="http://schemas.microsoft.com/office/powerpoint/2010/main" Requires="p14">
      <p:transition p14:dur="500">
        <p:randomBar dir="vert"/>
      </p:transition>
    </mc:Choice>
    <mc:Fallback>
      <p:transition>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000" fill="hold">
                                          <p:stCondLst>
                                            <p:cond delay="0"/>
                                          </p:stCondLst>
                                        </p:cTn>
                                        <p:tgtEl>
                                          <p:spTgt spid="3">
                                            <p:txEl>
                                              <p:pRg st="0" end="0"/>
                                            </p:txEl>
                                          </p:spTgt>
                                        </p:tgtEl>
                                        <p:attrNameLst>
                                          <p:attrName>style.visibility</p:attrName>
                                        </p:attrNameLst>
                                      </p:cBhvr>
                                      <p:to>
                                        <p:strVal val="visible"/>
                                      </p:to>
                                    </p:set>
                                    <p:anim calcmode="lin" valueType="num">
                                      <p:cBhvr additive="base">
                                        <p:cTn id="7"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10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000" fill="hold">
                                          <p:stCondLst>
                                            <p:cond delay="0"/>
                                          </p:stCondLst>
                                        </p:cTn>
                                        <p:tgtEl>
                                          <p:spTgt spid="3">
                                            <p:txEl>
                                              <p:pRg st="1" end="1"/>
                                            </p:txEl>
                                          </p:spTgt>
                                        </p:tgtEl>
                                        <p:attrNameLst>
                                          <p:attrName>style.visibility</p:attrName>
                                        </p:attrNameLst>
                                      </p:cBhvr>
                                      <p:to>
                                        <p:strVal val="visible"/>
                                      </p:to>
                                    </p:set>
                                    <p:anim calcmode="lin" valueType="num">
                                      <p:cBhvr additive="base">
                                        <p:cTn id="11"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10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000" fill="hold">
                                          <p:stCondLst>
                                            <p:cond delay="0"/>
                                          </p:stCondLst>
                                        </p:cTn>
                                        <p:tgtEl>
                                          <p:spTgt spid="3">
                                            <p:txEl>
                                              <p:pRg st="2" end="2"/>
                                            </p:txEl>
                                          </p:spTgt>
                                        </p:tgtEl>
                                        <p:attrNameLst>
                                          <p:attrName>style.visibility</p:attrName>
                                        </p:attrNameLst>
                                      </p:cBhvr>
                                      <p:to>
                                        <p:strVal val="visible"/>
                                      </p:to>
                                    </p:set>
                                    <p:anim calcmode="lin" valueType="num">
                                      <p:cBhvr additive="base">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10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000" fill="hold">
                                          <p:stCondLst>
                                            <p:cond delay="0"/>
                                          </p:stCondLst>
                                        </p:cTn>
                                        <p:tgtEl>
                                          <p:spTgt spid="3">
                                            <p:txEl>
                                              <p:pRg st="3" end="3"/>
                                            </p:txEl>
                                          </p:spTgt>
                                        </p:tgtEl>
                                        <p:attrNameLst>
                                          <p:attrName>style.visibility</p:attrName>
                                        </p:attrNameLst>
                                      </p:cBhvr>
                                      <p:to>
                                        <p:strVal val="visible"/>
                                      </p:to>
                                    </p:set>
                                    <p:anim calcmode="lin" valueType="num">
                                      <p:cBhvr additive="base">
                                        <p:cTn id="1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10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000" fill="hold">
                                          <p:stCondLst>
                                            <p:cond delay="0"/>
                                          </p:stCondLst>
                                        </p:cTn>
                                        <p:tgtEl>
                                          <p:spTgt spid="3">
                                            <p:txEl>
                                              <p:pRg st="4" end="4"/>
                                            </p:txEl>
                                          </p:spTgt>
                                        </p:tgtEl>
                                        <p:attrNameLst>
                                          <p:attrName>style.visibility</p:attrName>
                                        </p:attrNameLst>
                                      </p:cBhvr>
                                      <p:to>
                                        <p:strVal val="visible"/>
                                      </p:to>
                                    </p:set>
                                    <p:anim calcmode="lin" valueType="num">
                                      <p:cBhvr additive="base">
                                        <p:cTn id="2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1000" fill="hold"/>
                                        <p:tgtEl>
                                          <p:spTgt spid="3">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000" fill="hold">
                                          <p:stCondLst>
                                            <p:cond delay="0"/>
                                          </p:stCondLst>
                                        </p:cTn>
                                        <p:tgtEl>
                                          <p:spTgt spid="3">
                                            <p:txEl>
                                              <p:pRg st="5" end="5"/>
                                            </p:txEl>
                                          </p:spTgt>
                                        </p:tgtEl>
                                        <p:attrNameLst>
                                          <p:attrName>style.visibility</p:attrName>
                                        </p:attrNameLst>
                                      </p:cBhvr>
                                      <p:to>
                                        <p:strVal val="visible"/>
                                      </p:to>
                                    </p:set>
                                    <p:anim calcmode="lin" valueType="num">
                                      <p:cBhvr additive="base">
                                        <p:cTn id="27"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8" dur="1000" fill="hold"/>
                                        <p:tgtEl>
                                          <p:spTgt spid="3">
                                            <p:txEl>
                                              <p:pRg st="5" end="5"/>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000" fill="hold">
                                          <p:stCondLst>
                                            <p:cond delay="0"/>
                                          </p:stCondLst>
                                        </p:cTn>
                                        <p:tgtEl>
                                          <p:spTgt spid="3">
                                            <p:txEl>
                                              <p:pRg st="6" end="6"/>
                                            </p:txEl>
                                          </p:spTgt>
                                        </p:tgtEl>
                                        <p:attrNameLst>
                                          <p:attrName>style.visibility</p:attrName>
                                        </p:attrNameLst>
                                      </p:cBhvr>
                                      <p:to>
                                        <p:strVal val="visible"/>
                                      </p:to>
                                    </p:set>
                                    <p:anim calcmode="lin" valueType="num">
                                      <p:cBhvr additive="base">
                                        <p:cTn id="31"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2" dur="1000" fill="hold"/>
                                        <p:tgtEl>
                                          <p:spTgt spid="3">
                                            <p:txEl>
                                              <p:pRg st="6" end="6"/>
                                            </p:txEl>
                                          </p:spTgt>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000" fill="hold">
                                          <p:stCondLst>
                                            <p:cond delay="0"/>
                                          </p:stCondLst>
                                        </p:cTn>
                                        <p:tgtEl>
                                          <p:spTgt spid="3">
                                            <p:txEl>
                                              <p:pRg st="7" end="7"/>
                                            </p:txEl>
                                          </p:spTgt>
                                        </p:tgtEl>
                                        <p:attrNameLst>
                                          <p:attrName>style.visibility</p:attrName>
                                        </p:attrNameLst>
                                      </p:cBhvr>
                                      <p:to>
                                        <p:strVal val="visible"/>
                                      </p:to>
                                    </p:set>
                                    <p:anim calcmode="lin" valueType="num">
                                      <p:cBhvr additive="base">
                                        <p:cTn id="35"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36" dur="10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669882" y="908650"/>
            <a:ext cx="10852237" cy="5041355"/>
          </a:xfrm>
        </p:spPr>
        <p:txBody>
          <a:bodyPr/>
          <a:p>
            <a:pPr marL="0" indent="0">
              <a:buNone/>
            </a:pPr>
            <a:r>
              <a:rPr lang="zh-CN" altLang="en-US" sz="2800" b="1">
                <a:latin typeface="宋体" panose="02010600030101010101" pitchFamily="2" charset="-122"/>
                <a:ea typeface="宋体" panose="02010600030101010101" pitchFamily="2" charset="-122"/>
                <a:cs typeface="宋体" panose="02010600030101010101" pitchFamily="2" charset="-122"/>
              </a:rPr>
              <a:t>《行政诉讼法》</a:t>
            </a:r>
            <a:endParaRPr lang="zh-CN" altLang="en-US" sz="2800" b="1">
              <a:latin typeface="宋体" panose="02010600030101010101" pitchFamily="2" charset="-122"/>
              <a:ea typeface="宋体" panose="02010600030101010101" pitchFamily="2" charset="-122"/>
              <a:cs typeface="宋体" panose="02010600030101010101" pitchFamily="2" charset="-122"/>
            </a:endParaRPr>
          </a:p>
          <a:p>
            <a:r>
              <a:rPr lang="zh-CN" altLang="en-US" sz="2000">
                <a:latin typeface="宋体" panose="02010600030101010101" pitchFamily="2" charset="-122"/>
                <a:ea typeface="宋体" panose="02010600030101010101" pitchFamily="2" charset="-122"/>
                <a:cs typeface="宋体" panose="02010600030101010101" pitchFamily="2" charset="-122"/>
              </a:rPr>
              <a:t>第七十条 行政行为有下列情形之一的，人民法院判决</a:t>
            </a:r>
            <a:r>
              <a:rPr lang="zh-CN" altLang="en-US" sz="2000" b="1" u="sng">
                <a:latin typeface="宋体" panose="02010600030101010101" pitchFamily="2" charset="-122"/>
                <a:ea typeface="宋体" panose="02010600030101010101" pitchFamily="2" charset="-122"/>
                <a:cs typeface="宋体" panose="02010600030101010101" pitchFamily="2" charset="-122"/>
              </a:rPr>
              <a:t>撤销或者部分撤销，并可以判决被告重新作出行政行为</a:t>
            </a:r>
            <a:r>
              <a:rPr lang="zh-CN" altLang="en-US" sz="2000">
                <a:latin typeface="宋体" panose="02010600030101010101" pitchFamily="2" charset="-122"/>
                <a:ea typeface="宋体" panose="02010600030101010101" pitchFamily="2" charset="-122"/>
                <a:cs typeface="宋体" panose="02010600030101010101" pitchFamily="2" charset="-122"/>
              </a:rPr>
              <a:t>：</a:t>
            </a:r>
            <a:endParaRPr lang="zh-CN" altLang="en-US" sz="2000">
              <a:latin typeface="宋体" panose="02010600030101010101" pitchFamily="2" charset="-122"/>
              <a:ea typeface="宋体" panose="02010600030101010101" pitchFamily="2" charset="-122"/>
              <a:cs typeface="宋体" panose="02010600030101010101" pitchFamily="2" charset="-122"/>
            </a:endParaRPr>
          </a:p>
          <a:p>
            <a:r>
              <a:rPr lang="zh-CN" altLang="en-US" sz="2000">
                <a:latin typeface="宋体" panose="02010600030101010101" pitchFamily="2" charset="-122"/>
                <a:ea typeface="宋体" panose="02010600030101010101" pitchFamily="2" charset="-122"/>
                <a:cs typeface="宋体" panose="02010600030101010101" pitchFamily="2" charset="-122"/>
              </a:rPr>
              <a:t>(一)主要证据不足的;</a:t>
            </a:r>
            <a:endParaRPr lang="zh-CN" altLang="en-US" sz="2000">
              <a:latin typeface="宋体" panose="02010600030101010101" pitchFamily="2" charset="-122"/>
              <a:ea typeface="宋体" panose="02010600030101010101" pitchFamily="2" charset="-122"/>
              <a:cs typeface="宋体" panose="02010600030101010101" pitchFamily="2" charset="-122"/>
            </a:endParaRPr>
          </a:p>
          <a:p>
            <a:r>
              <a:rPr lang="zh-CN" altLang="en-US" sz="2000">
                <a:latin typeface="宋体" panose="02010600030101010101" pitchFamily="2" charset="-122"/>
                <a:ea typeface="宋体" panose="02010600030101010101" pitchFamily="2" charset="-122"/>
                <a:cs typeface="宋体" panose="02010600030101010101" pitchFamily="2" charset="-122"/>
              </a:rPr>
              <a:t>(二)适用法律、法规错误的;</a:t>
            </a:r>
            <a:endParaRPr lang="zh-CN" altLang="en-US" sz="2000">
              <a:latin typeface="宋体" panose="02010600030101010101" pitchFamily="2" charset="-122"/>
              <a:ea typeface="宋体" panose="02010600030101010101" pitchFamily="2" charset="-122"/>
              <a:cs typeface="宋体" panose="02010600030101010101" pitchFamily="2" charset="-122"/>
            </a:endParaRPr>
          </a:p>
          <a:p>
            <a:r>
              <a:rPr lang="zh-CN" altLang="en-US" sz="2000" b="1" u="sng">
                <a:latin typeface="宋体" panose="02010600030101010101" pitchFamily="2" charset="-122"/>
                <a:ea typeface="宋体" panose="02010600030101010101" pitchFamily="2" charset="-122"/>
                <a:cs typeface="宋体" panose="02010600030101010101" pitchFamily="2" charset="-122"/>
              </a:rPr>
              <a:t>(三)违反法定程序的;</a:t>
            </a:r>
            <a:endParaRPr lang="zh-CN" altLang="en-US" sz="2000" b="1" u="sng">
              <a:latin typeface="宋体" panose="02010600030101010101" pitchFamily="2" charset="-122"/>
              <a:ea typeface="宋体" panose="02010600030101010101" pitchFamily="2" charset="-122"/>
              <a:cs typeface="宋体" panose="02010600030101010101" pitchFamily="2" charset="-122"/>
            </a:endParaRPr>
          </a:p>
          <a:p>
            <a:r>
              <a:rPr lang="zh-CN" altLang="en-US" sz="2000">
                <a:latin typeface="宋体" panose="02010600030101010101" pitchFamily="2" charset="-122"/>
                <a:ea typeface="宋体" panose="02010600030101010101" pitchFamily="2" charset="-122"/>
                <a:cs typeface="宋体" panose="02010600030101010101" pitchFamily="2" charset="-122"/>
              </a:rPr>
              <a:t>(四)超越职权的;</a:t>
            </a:r>
            <a:endParaRPr lang="zh-CN" altLang="en-US" sz="2000">
              <a:latin typeface="宋体" panose="02010600030101010101" pitchFamily="2" charset="-122"/>
              <a:ea typeface="宋体" panose="02010600030101010101" pitchFamily="2" charset="-122"/>
              <a:cs typeface="宋体" panose="02010600030101010101" pitchFamily="2" charset="-122"/>
            </a:endParaRPr>
          </a:p>
          <a:p>
            <a:r>
              <a:rPr lang="zh-CN" altLang="en-US" sz="2000">
                <a:latin typeface="宋体" panose="02010600030101010101" pitchFamily="2" charset="-122"/>
                <a:ea typeface="宋体" panose="02010600030101010101" pitchFamily="2" charset="-122"/>
                <a:cs typeface="宋体" panose="02010600030101010101" pitchFamily="2" charset="-122"/>
              </a:rPr>
              <a:t>(五)滥用职权的;</a:t>
            </a:r>
            <a:endParaRPr lang="zh-CN" altLang="en-US" sz="2000">
              <a:latin typeface="宋体" panose="02010600030101010101" pitchFamily="2" charset="-122"/>
              <a:ea typeface="宋体" panose="02010600030101010101" pitchFamily="2" charset="-122"/>
              <a:cs typeface="宋体" panose="02010600030101010101" pitchFamily="2" charset="-122"/>
            </a:endParaRPr>
          </a:p>
          <a:p>
            <a:r>
              <a:rPr lang="zh-CN" altLang="en-US" sz="2000">
                <a:latin typeface="宋体" panose="02010600030101010101" pitchFamily="2" charset="-122"/>
                <a:ea typeface="宋体" panose="02010600030101010101" pitchFamily="2" charset="-122"/>
                <a:cs typeface="宋体" panose="02010600030101010101" pitchFamily="2" charset="-122"/>
              </a:rPr>
              <a:t>(六)明显不当的。</a:t>
            </a:r>
            <a:endParaRPr lang="zh-CN" altLang="en-US" sz="2000">
              <a:latin typeface="宋体" panose="02010600030101010101" pitchFamily="2" charset="-122"/>
              <a:ea typeface="宋体" panose="02010600030101010101" pitchFamily="2" charset="-122"/>
              <a:cs typeface="宋体" panose="02010600030101010101" pitchFamily="2" charset="-122"/>
            </a:endParaRPr>
          </a:p>
        </p:txBody>
      </p:sp>
      <p:pic>
        <p:nvPicPr>
          <p:cNvPr id="5" name="图片 2" descr="37cee9cb2188636a752ce9ea1a962aa"/>
          <p:cNvPicPr>
            <a:picLocks noChangeAspect="1"/>
          </p:cNvPicPr>
          <p:nvPr/>
        </p:nvPicPr>
        <p:blipFill>
          <a:blip r:embed="rId1"/>
          <a:stretch>
            <a:fillRect/>
          </a:stretch>
        </p:blipFill>
        <p:spPr>
          <a:xfrm>
            <a:off x="8900795" y="6182360"/>
            <a:ext cx="3263265" cy="641350"/>
          </a:xfrm>
          <a:prstGeom prst="rect">
            <a:avLst/>
          </a:prstGeom>
        </p:spPr>
      </p:pic>
    </p:spTree>
    <p:custDataLst>
      <p:tags r:id="rId2"/>
    </p:custDataLst>
  </p:cSld>
  <p:clrMapOvr>
    <a:masterClrMapping/>
  </p:clrMapOvr>
  <mc:AlternateContent xmlns:mc="http://schemas.openxmlformats.org/markup-compatibility/2006">
    <mc:Choice xmlns:p14="http://schemas.microsoft.com/office/powerpoint/2010/main" Requires="p14">
      <p:transition p14:dur="500">
        <p:cover dir="d"/>
      </p:transition>
    </mc:Choice>
    <mc:Fallback>
      <p:transition>
        <p:cover dir="d"/>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000" fill="hold">
                                          <p:stCondLst>
                                            <p:cond delay="0"/>
                                          </p:stCondLst>
                                        </p:cTn>
                                        <p:tgtEl>
                                          <p:spTgt spid="3">
                                            <p:txEl>
                                              <p:pRg st="0" end="0"/>
                                            </p:txEl>
                                          </p:spTgt>
                                        </p:tgtEl>
                                        <p:attrNameLst>
                                          <p:attrName>style.visibility</p:attrName>
                                        </p:attrNameLst>
                                      </p:cBhvr>
                                      <p:to>
                                        <p:strVal val="visible"/>
                                      </p:to>
                                    </p:set>
                                    <p:anim calcmode="lin" valueType="num">
                                      <p:cBhvr additive="base">
                                        <p:cTn id="7" dur="10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8" dur="1000"/>
                                        <p:tgtEl>
                                          <p:spTgt spid="3">
                                            <p:txEl>
                                              <p:pRg st="0" end="0"/>
                                            </p:txEl>
                                          </p:spTgt>
                                        </p:tgtEl>
                                      </p:cBhvr>
                                    </p:animEffect>
                                  </p:childTnLst>
                                </p:cTn>
                              </p:par>
                              <p:par>
                                <p:cTn id="9" presetID="12" presetClass="entr" presetSubtype="4" fill="hold" nodeType="withEffect">
                                  <p:stCondLst>
                                    <p:cond delay="0"/>
                                  </p:stCondLst>
                                  <p:childTnLst>
                                    <p:set>
                                      <p:cBhvr>
                                        <p:cTn id="10" dur="1000" fill="hold">
                                          <p:stCondLst>
                                            <p:cond delay="0"/>
                                          </p:stCondLst>
                                        </p:cTn>
                                        <p:tgtEl>
                                          <p:spTgt spid="3">
                                            <p:txEl>
                                              <p:pRg st="1" end="1"/>
                                            </p:txEl>
                                          </p:spTgt>
                                        </p:tgtEl>
                                        <p:attrNameLst>
                                          <p:attrName>style.visibility</p:attrName>
                                        </p:attrNameLst>
                                      </p:cBhvr>
                                      <p:to>
                                        <p:strVal val="visible"/>
                                      </p:to>
                                    </p:set>
                                    <p:anim calcmode="lin" valueType="num">
                                      <p:cBhvr additive="base">
                                        <p:cTn id="11" dur="1000"/>
                                        <p:tgtEl>
                                          <p:spTgt spid="3">
                                            <p:txEl>
                                              <p:pRg st="1" end="1"/>
                                            </p:txEl>
                                          </p:spTgt>
                                        </p:tgtEl>
                                        <p:attrNameLst>
                                          <p:attrName>ppt_y</p:attrName>
                                        </p:attrNameLst>
                                      </p:cBhvr>
                                      <p:tavLst>
                                        <p:tav tm="0">
                                          <p:val>
                                            <p:strVal val="#ppt_y+#ppt_h*1.125000"/>
                                          </p:val>
                                        </p:tav>
                                        <p:tav tm="100000">
                                          <p:val>
                                            <p:strVal val="#ppt_y"/>
                                          </p:val>
                                        </p:tav>
                                      </p:tavLst>
                                    </p:anim>
                                    <p:animEffect transition="in" filter="wipe(up)">
                                      <p:cBhvr>
                                        <p:cTn id="12" dur="1000"/>
                                        <p:tgtEl>
                                          <p:spTgt spid="3">
                                            <p:txEl>
                                              <p:pRg st="1" end="1"/>
                                            </p:txEl>
                                          </p:spTgt>
                                        </p:tgtEl>
                                      </p:cBhvr>
                                    </p:animEffect>
                                  </p:childTnLst>
                                </p:cTn>
                              </p:par>
                              <p:par>
                                <p:cTn id="13" presetID="12" presetClass="entr" presetSubtype="4" fill="hold" nodeType="withEffect">
                                  <p:stCondLst>
                                    <p:cond delay="0"/>
                                  </p:stCondLst>
                                  <p:childTnLst>
                                    <p:set>
                                      <p:cBhvr>
                                        <p:cTn id="14" dur="1000" fill="hold">
                                          <p:stCondLst>
                                            <p:cond delay="0"/>
                                          </p:stCondLst>
                                        </p:cTn>
                                        <p:tgtEl>
                                          <p:spTgt spid="3">
                                            <p:txEl>
                                              <p:pRg st="2" end="2"/>
                                            </p:txEl>
                                          </p:spTgt>
                                        </p:tgtEl>
                                        <p:attrNameLst>
                                          <p:attrName>style.visibility</p:attrName>
                                        </p:attrNameLst>
                                      </p:cBhvr>
                                      <p:to>
                                        <p:strVal val="visible"/>
                                      </p:to>
                                    </p:set>
                                    <p:anim calcmode="lin" valueType="num">
                                      <p:cBhvr additive="base">
                                        <p:cTn id="15" dur="1000"/>
                                        <p:tgtEl>
                                          <p:spTgt spid="3">
                                            <p:txEl>
                                              <p:pRg st="2" end="2"/>
                                            </p:txEl>
                                          </p:spTgt>
                                        </p:tgtEl>
                                        <p:attrNameLst>
                                          <p:attrName>ppt_y</p:attrName>
                                        </p:attrNameLst>
                                      </p:cBhvr>
                                      <p:tavLst>
                                        <p:tav tm="0">
                                          <p:val>
                                            <p:strVal val="#ppt_y+#ppt_h*1.125000"/>
                                          </p:val>
                                        </p:tav>
                                        <p:tav tm="100000">
                                          <p:val>
                                            <p:strVal val="#ppt_y"/>
                                          </p:val>
                                        </p:tav>
                                      </p:tavLst>
                                    </p:anim>
                                    <p:animEffect transition="in" filter="wipe(up)">
                                      <p:cBhvr>
                                        <p:cTn id="16" dur="1000"/>
                                        <p:tgtEl>
                                          <p:spTgt spid="3">
                                            <p:txEl>
                                              <p:pRg st="2" end="2"/>
                                            </p:txEl>
                                          </p:spTgt>
                                        </p:tgtEl>
                                      </p:cBhvr>
                                    </p:animEffect>
                                  </p:childTnLst>
                                </p:cTn>
                              </p:par>
                              <p:par>
                                <p:cTn id="17" presetID="12" presetClass="entr" presetSubtype="4" fill="hold" nodeType="withEffect">
                                  <p:stCondLst>
                                    <p:cond delay="0"/>
                                  </p:stCondLst>
                                  <p:childTnLst>
                                    <p:set>
                                      <p:cBhvr>
                                        <p:cTn id="18" dur="1000" fill="hold">
                                          <p:stCondLst>
                                            <p:cond delay="0"/>
                                          </p:stCondLst>
                                        </p:cTn>
                                        <p:tgtEl>
                                          <p:spTgt spid="3">
                                            <p:txEl>
                                              <p:pRg st="3" end="3"/>
                                            </p:txEl>
                                          </p:spTgt>
                                        </p:tgtEl>
                                        <p:attrNameLst>
                                          <p:attrName>style.visibility</p:attrName>
                                        </p:attrNameLst>
                                      </p:cBhvr>
                                      <p:to>
                                        <p:strVal val="visible"/>
                                      </p:to>
                                    </p:set>
                                    <p:anim calcmode="lin" valueType="num">
                                      <p:cBhvr additive="base">
                                        <p:cTn id="19" dur="1000"/>
                                        <p:tgtEl>
                                          <p:spTgt spid="3">
                                            <p:txEl>
                                              <p:pRg st="3" end="3"/>
                                            </p:txEl>
                                          </p:spTgt>
                                        </p:tgtEl>
                                        <p:attrNameLst>
                                          <p:attrName>ppt_y</p:attrName>
                                        </p:attrNameLst>
                                      </p:cBhvr>
                                      <p:tavLst>
                                        <p:tav tm="0">
                                          <p:val>
                                            <p:strVal val="#ppt_y+#ppt_h*1.125000"/>
                                          </p:val>
                                        </p:tav>
                                        <p:tav tm="100000">
                                          <p:val>
                                            <p:strVal val="#ppt_y"/>
                                          </p:val>
                                        </p:tav>
                                      </p:tavLst>
                                    </p:anim>
                                    <p:animEffect transition="in" filter="wipe(up)">
                                      <p:cBhvr>
                                        <p:cTn id="20" dur="1000"/>
                                        <p:tgtEl>
                                          <p:spTgt spid="3">
                                            <p:txEl>
                                              <p:pRg st="3" end="3"/>
                                            </p:txEl>
                                          </p:spTgt>
                                        </p:tgtEl>
                                      </p:cBhvr>
                                    </p:animEffect>
                                  </p:childTnLst>
                                </p:cTn>
                              </p:par>
                              <p:par>
                                <p:cTn id="21" presetID="12" presetClass="entr" presetSubtype="4" fill="hold" nodeType="withEffect">
                                  <p:stCondLst>
                                    <p:cond delay="0"/>
                                  </p:stCondLst>
                                  <p:childTnLst>
                                    <p:set>
                                      <p:cBhvr>
                                        <p:cTn id="22" dur="1000" fill="hold">
                                          <p:stCondLst>
                                            <p:cond delay="0"/>
                                          </p:stCondLst>
                                        </p:cTn>
                                        <p:tgtEl>
                                          <p:spTgt spid="3">
                                            <p:txEl>
                                              <p:pRg st="4" end="4"/>
                                            </p:txEl>
                                          </p:spTgt>
                                        </p:tgtEl>
                                        <p:attrNameLst>
                                          <p:attrName>style.visibility</p:attrName>
                                        </p:attrNameLst>
                                      </p:cBhvr>
                                      <p:to>
                                        <p:strVal val="visible"/>
                                      </p:to>
                                    </p:set>
                                    <p:anim calcmode="lin" valueType="num">
                                      <p:cBhvr additive="base">
                                        <p:cTn id="23" dur="1000"/>
                                        <p:tgtEl>
                                          <p:spTgt spid="3">
                                            <p:txEl>
                                              <p:pRg st="4" end="4"/>
                                            </p:txEl>
                                          </p:spTgt>
                                        </p:tgtEl>
                                        <p:attrNameLst>
                                          <p:attrName>ppt_y</p:attrName>
                                        </p:attrNameLst>
                                      </p:cBhvr>
                                      <p:tavLst>
                                        <p:tav tm="0">
                                          <p:val>
                                            <p:strVal val="#ppt_y+#ppt_h*1.125000"/>
                                          </p:val>
                                        </p:tav>
                                        <p:tav tm="100000">
                                          <p:val>
                                            <p:strVal val="#ppt_y"/>
                                          </p:val>
                                        </p:tav>
                                      </p:tavLst>
                                    </p:anim>
                                    <p:animEffect transition="in" filter="wipe(up)">
                                      <p:cBhvr>
                                        <p:cTn id="24" dur="1000"/>
                                        <p:tgtEl>
                                          <p:spTgt spid="3">
                                            <p:txEl>
                                              <p:pRg st="4" end="4"/>
                                            </p:txEl>
                                          </p:spTgt>
                                        </p:tgtEl>
                                      </p:cBhvr>
                                    </p:animEffect>
                                  </p:childTnLst>
                                </p:cTn>
                              </p:par>
                              <p:par>
                                <p:cTn id="25" presetID="12" presetClass="entr" presetSubtype="4" fill="hold" nodeType="withEffect">
                                  <p:stCondLst>
                                    <p:cond delay="0"/>
                                  </p:stCondLst>
                                  <p:childTnLst>
                                    <p:set>
                                      <p:cBhvr>
                                        <p:cTn id="26" dur="1000" fill="hold">
                                          <p:stCondLst>
                                            <p:cond delay="0"/>
                                          </p:stCondLst>
                                        </p:cTn>
                                        <p:tgtEl>
                                          <p:spTgt spid="3">
                                            <p:txEl>
                                              <p:pRg st="5" end="5"/>
                                            </p:txEl>
                                          </p:spTgt>
                                        </p:tgtEl>
                                        <p:attrNameLst>
                                          <p:attrName>style.visibility</p:attrName>
                                        </p:attrNameLst>
                                      </p:cBhvr>
                                      <p:to>
                                        <p:strVal val="visible"/>
                                      </p:to>
                                    </p:set>
                                    <p:anim calcmode="lin" valueType="num">
                                      <p:cBhvr additive="base">
                                        <p:cTn id="27" dur="1000"/>
                                        <p:tgtEl>
                                          <p:spTgt spid="3">
                                            <p:txEl>
                                              <p:pRg st="5" end="5"/>
                                            </p:txEl>
                                          </p:spTgt>
                                        </p:tgtEl>
                                        <p:attrNameLst>
                                          <p:attrName>ppt_y</p:attrName>
                                        </p:attrNameLst>
                                      </p:cBhvr>
                                      <p:tavLst>
                                        <p:tav tm="0">
                                          <p:val>
                                            <p:strVal val="#ppt_y+#ppt_h*1.125000"/>
                                          </p:val>
                                        </p:tav>
                                        <p:tav tm="100000">
                                          <p:val>
                                            <p:strVal val="#ppt_y"/>
                                          </p:val>
                                        </p:tav>
                                      </p:tavLst>
                                    </p:anim>
                                    <p:animEffect transition="in" filter="wipe(up)">
                                      <p:cBhvr>
                                        <p:cTn id="28" dur="1000"/>
                                        <p:tgtEl>
                                          <p:spTgt spid="3">
                                            <p:txEl>
                                              <p:pRg st="5" end="5"/>
                                            </p:txEl>
                                          </p:spTgt>
                                        </p:tgtEl>
                                      </p:cBhvr>
                                    </p:animEffect>
                                  </p:childTnLst>
                                </p:cTn>
                              </p:par>
                              <p:par>
                                <p:cTn id="29" presetID="12" presetClass="entr" presetSubtype="4" fill="hold" nodeType="withEffect">
                                  <p:stCondLst>
                                    <p:cond delay="0"/>
                                  </p:stCondLst>
                                  <p:childTnLst>
                                    <p:set>
                                      <p:cBhvr>
                                        <p:cTn id="30" dur="1000" fill="hold">
                                          <p:stCondLst>
                                            <p:cond delay="0"/>
                                          </p:stCondLst>
                                        </p:cTn>
                                        <p:tgtEl>
                                          <p:spTgt spid="3">
                                            <p:txEl>
                                              <p:pRg st="6" end="6"/>
                                            </p:txEl>
                                          </p:spTgt>
                                        </p:tgtEl>
                                        <p:attrNameLst>
                                          <p:attrName>style.visibility</p:attrName>
                                        </p:attrNameLst>
                                      </p:cBhvr>
                                      <p:to>
                                        <p:strVal val="visible"/>
                                      </p:to>
                                    </p:set>
                                    <p:anim calcmode="lin" valueType="num">
                                      <p:cBhvr additive="base">
                                        <p:cTn id="31" dur="1000"/>
                                        <p:tgtEl>
                                          <p:spTgt spid="3">
                                            <p:txEl>
                                              <p:pRg st="6" end="6"/>
                                            </p:txEl>
                                          </p:spTgt>
                                        </p:tgtEl>
                                        <p:attrNameLst>
                                          <p:attrName>ppt_y</p:attrName>
                                        </p:attrNameLst>
                                      </p:cBhvr>
                                      <p:tavLst>
                                        <p:tav tm="0">
                                          <p:val>
                                            <p:strVal val="#ppt_y+#ppt_h*1.125000"/>
                                          </p:val>
                                        </p:tav>
                                        <p:tav tm="100000">
                                          <p:val>
                                            <p:strVal val="#ppt_y"/>
                                          </p:val>
                                        </p:tav>
                                      </p:tavLst>
                                    </p:anim>
                                    <p:animEffect transition="in" filter="wipe(up)">
                                      <p:cBhvr>
                                        <p:cTn id="32" dur="1000"/>
                                        <p:tgtEl>
                                          <p:spTgt spid="3">
                                            <p:txEl>
                                              <p:pRg st="6" end="6"/>
                                            </p:txEl>
                                          </p:spTgt>
                                        </p:tgtEl>
                                      </p:cBhvr>
                                    </p:animEffect>
                                  </p:childTnLst>
                                </p:cTn>
                              </p:par>
                              <p:par>
                                <p:cTn id="33" presetID="12" presetClass="entr" presetSubtype="4" fill="hold" nodeType="withEffect">
                                  <p:stCondLst>
                                    <p:cond delay="0"/>
                                  </p:stCondLst>
                                  <p:childTnLst>
                                    <p:set>
                                      <p:cBhvr>
                                        <p:cTn id="34" dur="1000" fill="hold">
                                          <p:stCondLst>
                                            <p:cond delay="0"/>
                                          </p:stCondLst>
                                        </p:cTn>
                                        <p:tgtEl>
                                          <p:spTgt spid="3">
                                            <p:txEl>
                                              <p:pRg st="7" end="7"/>
                                            </p:txEl>
                                          </p:spTgt>
                                        </p:tgtEl>
                                        <p:attrNameLst>
                                          <p:attrName>style.visibility</p:attrName>
                                        </p:attrNameLst>
                                      </p:cBhvr>
                                      <p:to>
                                        <p:strVal val="visible"/>
                                      </p:to>
                                    </p:set>
                                    <p:anim calcmode="lin" valueType="num">
                                      <p:cBhvr additive="base">
                                        <p:cTn id="35" dur="1000"/>
                                        <p:tgtEl>
                                          <p:spTgt spid="3">
                                            <p:txEl>
                                              <p:pRg st="7" end="7"/>
                                            </p:txEl>
                                          </p:spTgt>
                                        </p:tgtEl>
                                        <p:attrNameLst>
                                          <p:attrName>ppt_y</p:attrName>
                                        </p:attrNameLst>
                                      </p:cBhvr>
                                      <p:tavLst>
                                        <p:tav tm="0">
                                          <p:val>
                                            <p:strVal val="#ppt_y+#ppt_h*1.125000"/>
                                          </p:val>
                                        </p:tav>
                                        <p:tav tm="100000">
                                          <p:val>
                                            <p:strVal val="#ppt_y"/>
                                          </p:val>
                                        </p:tav>
                                      </p:tavLst>
                                    </p:anim>
                                    <p:animEffect transition="in" filter="wipe(up)">
                                      <p:cBhvr>
                                        <p:cTn id="36" dur="1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t>尊重评审专家的主观评判</a:t>
            </a:r>
            <a:endParaRPr lang="zh-CN" altLang="en-US"/>
          </a:p>
        </p:txBody>
      </p:sp>
      <p:sp>
        <p:nvSpPr>
          <p:cNvPr id="3" name="内容占位符 2"/>
          <p:cNvSpPr>
            <a:spLocks noGrp="1"/>
          </p:cNvSpPr>
          <p:nvPr>
            <p:ph idx="1"/>
          </p:nvPr>
        </p:nvSpPr>
        <p:spPr/>
        <p:txBody>
          <a:bodyPr/>
          <a:p>
            <a:pPr marL="0" indent="0">
              <a:buNone/>
            </a:pPr>
            <a:r>
              <a:rPr lang="zh-CN" altLang="en-US" sz="2800" b="1">
                <a:latin typeface="宋体" panose="02010600030101010101" pitchFamily="2" charset="-122"/>
                <a:ea typeface="宋体" panose="02010600030101010101" pitchFamily="2" charset="-122"/>
              </a:rPr>
              <a:t>案例介绍：</a:t>
            </a:r>
            <a:endParaRPr lang="zh-CN" altLang="en-US" sz="2800" b="1">
              <a:latin typeface="宋体" panose="02010600030101010101" pitchFamily="2" charset="-122"/>
              <a:ea typeface="宋体" panose="02010600030101010101" pitchFamily="2" charset="-122"/>
            </a:endParaRPr>
          </a:p>
          <a:p>
            <a:pPr marL="0" indent="0">
              <a:buNone/>
            </a:pPr>
            <a:r>
              <a:rPr lang="zh-CN" altLang="en-US" sz="2800">
                <a:latin typeface="宋体" panose="02010600030101010101" pitchFamily="2" charset="-122"/>
                <a:ea typeface="宋体" panose="02010600030101010101" pitchFamily="2" charset="-122"/>
              </a:rPr>
              <a:t>    某机关事务局为其住宅公寓采购一批家具，开标时，共有</a:t>
            </a:r>
            <a:r>
              <a:rPr lang="en-US" altLang="zh-CN" sz="2800">
                <a:latin typeface="宋体" panose="02010600030101010101" pitchFamily="2" charset="-122"/>
                <a:ea typeface="宋体" panose="02010600030101010101" pitchFamily="2" charset="-122"/>
              </a:rPr>
              <a:t>4</a:t>
            </a:r>
            <a:r>
              <a:rPr sz="2800">
                <a:latin typeface="宋体" panose="02010600030101010101" pitchFamily="2" charset="-122"/>
                <a:ea typeface="宋体" panose="02010600030101010101" pitchFamily="2" charset="-122"/>
              </a:rPr>
              <a:t>家供应商参加竞标，后经评审，评审委员会确定</a:t>
            </a:r>
            <a:r>
              <a:rPr lang="en-US" altLang="zh-CN" sz="2800">
                <a:latin typeface="宋体" panose="02010600030101010101" pitchFamily="2" charset="-122"/>
                <a:ea typeface="宋体" panose="02010600030101010101" pitchFamily="2" charset="-122"/>
              </a:rPr>
              <a:t>A</a:t>
            </a:r>
            <a:r>
              <a:rPr sz="2800">
                <a:latin typeface="宋体" panose="02010600030101010101" pitchFamily="2" charset="-122"/>
                <a:ea typeface="宋体" panose="02010600030101010101" pitchFamily="2" charset="-122"/>
              </a:rPr>
              <a:t>公司为中标单位，并发布了中标公告。</a:t>
            </a:r>
            <a:r>
              <a:rPr lang="en-US" altLang="zh-CN" sz="2800">
                <a:latin typeface="宋体" panose="02010600030101010101" pitchFamily="2" charset="-122"/>
                <a:ea typeface="宋体" panose="02010600030101010101" pitchFamily="2" charset="-122"/>
              </a:rPr>
              <a:t>B</a:t>
            </a:r>
            <a:r>
              <a:rPr sz="2800">
                <a:latin typeface="宋体" panose="02010600030101010101" pitchFamily="2" charset="-122"/>
                <a:ea typeface="宋体" panose="02010600030101010101" pitchFamily="2" charset="-122"/>
              </a:rPr>
              <a:t>公司综合评分排名第二，且投表报价最低，却未中标。</a:t>
            </a:r>
            <a:r>
              <a:rPr lang="en-US" altLang="zh-CN" sz="2800">
                <a:latin typeface="宋体" panose="02010600030101010101" pitchFamily="2" charset="-122"/>
                <a:ea typeface="宋体" panose="02010600030101010101" pitchFamily="2" charset="-122"/>
              </a:rPr>
              <a:t>B</a:t>
            </a:r>
            <a:r>
              <a:rPr sz="2800">
                <a:latin typeface="宋体" panose="02010600030101010101" pitchFamily="2" charset="-122"/>
                <a:ea typeface="宋体" panose="02010600030101010101" pitchFamily="2" charset="-122"/>
              </a:rPr>
              <a:t>公司在根据评分办法细则自己测算后，得分高于专家评审得分，就推测专家在计算汇总时出现误差，客观评审因素出现了评分不一致的现象，同时还推测有些评委打分有畸高畸地的情况，有人情分，有违公平公正。并以此进行质疑和投诉，还要求公开评审细节和评分过程。</a:t>
            </a:r>
            <a:endParaRPr sz="2800">
              <a:latin typeface="宋体" panose="02010600030101010101" pitchFamily="2" charset="-122"/>
              <a:ea typeface="宋体" panose="02010600030101010101" pitchFamily="2" charset="-122"/>
            </a:endParaRPr>
          </a:p>
        </p:txBody>
      </p:sp>
      <p:pic>
        <p:nvPicPr>
          <p:cNvPr id="5" name="图片 2" descr="37cee9cb2188636a752ce9ea1a962aa"/>
          <p:cNvPicPr>
            <a:picLocks noChangeAspect="1"/>
          </p:cNvPicPr>
          <p:nvPr/>
        </p:nvPicPr>
        <p:blipFill>
          <a:blip r:embed="rId1"/>
          <a:stretch>
            <a:fillRect/>
          </a:stretch>
        </p:blipFill>
        <p:spPr>
          <a:xfrm>
            <a:off x="8900795" y="6182360"/>
            <a:ext cx="3263265" cy="641350"/>
          </a:xfrm>
          <a:prstGeom prst="rect">
            <a:avLst/>
          </a:prstGeom>
        </p:spPr>
      </p:pic>
    </p:spTree>
    <p:custDataLst>
      <p:tags r:id="rId2"/>
    </p:custDataLst>
  </p:cSld>
  <p:clrMapOvr>
    <a:masterClrMapping/>
  </p:clrMapOvr>
  <mc:AlternateContent xmlns:mc="http://schemas.openxmlformats.org/markup-compatibility/2006">
    <mc:Choice xmlns:p14="http://schemas.microsoft.com/office/powerpoint/2010/main" Requires="p14">
      <p:transition p14:dur="500">
        <p:cover dir="d"/>
      </p:transition>
    </mc:Choice>
    <mc:Fallback>
      <p:transition>
        <p:cover dir="d"/>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t>法律问题</a:t>
            </a:r>
            <a:endParaRPr lang="zh-CN" altLang="en-US"/>
          </a:p>
        </p:txBody>
      </p:sp>
      <p:sp>
        <p:nvSpPr>
          <p:cNvPr id="3" name="内容占位符 2"/>
          <p:cNvSpPr>
            <a:spLocks noGrp="1"/>
          </p:cNvSpPr>
          <p:nvPr>
            <p:ph idx="1"/>
          </p:nvPr>
        </p:nvSpPr>
        <p:spPr/>
        <p:txBody>
          <a:bodyPr/>
          <a:p>
            <a:pPr marL="0" indent="0">
              <a:buNone/>
            </a:pPr>
            <a:endParaRPr lang="en-US" altLang="zh-CN" sz="2800" b="1">
              <a:latin typeface="宋体" panose="02010600030101010101" pitchFamily="2" charset="-122"/>
              <a:ea typeface="宋体" panose="02010600030101010101" pitchFamily="2" charset="-122"/>
              <a:cs typeface="宋体" panose="02010600030101010101" pitchFamily="2" charset="-122"/>
            </a:endParaRPr>
          </a:p>
          <a:p>
            <a:pPr marL="0" indent="0">
              <a:buNone/>
            </a:pPr>
            <a:r>
              <a:rPr lang="en-US" altLang="zh-CN" sz="2800" b="1">
                <a:latin typeface="宋体" panose="02010600030101010101" pitchFamily="2" charset="-122"/>
                <a:ea typeface="宋体" panose="02010600030101010101" pitchFamily="2" charset="-122"/>
                <a:cs typeface="宋体" panose="02010600030101010101" pitchFamily="2" charset="-122"/>
              </a:rPr>
              <a:t>1</a:t>
            </a:r>
            <a:r>
              <a:rPr sz="2800" b="1">
                <a:latin typeface="宋体" panose="02010600030101010101" pitchFamily="2" charset="-122"/>
                <a:ea typeface="宋体" panose="02010600030101010101" pitchFamily="2" charset="-122"/>
                <a:cs typeface="宋体" panose="02010600030101010101" pitchFamily="2" charset="-122"/>
              </a:rPr>
              <a:t>、财政部门对评审专家是否有监督权？</a:t>
            </a:r>
            <a:endParaRPr sz="2800" b="1">
              <a:latin typeface="宋体" panose="02010600030101010101" pitchFamily="2" charset="-122"/>
              <a:ea typeface="宋体" panose="02010600030101010101" pitchFamily="2" charset="-122"/>
              <a:cs typeface="宋体" panose="02010600030101010101" pitchFamily="2" charset="-122"/>
            </a:endParaRPr>
          </a:p>
          <a:p>
            <a:pPr marL="0" indent="0">
              <a:buNone/>
            </a:pPr>
            <a:endParaRPr lang="en-US" altLang="zh-CN" sz="2800" b="1">
              <a:latin typeface="宋体" panose="02010600030101010101" pitchFamily="2" charset="-122"/>
              <a:ea typeface="宋体" panose="02010600030101010101" pitchFamily="2" charset="-122"/>
              <a:cs typeface="宋体" panose="02010600030101010101" pitchFamily="2" charset="-122"/>
              <a:sym typeface="+mn-ea"/>
            </a:endParaRPr>
          </a:p>
          <a:p>
            <a:pPr marL="0" indent="0">
              <a:buNone/>
            </a:pPr>
            <a:r>
              <a:rPr lang="en-US" altLang="zh-CN" sz="2800" b="1">
                <a:latin typeface="宋体" panose="02010600030101010101" pitchFamily="2" charset="-122"/>
                <a:ea typeface="宋体" panose="02010600030101010101" pitchFamily="2" charset="-122"/>
                <a:cs typeface="宋体" panose="02010600030101010101" pitchFamily="2" charset="-122"/>
                <a:sym typeface="+mn-ea"/>
              </a:rPr>
              <a:t>2</a:t>
            </a:r>
            <a:r>
              <a:rPr sz="2800" b="1">
                <a:latin typeface="宋体" panose="02010600030101010101" pitchFamily="2" charset="-122"/>
                <a:ea typeface="宋体" panose="02010600030101010101" pitchFamily="2" charset="-122"/>
                <a:cs typeface="宋体" panose="02010600030101010101" pitchFamily="2" charset="-122"/>
                <a:sym typeface="+mn-ea"/>
              </a:rPr>
              <a:t>、对于专家评审结果如何认定？</a:t>
            </a:r>
            <a:endParaRPr lang="zh-CN" altLang="en-US" sz="2800" b="1">
              <a:latin typeface="宋体" panose="02010600030101010101" pitchFamily="2" charset="-122"/>
              <a:ea typeface="宋体" panose="02010600030101010101" pitchFamily="2" charset="-122"/>
              <a:cs typeface="宋体" panose="02010600030101010101" pitchFamily="2" charset="-122"/>
            </a:endParaRPr>
          </a:p>
          <a:p>
            <a:pPr marL="0" indent="0">
              <a:buNone/>
            </a:pPr>
            <a:endParaRPr lang="en-US" altLang="zh-CN" sz="2800" b="1">
              <a:latin typeface="宋体" panose="02010600030101010101" pitchFamily="2" charset="-122"/>
              <a:ea typeface="宋体" panose="02010600030101010101" pitchFamily="2" charset="-122"/>
              <a:cs typeface="宋体" panose="02010600030101010101" pitchFamily="2" charset="-122"/>
            </a:endParaRPr>
          </a:p>
          <a:p>
            <a:pPr marL="0" indent="0">
              <a:buNone/>
            </a:pPr>
            <a:r>
              <a:rPr lang="en-US" altLang="zh-CN" sz="2800" b="1">
                <a:latin typeface="宋体" panose="02010600030101010101" pitchFamily="2" charset="-122"/>
                <a:ea typeface="宋体" panose="02010600030101010101" pitchFamily="2" charset="-122"/>
                <a:cs typeface="宋体" panose="02010600030101010101" pitchFamily="2" charset="-122"/>
              </a:rPr>
              <a:t>3</a:t>
            </a:r>
            <a:r>
              <a:rPr sz="2800" b="1">
                <a:latin typeface="宋体" panose="02010600030101010101" pitchFamily="2" charset="-122"/>
                <a:ea typeface="宋体" panose="02010600030101010101" pitchFamily="2" charset="-122"/>
                <a:cs typeface="宋体" panose="02010600030101010101" pitchFamily="2" charset="-122"/>
              </a:rPr>
              <a:t>、</a:t>
            </a:r>
            <a:r>
              <a:rPr sz="2800" b="1">
                <a:latin typeface="宋体" panose="02010600030101010101" pitchFamily="2" charset="-122"/>
                <a:ea typeface="宋体" panose="02010600030101010101" pitchFamily="2" charset="-122"/>
                <a:cs typeface="宋体" panose="02010600030101010101" pitchFamily="2" charset="-122"/>
              </a:rPr>
              <a:t>专家评审细节是否可以公开？</a:t>
            </a:r>
            <a:endParaRPr sz="2800" b="1">
              <a:latin typeface="宋体" panose="02010600030101010101" pitchFamily="2" charset="-122"/>
              <a:ea typeface="宋体" panose="02010600030101010101" pitchFamily="2" charset="-122"/>
              <a:cs typeface="宋体" panose="02010600030101010101" pitchFamily="2" charset="-122"/>
            </a:endParaRPr>
          </a:p>
          <a:p>
            <a:pPr marL="0" indent="0">
              <a:buNone/>
            </a:pPr>
            <a:endParaRPr lang="zh-CN" altLang="en-US" sz="2800" b="1">
              <a:latin typeface="宋体" panose="02010600030101010101" pitchFamily="2" charset="-122"/>
              <a:ea typeface="宋体" panose="02010600030101010101" pitchFamily="2" charset="-122"/>
              <a:cs typeface="宋体" panose="02010600030101010101" pitchFamily="2" charset="-122"/>
            </a:endParaRPr>
          </a:p>
          <a:p>
            <a:pPr marL="0" indent="0">
              <a:buNone/>
            </a:pPr>
            <a:endParaRPr lang="zh-CN" altLang="en-US" sz="2800" b="1">
              <a:latin typeface="+mj-ea"/>
              <a:ea typeface="+mj-ea"/>
              <a:cs typeface="宋体" panose="02010600030101010101" pitchFamily="2" charset="-122"/>
            </a:endParaRPr>
          </a:p>
          <a:p>
            <a:pPr marL="0" indent="0">
              <a:buNone/>
            </a:pPr>
            <a:endParaRPr lang="zh-CN" altLang="en-US" sz="2800" b="1">
              <a:latin typeface="+mj-ea"/>
              <a:ea typeface="+mj-ea"/>
              <a:cs typeface="宋体" panose="02010600030101010101" pitchFamily="2" charset="-122"/>
            </a:endParaRPr>
          </a:p>
        </p:txBody>
      </p:sp>
      <p:pic>
        <p:nvPicPr>
          <p:cNvPr id="5" name="图片 2" descr="37cee9cb2188636a752ce9ea1a962aa"/>
          <p:cNvPicPr>
            <a:picLocks noChangeAspect="1"/>
          </p:cNvPicPr>
          <p:nvPr/>
        </p:nvPicPr>
        <p:blipFill>
          <a:blip r:embed="rId1"/>
          <a:stretch>
            <a:fillRect/>
          </a:stretch>
        </p:blipFill>
        <p:spPr>
          <a:xfrm>
            <a:off x="8900795" y="6182360"/>
            <a:ext cx="3263265" cy="641350"/>
          </a:xfrm>
          <a:prstGeom prst="rect">
            <a:avLst/>
          </a:prstGeom>
        </p:spPr>
      </p:pic>
    </p:spTree>
    <p:custDataLst>
      <p:tags r:id="rId2"/>
    </p:custDataLst>
  </p:cSld>
  <p:clrMapOvr>
    <a:masterClrMapping/>
  </p:clrMapOvr>
  <mc:AlternateContent xmlns:mc="http://schemas.openxmlformats.org/markup-compatibility/2006">
    <mc:Choice xmlns:p14="http://schemas.microsoft.com/office/powerpoint/2010/main" Requires="p14">
      <p:transition p14:dur="500">
        <p:cover dir="d"/>
      </p:transition>
    </mc:Choice>
    <mc:Fallback>
      <p:transition>
        <p:cover dir="d"/>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t>法律分析</a:t>
            </a:r>
            <a:endParaRPr lang="zh-CN" altLang="en-US"/>
          </a:p>
        </p:txBody>
      </p:sp>
      <p:sp>
        <p:nvSpPr>
          <p:cNvPr id="3" name="内容占位符 2"/>
          <p:cNvSpPr>
            <a:spLocks noGrp="1"/>
          </p:cNvSpPr>
          <p:nvPr>
            <p:ph idx="1"/>
          </p:nvPr>
        </p:nvSpPr>
        <p:spPr/>
        <p:txBody>
          <a:bodyPr/>
          <a:p>
            <a:r>
              <a:rPr lang="en-US" altLang="zh-CN" sz="2800">
                <a:latin typeface="宋体" panose="02010600030101010101" pitchFamily="2" charset="-122"/>
                <a:ea typeface="宋体" panose="02010600030101010101" pitchFamily="2" charset="-122"/>
                <a:cs typeface="宋体" panose="02010600030101010101" pitchFamily="2" charset="-122"/>
                <a:sym typeface="+mn-ea"/>
              </a:rPr>
              <a:t>1</a:t>
            </a:r>
            <a:r>
              <a:rPr sz="2800">
                <a:latin typeface="宋体" panose="02010600030101010101" pitchFamily="2" charset="-122"/>
                <a:ea typeface="宋体" panose="02010600030101010101" pitchFamily="2" charset="-122"/>
                <a:cs typeface="宋体" panose="02010600030101010101" pitchFamily="2" charset="-122"/>
                <a:sym typeface="+mn-ea"/>
              </a:rPr>
              <a:t>、财政部门对整个政府采购活动具有监督职权，而专家评审属于采购活动的内容之一，财政部门对专家评审阶段当然享有监督管理职权。</a:t>
            </a:r>
            <a:endParaRPr sz="2800">
              <a:latin typeface="宋体" panose="02010600030101010101" pitchFamily="2" charset="-122"/>
              <a:ea typeface="宋体" panose="02010600030101010101" pitchFamily="2" charset="-122"/>
              <a:cs typeface="宋体" panose="02010600030101010101" pitchFamily="2" charset="-122"/>
              <a:sym typeface="+mn-ea"/>
            </a:endParaRPr>
          </a:p>
          <a:p>
            <a:endParaRPr lang="en-US" altLang="zh-CN" sz="2800">
              <a:latin typeface="宋体" panose="02010600030101010101" pitchFamily="2" charset="-122"/>
              <a:ea typeface="宋体" panose="02010600030101010101" pitchFamily="2" charset="-122"/>
              <a:cs typeface="宋体" panose="02010600030101010101" pitchFamily="2" charset="-122"/>
              <a:sym typeface="+mn-ea"/>
            </a:endParaRPr>
          </a:p>
          <a:p>
            <a:r>
              <a:rPr lang="en-US" altLang="zh-CN" sz="2800">
                <a:latin typeface="宋体" panose="02010600030101010101" pitchFamily="2" charset="-122"/>
                <a:ea typeface="宋体" panose="02010600030101010101" pitchFamily="2" charset="-122"/>
                <a:cs typeface="宋体" panose="02010600030101010101" pitchFamily="2" charset="-122"/>
                <a:sym typeface="+mn-ea"/>
              </a:rPr>
              <a:t>2</a:t>
            </a:r>
            <a:r>
              <a:rPr sz="2800">
                <a:latin typeface="宋体" panose="02010600030101010101" pitchFamily="2" charset="-122"/>
                <a:ea typeface="宋体" panose="02010600030101010101" pitchFamily="2" charset="-122"/>
                <a:cs typeface="宋体" panose="02010600030101010101" pitchFamily="2" charset="-122"/>
                <a:sym typeface="+mn-ea"/>
              </a:rPr>
              <a:t>、</a:t>
            </a:r>
            <a:r>
              <a:rPr sz="2800">
                <a:latin typeface="宋体" panose="02010600030101010101" pitchFamily="2" charset="-122"/>
                <a:ea typeface="宋体" panose="02010600030101010101" pitchFamily="2" charset="-122"/>
                <a:cs typeface="宋体" panose="02010600030101010101" pitchFamily="2" charset="-122"/>
                <a:sym typeface="+mn-ea"/>
              </a:rPr>
              <a:t>评审专家具有独立评审的权利，不受任何他人干预；</a:t>
            </a:r>
            <a:endParaRPr sz="2800">
              <a:latin typeface="宋体" panose="02010600030101010101" pitchFamily="2" charset="-122"/>
              <a:ea typeface="宋体" panose="02010600030101010101" pitchFamily="2" charset="-122"/>
              <a:cs typeface="宋体" panose="02010600030101010101" pitchFamily="2" charset="-122"/>
            </a:endParaRPr>
          </a:p>
          <a:p>
            <a:pPr marL="0" indent="0">
              <a:buNone/>
            </a:pPr>
            <a:r>
              <a:rPr lang="zh-CN" altLang="en-US" sz="2400" b="1">
                <a:latin typeface="宋体" panose="02010600030101010101" pitchFamily="2" charset="-122"/>
                <a:ea typeface="宋体" panose="02010600030101010101" pitchFamily="2" charset="-122"/>
              </a:rPr>
              <a:t>有观点认为：</a:t>
            </a:r>
            <a:r>
              <a:rPr lang="zh-CN" altLang="en-US" sz="2400">
                <a:latin typeface="宋体" panose="02010600030101010101" pitchFamily="2" charset="-122"/>
                <a:ea typeface="宋体" panose="02010600030101010101" pitchFamily="2" charset="-122"/>
              </a:rPr>
              <a:t>财政部门属于监督部门并非行业专家，不宜代替专家直接决定评审结果，对专家评审的监督范围应当局限于评审的合法合规性，合理性不在监督范围之内。</a:t>
            </a:r>
            <a:r>
              <a:rPr sz="2400">
                <a:latin typeface="宋体" panose="02010600030101010101" pitchFamily="2" charset="-122"/>
                <a:ea typeface="宋体" panose="02010600030101010101" pitchFamily="2" charset="-122"/>
                <a:sym typeface="+mn-ea"/>
              </a:rPr>
              <a:t>财政部门对评审专家的监督应限于以下内容：</a:t>
            </a:r>
            <a:endParaRPr sz="2400" b="1">
              <a:latin typeface="宋体" panose="02010600030101010101" pitchFamily="2" charset="-122"/>
              <a:ea typeface="宋体" panose="02010600030101010101" pitchFamily="2" charset="-122"/>
              <a:cs typeface="宋体" panose="02010600030101010101" pitchFamily="2" charset="-122"/>
              <a:sym typeface="+mn-ea"/>
            </a:endParaRPr>
          </a:p>
          <a:p>
            <a:pPr marL="0" indent="0">
              <a:buNone/>
            </a:pPr>
            <a:endParaRPr lang="zh-CN" altLang="en-US" sz="2400">
              <a:latin typeface="宋体" panose="02010600030101010101" pitchFamily="2" charset="-122"/>
              <a:ea typeface="宋体" panose="02010600030101010101" pitchFamily="2" charset="-122"/>
            </a:endParaRPr>
          </a:p>
          <a:p>
            <a:endParaRPr lang="zh-CN" altLang="en-US" sz="2400">
              <a:latin typeface="宋体" panose="02010600030101010101" pitchFamily="2" charset="-122"/>
              <a:ea typeface="宋体" panose="02010600030101010101" pitchFamily="2" charset="-122"/>
            </a:endParaRPr>
          </a:p>
        </p:txBody>
      </p:sp>
      <p:pic>
        <p:nvPicPr>
          <p:cNvPr id="5" name="图片 2" descr="37cee9cb2188636a752ce9ea1a962aa"/>
          <p:cNvPicPr>
            <a:picLocks noChangeAspect="1"/>
          </p:cNvPicPr>
          <p:nvPr/>
        </p:nvPicPr>
        <p:blipFill>
          <a:blip r:embed="rId1"/>
          <a:stretch>
            <a:fillRect/>
          </a:stretch>
        </p:blipFill>
        <p:spPr>
          <a:xfrm>
            <a:off x="8900795" y="6182360"/>
            <a:ext cx="3263265" cy="641350"/>
          </a:xfrm>
          <a:prstGeom prst="rect">
            <a:avLst/>
          </a:prstGeom>
        </p:spPr>
      </p:pic>
    </p:spTree>
    <p:custDataLst>
      <p:tags r:id="rId2"/>
    </p:custDataLst>
  </p:cSld>
  <p:clrMapOvr>
    <a:masterClrMapping/>
  </p:clrMapOvr>
  <mc:AlternateContent xmlns:mc="http://schemas.openxmlformats.org/markup-compatibility/2006">
    <mc:Choice xmlns:p14="http://schemas.microsoft.com/office/powerpoint/2010/main" Requires="p14">
      <p:transition p14:dur="500">
        <p:cover dir="d"/>
      </p:transition>
    </mc:Choice>
    <mc:Fallback>
      <p:transition>
        <p:cover dir="d"/>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460332" y="1346165"/>
            <a:ext cx="10852237" cy="5041355"/>
          </a:xfrm>
        </p:spPr>
        <p:txBody>
          <a:bodyPr/>
          <a:p>
            <a:pPr marL="0" indent="0">
              <a:buNone/>
            </a:pPr>
            <a:r>
              <a:rPr sz="2400" b="1">
                <a:latin typeface="Calibri" panose="020F0502020204030204" charset="0"/>
                <a:ea typeface="宋体" panose="02010600030101010101" pitchFamily="2" charset="-122"/>
                <a:cs typeface="宋体" panose="02010600030101010101" pitchFamily="2" charset="-122"/>
                <a:sym typeface="+mn-ea"/>
              </a:rPr>
              <a:t>①</a:t>
            </a:r>
            <a:r>
              <a:rPr sz="2400" b="1">
                <a:latin typeface="宋体" panose="02010600030101010101" pitchFamily="2" charset="-122"/>
                <a:ea typeface="宋体" panose="02010600030101010101" pitchFamily="2" charset="-122"/>
                <a:cs typeface="宋体" panose="02010600030101010101" pitchFamily="2" charset="-122"/>
                <a:sym typeface="+mn-ea"/>
              </a:rPr>
              <a:t>评审专家主体的合法性：</a:t>
            </a:r>
            <a:endParaRPr sz="2400" b="1">
              <a:latin typeface="宋体" panose="02010600030101010101" pitchFamily="2" charset="-122"/>
              <a:ea typeface="宋体" panose="02010600030101010101" pitchFamily="2" charset="-122"/>
              <a:cs typeface="宋体" panose="02010600030101010101" pitchFamily="2" charset="-122"/>
              <a:sym typeface="+mn-ea"/>
            </a:endParaRPr>
          </a:p>
          <a:p>
            <a:pPr marL="0" indent="0">
              <a:buNone/>
            </a:pPr>
            <a:r>
              <a:rPr sz="2400">
                <a:latin typeface="宋体" panose="02010600030101010101" pitchFamily="2" charset="-122"/>
                <a:ea typeface="宋体" panose="02010600030101010101" pitchFamily="2" charset="-122"/>
                <a:cs typeface="宋体" panose="02010600030101010101" pitchFamily="2" charset="-122"/>
                <a:sym typeface="+mn-ea"/>
              </a:rPr>
              <a:t>  选取程序，是否回避，专家资格等内容。</a:t>
            </a:r>
            <a:endParaRPr sz="2400">
              <a:latin typeface="宋体" panose="02010600030101010101" pitchFamily="2" charset="-122"/>
              <a:ea typeface="宋体" panose="02010600030101010101" pitchFamily="2" charset="-122"/>
              <a:cs typeface="宋体" panose="02010600030101010101" pitchFamily="2" charset="-122"/>
              <a:sym typeface="+mn-ea"/>
            </a:endParaRPr>
          </a:p>
          <a:p>
            <a:pPr marL="0" indent="0">
              <a:buNone/>
            </a:pPr>
            <a:r>
              <a:rPr sz="2400" b="1">
                <a:latin typeface="Calibri" panose="020F0502020204030204" charset="0"/>
                <a:ea typeface="宋体" panose="02010600030101010101" pitchFamily="2" charset="-122"/>
                <a:cs typeface="宋体" panose="02010600030101010101" pitchFamily="2" charset="-122"/>
                <a:sym typeface="+mn-ea"/>
              </a:rPr>
              <a:t>②</a:t>
            </a:r>
            <a:r>
              <a:rPr sz="2400" b="1">
                <a:latin typeface="宋体" panose="02010600030101010101" pitchFamily="2" charset="-122"/>
                <a:ea typeface="宋体" panose="02010600030101010101" pitchFamily="2" charset="-122"/>
                <a:cs typeface="宋体" panose="02010600030101010101" pitchFamily="2" charset="-122"/>
                <a:sym typeface="+mn-ea"/>
              </a:rPr>
              <a:t>评审过程的合法性：</a:t>
            </a:r>
            <a:endParaRPr sz="2400" b="1">
              <a:latin typeface="宋体" panose="02010600030101010101" pitchFamily="2" charset="-122"/>
              <a:ea typeface="宋体" panose="02010600030101010101" pitchFamily="2" charset="-122"/>
              <a:cs typeface="宋体" panose="02010600030101010101" pitchFamily="2" charset="-122"/>
              <a:sym typeface="+mn-ea"/>
            </a:endParaRPr>
          </a:p>
          <a:p>
            <a:pPr marL="0" indent="0">
              <a:buNone/>
            </a:pPr>
            <a:r>
              <a:rPr sz="2400">
                <a:latin typeface="宋体" panose="02010600030101010101" pitchFamily="2" charset="-122"/>
                <a:ea typeface="宋体" panose="02010600030101010101" pitchFamily="2" charset="-122"/>
                <a:cs typeface="宋体" panose="02010600030101010101" pitchFamily="2" charset="-122"/>
                <a:sym typeface="+mn-ea"/>
              </a:rPr>
              <a:t>  是否按照采购文件规定进行评审，评审中是否存在歧视待遇等内容。</a:t>
            </a:r>
            <a:endParaRPr sz="2400">
              <a:latin typeface="宋体" panose="02010600030101010101" pitchFamily="2" charset="-122"/>
              <a:ea typeface="宋体" panose="02010600030101010101" pitchFamily="2" charset="-122"/>
              <a:cs typeface="宋体" panose="02010600030101010101" pitchFamily="2" charset="-122"/>
              <a:sym typeface="+mn-ea"/>
            </a:endParaRPr>
          </a:p>
          <a:p>
            <a:pPr marL="0" indent="0">
              <a:buNone/>
            </a:pPr>
            <a:r>
              <a:rPr sz="2400" b="1">
                <a:latin typeface="Calibri" panose="020F0502020204030204" charset="0"/>
                <a:ea typeface="宋体" panose="02010600030101010101" pitchFamily="2" charset="-122"/>
                <a:cs typeface="宋体" panose="02010600030101010101" pitchFamily="2" charset="-122"/>
                <a:sym typeface="+mn-ea"/>
              </a:rPr>
              <a:t>③</a:t>
            </a:r>
            <a:r>
              <a:rPr sz="2400" b="1">
                <a:latin typeface="宋体" panose="02010600030101010101" pitchFamily="2" charset="-122"/>
                <a:ea typeface="宋体" panose="02010600030101010101" pitchFamily="2" charset="-122"/>
                <a:cs typeface="宋体" panose="02010600030101010101" pitchFamily="2" charset="-122"/>
                <a:sym typeface="+mn-ea"/>
              </a:rPr>
              <a:t>评审方法的合法性：</a:t>
            </a:r>
            <a:endParaRPr sz="2400" b="1">
              <a:latin typeface="宋体" panose="02010600030101010101" pitchFamily="2" charset="-122"/>
              <a:ea typeface="宋体" panose="02010600030101010101" pitchFamily="2" charset="-122"/>
              <a:cs typeface="宋体" panose="02010600030101010101" pitchFamily="2" charset="-122"/>
              <a:sym typeface="+mn-ea"/>
            </a:endParaRPr>
          </a:p>
          <a:p>
            <a:pPr marL="0" indent="0">
              <a:buNone/>
            </a:pPr>
            <a:r>
              <a:rPr sz="2400">
                <a:latin typeface="宋体" panose="02010600030101010101" pitchFamily="2" charset="-122"/>
                <a:ea typeface="宋体" panose="02010600030101010101" pitchFamily="2" charset="-122"/>
                <a:cs typeface="宋体" panose="02010600030101010101" pitchFamily="2" charset="-122"/>
                <a:sym typeface="+mn-ea"/>
              </a:rPr>
              <a:t>  是否按照采购文件规定的评标方法评审，客观分评分是否一致，政策性评分是否正确等内容。</a:t>
            </a:r>
            <a:endParaRPr lang="zh-CN" altLang="en-US" sz="2400">
              <a:latin typeface="宋体" panose="02010600030101010101" pitchFamily="2" charset="-122"/>
              <a:ea typeface="宋体" panose="02010600030101010101" pitchFamily="2" charset="-122"/>
              <a:cs typeface="宋体" panose="02010600030101010101" pitchFamily="2" charset="-122"/>
            </a:endParaRPr>
          </a:p>
          <a:p>
            <a:pPr marL="0" indent="0">
              <a:buNone/>
            </a:pPr>
            <a:r>
              <a:rPr lang="en-US" altLang="zh-CN" sz="2400">
                <a:cs typeface="宋体" panose="02010600030101010101" pitchFamily="2" charset="-122"/>
              </a:rPr>
              <a:t>3</a:t>
            </a:r>
            <a:r>
              <a:rPr sz="2400">
                <a:cs typeface="宋体" panose="02010600030101010101" pitchFamily="2" charset="-122"/>
              </a:rPr>
              <a:t>、评审专家的评分细节以及评审过程属于不公开内容，不对外进行公示。</a:t>
            </a:r>
            <a:endParaRPr sz="2400">
              <a:sym typeface="+mn-ea"/>
            </a:endParaRPr>
          </a:p>
          <a:p>
            <a:pPr marL="0" indent="0">
              <a:buNone/>
            </a:pPr>
            <a:endParaRPr sz="2400">
              <a:cs typeface="宋体" panose="02010600030101010101" pitchFamily="2" charset="-122"/>
            </a:endParaRPr>
          </a:p>
        </p:txBody>
      </p:sp>
      <p:sp>
        <p:nvSpPr>
          <p:cNvPr id="4" name="标题 3"/>
          <p:cNvSpPr>
            <a:spLocks noGrp="1"/>
          </p:cNvSpPr>
          <p:nvPr>
            <p:ph type="title"/>
          </p:nvPr>
        </p:nvSpPr>
        <p:spPr/>
        <p:txBody>
          <a:bodyPr/>
          <a:p>
            <a:r>
              <a:rPr lang="zh-CN" altLang="en-US"/>
              <a:t>法律分析</a:t>
            </a:r>
            <a:endParaRPr lang="zh-CN" altLang="en-US"/>
          </a:p>
        </p:txBody>
      </p:sp>
      <p:pic>
        <p:nvPicPr>
          <p:cNvPr id="5" name="图片 2" descr="37cee9cb2188636a752ce9ea1a962aa"/>
          <p:cNvPicPr>
            <a:picLocks noChangeAspect="1"/>
          </p:cNvPicPr>
          <p:nvPr/>
        </p:nvPicPr>
        <p:blipFill>
          <a:blip r:embed="rId1"/>
          <a:stretch>
            <a:fillRect/>
          </a:stretch>
        </p:blipFill>
        <p:spPr>
          <a:xfrm>
            <a:off x="8900795" y="6182360"/>
            <a:ext cx="3263265" cy="641350"/>
          </a:xfrm>
          <a:prstGeom prst="rect">
            <a:avLst/>
          </a:prstGeom>
        </p:spPr>
      </p:pic>
    </p:spTree>
    <p:custDataLst>
      <p:tags r:id="rId2"/>
    </p:custDataLst>
  </p:cSld>
  <p:clrMapOvr>
    <a:masterClrMapping/>
  </p:clrMapOvr>
  <mc:AlternateContent xmlns:mc="http://schemas.openxmlformats.org/markup-compatibility/2006">
    <mc:Choice xmlns:p14="http://schemas.microsoft.com/office/powerpoint/2010/main" Requires="p14">
      <p:transition p14:dur="500">
        <p:cover dir="d"/>
      </p:transition>
    </mc:Choice>
    <mc:Fallback>
      <p:transition>
        <p:cover dir="d"/>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600032" y="212290"/>
            <a:ext cx="10852237" cy="648000"/>
          </a:xfrm>
        </p:spPr>
        <p:txBody>
          <a:bodyPr/>
          <a:p>
            <a:r>
              <a:rPr lang="zh-CN" altLang="en-US"/>
              <a:t>法律规定</a:t>
            </a:r>
            <a:endParaRPr lang="zh-CN" altLang="en-US"/>
          </a:p>
        </p:txBody>
      </p:sp>
      <p:sp>
        <p:nvSpPr>
          <p:cNvPr id="3" name="内容占位符 2"/>
          <p:cNvSpPr>
            <a:spLocks noGrp="1"/>
          </p:cNvSpPr>
          <p:nvPr>
            <p:ph idx="1"/>
          </p:nvPr>
        </p:nvSpPr>
        <p:spPr>
          <a:xfrm>
            <a:off x="600032" y="1000090"/>
            <a:ext cx="10852237" cy="5041355"/>
          </a:xfrm>
        </p:spPr>
        <p:txBody>
          <a:bodyPr/>
          <a:p>
            <a:pPr marL="0" indent="0">
              <a:spcAft>
                <a:spcPts val="0"/>
              </a:spcAft>
              <a:buNone/>
            </a:pPr>
            <a:r>
              <a:rPr sz="2400" b="1">
                <a:latin typeface="宋体" panose="02010600030101010101" pitchFamily="2" charset="-122"/>
                <a:ea typeface="宋体" panose="02010600030101010101" pitchFamily="2" charset="-122"/>
                <a:cs typeface="宋体" panose="02010600030101010101" pitchFamily="2" charset="-122"/>
              </a:rPr>
              <a:t>《政府采购法》</a:t>
            </a:r>
            <a:endParaRPr sz="2400" b="1">
              <a:latin typeface="宋体" panose="02010600030101010101" pitchFamily="2" charset="-122"/>
              <a:ea typeface="宋体" panose="02010600030101010101" pitchFamily="2" charset="-122"/>
              <a:cs typeface="宋体" panose="02010600030101010101" pitchFamily="2" charset="-122"/>
            </a:endParaRPr>
          </a:p>
          <a:p>
            <a:pPr marL="0" indent="0">
              <a:spcAft>
                <a:spcPts val="0"/>
              </a:spcAft>
              <a:buNone/>
            </a:pPr>
            <a:r>
              <a:rPr sz="2000" b="1">
                <a:latin typeface="宋体" panose="02010600030101010101" pitchFamily="2" charset="-122"/>
                <a:ea typeface="宋体" panose="02010600030101010101" pitchFamily="2" charset="-122"/>
                <a:cs typeface="宋体" panose="02010600030101010101" pitchFamily="2" charset="-122"/>
              </a:rPr>
              <a:t>第十三条</a:t>
            </a:r>
            <a:r>
              <a:rPr sz="2000">
                <a:latin typeface="宋体" panose="02010600030101010101" pitchFamily="2" charset="-122"/>
                <a:ea typeface="宋体" panose="02010600030101010101" pitchFamily="2" charset="-122"/>
                <a:cs typeface="宋体" panose="02010600030101010101" pitchFamily="2" charset="-122"/>
              </a:rPr>
              <a:t>  各级人民政府财政部门是负责政府采购监督管理的部门，依法履行对政府采购活动的监督管理职责。</a:t>
            </a:r>
            <a:endParaRPr sz="2000">
              <a:latin typeface="宋体" panose="02010600030101010101" pitchFamily="2" charset="-122"/>
              <a:ea typeface="宋体" panose="02010600030101010101" pitchFamily="2" charset="-122"/>
              <a:cs typeface="宋体" panose="02010600030101010101" pitchFamily="2" charset="-122"/>
            </a:endParaRPr>
          </a:p>
          <a:p>
            <a:pPr marL="0" indent="0">
              <a:spcAft>
                <a:spcPts val="0"/>
              </a:spcAft>
              <a:buNone/>
            </a:pPr>
            <a:r>
              <a:rPr sz="2000">
                <a:latin typeface="宋体" panose="02010600030101010101" pitchFamily="2" charset="-122"/>
                <a:ea typeface="宋体" panose="02010600030101010101" pitchFamily="2" charset="-122"/>
                <a:cs typeface="宋体" panose="02010600030101010101" pitchFamily="2" charset="-122"/>
              </a:rPr>
              <a:t>    各级人民政府其他有关部门依法履行与政府采购活动有关的监督管理职责。</a:t>
            </a:r>
            <a:endParaRPr sz="2000">
              <a:latin typeface="宋体" panose="02010600030101010101" pitchFamily="2" charset="-122"/>
              <a:ea typeface="宋体" panose="02010600030101010101" pitchFamily="2" charset="-122"/>
              <a:cs typeface="宋体" panose="02010600030101010101" pitchFamily="2" charset="-122"/>
            </a:endParaRPr>
          </a:p>
          <a:p>
            <a:pPr marL="0" indent="0">
              <a:spcAft>
                <a:spcPts val="0"/>
              </a:spcAft>
              <a:buNone/>
            </a:pPr>
            <a:endParaRPr sz="2400" b="1">
              <a:latin typeface="宋体" panose="02010600030101010101" pitchFamily="2" charset="-122"/>
              <a:ea typeface="宋体" panose="02010600030101010101" pitchFamily="2" charset="-122"/>
              <a:cs typeface="宋体" panose="02010600030101010101" pitchFamily="2" charset="-122"/>
            </a:endParaRPr>
          </a:p>
          <a:p>
            <a:pPr marL="0" indent="0">
              <a:spcAft>
                <a:spcPts val="0"/>
              </a:spcAft>
              <a:buNone/>
            </a:pPr>
            <a:r>
              <a:rPr sz="2400" b="1">
                <a:latin typeface="宋体" panose="02010600030101010101" pitchFamily="2" charset="-122"/>
                <a:ea typeface="宋体" panose="02010600030101010101" pitchFamily="2" charset="-122"/>
                <a:cs typeface="宋体" panose="02010600030101010101" pitchFamily="2" charset="-122"/>
              </a:rPr>
              <a:t>《中华人民共和国政府采购法实施条例》</a:t>
            </a:r>
            <a:endParaRPr sz="2400">
              <a:latin typeface="宋体" panose="02010600030101010101" pitchFamily="2" charset="-122"/>
              <a:ea typeface="宋体" panose="02010600030101010101" pitchFamily="2" charset="-122"/>
              <a:cs typeface="宋体" panose="02010600030101010101" pitchFamily="2" charset="-122"/>
            </a:endParaRPr>
          </a:p>
          <a:p>
            <a:pPr marL="0" indent="0">
              <a:spcAft>
                <a:spcPts val="0"/>
              </a:spcAft>
              <a:buNone/>
            </a:pPr>
            <a:r>
              <a:rPr sz="2000">
                <a:latin typeface="宋体" panose="02010600030101010101" pitchFamily="2" charset="-122"/>
                <a:ea typeface="宋体" panose="02010600030101010101" pitchFamily="2" charset="-122"/>
                <a:cs typeface="宋体" panose="02010600030101010101" pitchFamily="2" charset="-122"/>
              </a:rPr>
              <a:t>第四十一条　评标委员会、竞争性谈判小组或者询价小组成员应当按照客观、公正、审慎的原则，根据采购文件规定的评审程序、评审方法和评审标准进行独立评审。采购文件内容违反国家有关强制性规定的，评标委员会、竞争性谈判小组或者询价小组应当停止评审并向采购人或者采购代理机构说明情况。</a:t>
            </a:r>
            <a:endParaRPr sz="2000">
              <a:latin typeface="宋体" panose="02010600030101010101" pitchFamily="2" charset="-122"/>
              <a:ea typeface="宋体" panose="02010600030101010101" pitchFamily="2" charset="-122"/>
              <a:cs typeface="宋体" panose="02010600030101010101" pitchFamily="2" charset="-122"/>
            </a:endParaRPr>
          </a:p>
          <a:p>
            <a:pPr marL="0" indent="0">
              <a:spcAft>
                <a:spcPts val="0"/>
              </a:spcAft>
              <a:buNone/>
            </a:pPr>
            <a:r>
              <a:rPr sz="2000">
                <a:latin typeface="宋体" panose="02010600030101010101" pitchFamily="2" charset="-122"/>
                <a:ea typeface="宋体" panose="02010600030101010101" pitchFamily="2" charset="-122"/>
                <a:cs typeface="宋体" panose="02010600030101010101" pitchFamily="2" charset="-122"/>
              </a:rPr>
              <a:t>　  评标委员会、竞争性谈判小组或者询价小组成员应当在评审报告上签字，对自己的评审意见承担法律责任。对评审报告有异议的，应当在评审报告上签署不同意见，并说明理由，否则视为同意评审报告。</a:t>
            </a:r>
            <a:endParaRPr sz="2000">
              <a:latin typeface="宋体" panose="02010600030101010101" pitchFamily="2" charset="-122"/>
              <a:ea typeface="宋体" panose="02010600030101010101" pitchFamily="2" charset="-122"/>
              <a:cs typeface="宋体" panose="02010600030101010101" pitchFamily="2" charset="-122"/>
            </a:endParaRPr>
          </a:p>
          <a:p>
            <a:pPr marL="0" indent="0">
              <a:buNone/>
            </a:pPr>
            <a:endParaRPr sz="2000">
              <a:latin typeface="宋体" panose="02010600030101010101" pitchFamily="2" charset="-122"/>
              <a:ea typeface="宋体" panose="02010600030101010101" pitchFamily="2" charset="-122"/>
              <a:cs typeface="宋体" panose="02010600030101010101" pitchFamily="2" charset="-122"/>
            </a:endParaRPr>
          </a:p>
          <a:p>
            <a:pPr marL="0" indent="0">
              <a:buNone/>
            </a:pPr>
            <a:endParaRPr sz="2000">
              <a:latin typeface="宋体" panose="02010600030101010101" pitchFamily="2" charset="-122"/>
              <a:ea typeface="宋体" panose="02010600030101010101" pitchFamily="2" charset="-122"/>
              <a:cs typeface="宋体" panose="02010600030101010101" pitchFamily="2" charset="-122"/>
            </a:endParaRPr>
          </a:p>
          <a:p>
            <a:endParaRPr sz="2000">
              <a:latin typeface="宋体" panose="02010600030101010101" pitchFamily="2" charset="-122"/>
              <a:ea typeface="宋体" panose="02010600030101010101" pitchFamily="2" charset="-122"/>
              <a:cs typeface="宋体" panose="02010600030101010101" pitchFamily="2" charset="-122"/>
            </a:endParaRPr>
          </a:p>
        </p:txBody>
      </p:sp>
      <p:pic>
        <p:nvPicPr>
          <p:cNvPr id="5" name="图片 2" descr="37cee9cb2188636a752ce9ea1a962aa"/>
          <p:cNvPicPr>
            <a:picLocks noChangeAspect="1"/>
          </p:cNvPicPr>
          <p:nvPr/>
        </p:nvPicPr>
        <p:blipFill>
          <a:blip r:embed="rId1"/>
          <a:stretch>
            <a:fillRect/>
          </a:stretch>
        </p:blipFill>
        <p:spPr>
          <a:xfrm>
            <a:off x="8900795" y="6182360"/>
            <a:ext cx="3263265" cy="641350"/>
          </a:xfrm>
          <a:prstGeom prst="rect">
            <a:avLst/>
          </a:prstGeom>
        </p:spPr>
      </p:pic>
    </p:spTree>
    <p:custDataLst>
      <p:tags r:id="rId2"/>
    </p:custDataLst>
  </p:cSld>
  <p:clrMapOvr>
    <a:masterClrMapping/>
  </p:clrMapOvr>
  <mc:AlternateContent xmlns:mc="http://schemas.openxmlformats.org/markup-compatibility/2006">
    <mc:Choice xmlns:p14="http://schemas.microsoft.com/office/powerpoint/2010/main" Requires="p14">
      <p:transition p14:dur="500">
        <p:cover dir="d"/>
      </p:transition>
    </mc:Choice>
    <mc:Fallback>
      <p:transition>
        <p:cover dir="d"/>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t>法律规定</a:t>
            </a:r>
            <a:endParaRPr lang="zh-CN" altLang="en-US"/>
          </a:p>
        </p:txBody>
      </p:sp>
      <p:sp>
        <p:nvSpPr>
          <p:cNvPr id="3" name="内容占位符 2"/>
          <p:cNvSpPr>
            <a:spLocks noGrp="1"/>
          </p:cNvSpPr>
          <p:nvPr>
            <p:ph idx="1"/>
          </p:nvPr>
        </p:nvSpPr>
        <p:spPr/>
        <p:txBody>
          <a:bodyPr/>
          <a:p>
            <a:pPr marL="0" indent="0">
              <a:buNone/>
            </a:pPr>
            <a:r>
              <a:rPr lang="zh-CN" altLang="en-US" sz="2400" b="1">
                <a:latin typeface="宋体" panose="02010600030101010101" pitchFamily="2" charset="-122"/>
                <a:ea typeface="宋体" panose="02010600030101010101" pitchFamily="2" charset="-122"/>
                <a:cs typeface="宋体" panose="02010600030101010101" pitchFamily="2" charset="-122"/>
              </a:rPr>
              <a:t>《政府采购货物和服务招标投标管理办法</a:t>
            </a:r>
            <a:r>
              <a:rPr sz="2400" b="1">
                <a:latin typeface="宋体" panose="02010600030101010101" pitchFamily="2" charset="-122"/>
                <a:ea typeface="宋体" panose="02010600030101010101" pitchFamily="2" charset="-122"/>
                <a:cs typeface="宋体" panose="02010600030101010101" pitchFamily="2" charset="-122"/>
                <a:sym typeface="+mn-ea"/>
              </a:rPr>
              <a:t>》（财政部第</a:t>
            </a:r>
            <a:r>
              <a:rPr lang="en-US" altLang="zh-CN" sz="2400" b="1">
                <a:latin typeface="宋体" panose="02010600030101010101" pitchFamily="2" charset="-122"/>
                <a:ea typeface="宋体" panose="02010600030101010101" pitchFamily="2" charset="-122"/>
                <a:cs typeface="宋体" panose="02010600030101010101" pitchFamily="2" charset="-122"/>
                <a:sym typeface="+mn-ea"/>
              </a:rPr>
              <a:t>87</a:t>
            </a:r>
            <a:r>
              <a:rPr sz="2400" b="1">
                <a:latin typeface="宋体" panose="02010600030101010101" pitchFamily="2" charset="-122"/>
                <a:ea typeface="宋体" panose="02010600030101010101" pitchFamily="2" charset="-122"/>
                <a:cs typeface="宋体" panose="02010600030101010101" pitchFamily="2" charset="-122"/>
                <a:sym typeface="+mn-ea"/>
              </a:rPr>
              <a:t>号令）</a:t>
            </a:r>
            <a:endParaRPr sz="2400" b="1">
              <a:latin typeface="宋体" panose="02010600030101010101" pitchFamily="2" charset="-122"/>
              <a:ea typeface="宋体" panose="02010600030101010101" pitchFamily="2" charset="-122"/>
              <a:cs typeface="宋体" panose="02010600030101010101" pitchFamily="2" charset="-122"/>
              <a:sym typeface="+mn-ea"/>
            </a:endParaRPr>
          </a:p>
          <a:p>
            <a:pPr marL="0" indent="0">
              <a:spcAft>
                <a:spcPts val="0"/>
              </a:spcAft>
              <a:buNone/>
            </a:pPr>
            <a:r>
              <a:rPr lang="zh-CN" altLang="en-US" b="1">
                <a:latin typeface="宋体" panose="02010600030101010101" pitchFamily="2" charset="-122"/>
                <a:ea typeface="宋体" panose="02010600030101010101" pitchFamily="2" charset="-122"/>
                <a:cs typeface="宋体" panose="02010600030101010101" pitchFamily="2" charset="-122"/>
                <a:sym typeface="+mn-ea"/>
              </a:rPr>
              <a:t>第四十六条</a:t>
            </a:r>
            <a:r>
              <a:rPr lang="zh-CN" altLang="en-US">
                <a:latin typeface="宋体" panose="02010600030101010101" pitchFamily="2" charset="-122"/>
                <a:ea typeface="宋体" panose="02010600030101010101" pitchFamily="2" charset="-122"/>
                <a:cs typeface="宋体" panose="02010600030101010101" pitchFamily="2" charset="-122"/>
                <a:sym typeface="+mn-ea"/>
              </a:rPr>
              <a:t> 评标委员会负责具体评标事务，并独立履行下列职责：</a:t>
            </a:r>
            <a:endParaRPr lang="zh-CN" altLang="en-US">
              <a:latin typeface="宋体" panose="02010600030101010101" pitchFamily="2" charset="-122"/>
              <a:ea typeface="宋体" panose="02010600030101010101" pitchFamily="2" charset="-122"/>
              <a:cs typeface="宋体" panose="02010600030101010101" pitchFamily="2" charset="-122"/>
              <a:sym typeface="+mn-ea"/>
            </a:endParaRPr>
          </a:p>
          <a:p>
            <a:pPr marL="0" indent="0">
              <a:spcAft>
                <a:spcPts val="0"/>
              </a:spcAft>
              <a:buNone/>
            </a:pPr>
            <a:r>
              <a:rPr lang="zh-CN" altLang="en-US">
                <a:latin typeface="宋体" panose="02010600030101010101" pitchFamily="2" charset="-122"/>
                <a:ea typeface="宋体" panose="02010600030101010101" pitchFamily="2" charset="-122"/>
                <a:cs typeface="宋体" panose="02010600030101010101" pitchFamily="2" charset="-122"/>
                <a:sym typeface="+mn-ea"/>
              </a:rPr>
              <a:t>　　（一）审查、评价投标文件是否符合招标文件的商务、技术等实质性要求；</a:t>
            </a:r>
            <a:endParaRPr lang="zh-CN" altLang="en-US">
              <a:latin typeface="宋体" panose="02010600030101010101" pitchFamily="2" charset="-122"/>
              <a:ea typeface="宋体" panose="02010600030101010101" pitchFamily="2" charset="-122"/>
              <a:cs typeface="宋体" panose="02010600030101010101" pitchFamily="2" charset="-122"/>
              <a:sym typeface="+mn-ea"/>
            </a:endParaRPr>
          </a:p>
          <a:p>
            <a:pPr marL="0" indent="0">
              <a:spcAft>
                <a:spcPts val="0"/>
              </a:spcAft>
              <a:buNone/>
            </a:pPr>
            <a:r>
              <a:rPr lang="zh-CN" altLang="en-US">
                <a:latin typeface="宋体" panose="02010600030101010101" pitchFamily="2" charset="-122"/>
                <a:ea typeface="宋体" panose="02010600030101010101" pitchFamily="2" charset="-122"/>
                <a:cs typeface="宋体" panose="02010600030101010101" pitchFamily="2" charset="-122"/>
                <a:sym typeface="+mn-ea"/>
              </a:rPr>
              <a:t>　　（二）要求投标人对投标文件有关事项作出澄清或者说明；</a:t>
            </a:r>
            <a:endParaRPr lang="zh-CN" altLang="en-US">
              <a:latin typeface="宋体" panose="02010600030101010101" pitchFamily="2" charset="-122"/>
              <a:ea typeface="宋体" panose="02010600030101010101" pitchFamily="2" charset="-122"/>
              <a:cs typeface="宋体" panose="02010600030101010101" pitchFamily="2" charset="-122"/>
              <a:sym typeface="+mn-ea"/>
            </a:endParaRPr>
          </a:p>
          <a:p>
            <a:pPr marL="0" indent="0">
              <a:spcAft>
                <a:spcPts val="0"/>
              </a:spcAft>
              <a:buNone/>
            </a:pPr>
            <a:r>
              <a:rPr lang="zh-CN" altLang="en-US">
                <a:latin typeface="宋体" panose="02010600030101010101" pitchFamily="2" charset="-122"/>
                <a:ea typeface="宋体" panose="02010600030101010101" pitchFamily="2" charset="-122"/>
                <a:cs typeface="宋体" panose="02010600030101010101" pitchFamily="2" charset="-122"/>
                <a:sym typeface="+mn-ea"/>
              </a:rPr>
              <a:t>　　（三）对投标文件进行比较和评价；</a:t>
            </a:r>
            <a:endParaRPr lang="zh-CN" altLang="en-US">
              <a:latin typeface="宋体" panose="02010600030101010101" pitchFamily="2" charset="-122"/>
              <a:ea typeface="宋体" panose="02010600030101010101" pitchFamily="2" charset="-122"/>
              <a:cs typeface="宋体" panose="02010600030101010101" pitchFamily="2" charset="-122"/>
              <a:sym typeface="+mn-ea"/>
            </a:endParaRPr>
          </a:p>
          <a:p>
            <a:pPr marL="0" indent="0">
              <a:spcAft>
                <a:spcPts val="0"/>
              </a:spcAft>
              <a:buNone/>
            </a:pPr>
            <a:r>
              <a:rPr lang="zh-CN" altLang="en-US">
                <a:latin typeface="宋体" panose="02010600030101010101" pitchFamily="2" charset="-122"/>
                <a:ea typeface="宋体" panose="02010600030101010101" pitchFamily="2" charset="-122"/>
                <a:cs typeface="宋体" panose="02010600030101010101" pitchFamily="2" charset="-122"/>
                <a:sym typeface="+mn-ea"/>
              </a:rPr>
              <a:t>　　（四）确定中标候选人名单，以及根据采购人委托直接确定中标人；</a:t>
            </a:r>
            <a:endParaRPr lang="zh-CN" altLang="en-US">
              <a:latin typeface="宋体" panose="02010600030101010101" pitchFamily="2" charset="-122"/>
              <a:ea typeface="宋体" panose="02010600030101010101" pitchFamily="2" charset="-122"/>
              <a:cs typeface="宋体" panose="02010600030101010101" pitchFamily="2" charset="-122"/>
              <a:sym typeface="+mn-ea"/>
            </a:endParaRPr>
          </a:p>
          <a:p>
            <a:pPr marL="0" indent="0">
              <a:spcAft>
                <a:spcPts val="0"/>
              </a:spcAft>
              <a:buNone/>
            </a:pPr>
            <a:r>
              <a:rPr lang="zh-CN" altLang="en-US">
                <a:latin typeface="宋体" panose="02010600030101010101" pitchFamily="2" charset="-122"/>
                <a:ea typeface="宋体" panose="02010600030101010101" pitchFamily="2" charset="-122"/>
                <a:cs typeface="宋体" panose="02010600030101010101" pitchFamily="2" charset="-122"/>
                <a:sym typeface="+mn-ea"/>
              </a:rPr>
              <a:t>　　（五）向采购人、采购代理机构或者有关部门报告评标中发现的违法行为。</a:t>
            </a:r>
            <a:endParaRPr lang="zh-CN" altLang="en-US">
              <a:latin typeface="宋体" panose="02010600030101010101" pitchFamily="2" charset="-122"/>
              <a:ea typeface="宋体" panose="02010600030101010101" pitchFamily="2" charset="-122"/>
              <a:cs typeface="宋体" panose="02010600030101010101" pitchFamily="2" charset="-122"/>
              <a:sym typeface="+mn-ea"/>
            </a:endParaRPr>
          </a:p>
          <a:p>
            <a:pPr marL="0" indent="0">
              <a:spcAft>
                <a:spcPts val="0"/>
              </a:spcAft>
              <a:buNone/>
            </a:pPr>
            <a:r>
              <a:rPr lang="zh-CN" altLang="en-US">
                <a:latin typeface="宋体" panose="02010600030101010101" pitchFamily="2" charset="-122"/>
                <a:ea typeface="宋体" panose="02010600030101010101" pitchFamily="2" charset="-122"/>
                <a:cs typeface="宋体" panose="02010600030101010101" pitchFamily="2" charset="-122"/>
                <a:sym typeface="+mn-ea"/>
              </a:rPr>
              <a:t>第四十七条 评标委员会由采购人代表和评审专家组成，成员人数应当为</a:t>
            </a:r>
            <a:r>
              <a:rPr lang="zh-CN" altLang="en-US" b="1">
                <a:latin typeface="宋体" panose="02010600030101010101" pitchFamily="2" charset="-122"/>
                <a:ea typeface="宋体" panose="02010600030101010101" pitchFamily="2" charset="-122"/>
                <a:cs typeface="宋体" panose="02010600030101010101" pitchFamily="2" charset="-122"/>
                <a:sym typeface="+mn-ea"/>
              </a:rPr>
              <a:t>5人</a:t>
            </a:r>
            <a:r>
              <a:rPr lang="zh-CN" altLang="en-US">
                <a:latin typeface="宋体" panose="02010600030101010101" pitchFamily="2" charset="-122"/>
                <a:ea typeface="宋体" panose="02010600030101010101" pitchFamily="2" charset="-122"/>
                <a:cs typeface="宋体" panose="02010600030101010101" pitchFamily="2" charset="-122"/>
                <a:sym typeface="+mn-ea"/>
              </a:rPr>
              <a:t>以上单数，其中评审专家不得少于成员总数的三分之二。</a:t>
            </a:r>
            <a:endParaRPr lang="zh-CN" altLang="en-US">
              <a:latin typeface="宋体" panose="02010600030101010101" pitchFamily="2" charset="-122"/>
              <a:ea typeface="宋体" panose="02010600030101010101" pitchFamily="2" charset="-122"/>
              <a:cs typeface="宋体" panose="02010600030101010101" pitchFamily="2" charset="-122"/>
              <a:sym typeface="+mn-ea"/>
            </a:endParaRPr>
          </a:p>
          <a:p>
            <a:pPr marL="0" indent="0">
              <a:spcAft>
                <a:spcPts val="0"/>
              </a:spcAft>
              <a:buNone/>
            </a:pPr>
            <a:r>
              <a:rPr lang="zh-CN" altLang="en-US">
                <a:latin typeface="宋体" panose="02010600030101010101" pitchFamily="2" charset="-122"/>
                <a:ea typeface="宋体" panose="02010600030101010101" pitchFamily="2" charset="-122"/>
                <a:cs typeface="宋体" panose="02010600030101010101" pitchFamily="2" charset="-122"/>
                <a:sym typeface="+mn-ea"/>
              </a:rPr>
              <a:t>　　采购项目符合下列情形之一的，评标委员会成员人数应当为</a:t>
            </a:r>
            <a:r>
              <a:rPr lang="zh-CN" altLang="en-US" b="1">
                <a:latin typeface="宋体" panose="02010600030101010101" pitchFamily="2" charset="-122"/>
                <a:ea typeface="宋体" panose="02010600030101010101" pitchFamily="2" charset="-122"/>
                <a:cs typeface="宋体" panose="02010600030101010101" pitchFamily="2" charset="-122"/>
                <a:sym typeface="+mn-ea"/>
              </a:rPr>
              <a:t>7人</a:t>
            </a:r>
            <a:r>
              <a:rPr lang="zh-CN" altLang="en-US">
                <a:latin typeface="宋体" panose="02010600030101010101" pitchFamily="2" charset="-122"/>
                <a:ea typeface="宋体" panose="02010600030101010101" pitchFamily="2" charset="-122"/>
                <a:cs typeface="宋体" panose="02010600030101010101" pitchFamily="2" charset="-122"/>
                <a:sym typeface="+mn-ea"/>
              </a:rPr>
              <a:t>以上单数：</a:t>
            </a:r>
            <a:endParaRPr lang="zh-CN" altLang="en-US">
              <a:latin typeface="宋体" panose="02010600030101010101" pitchFamily="2" charset="-122"/>
              <a:ea typeface="宋体" panose="02010600030101010101" pitchFamily="2" charset="-122"/>
              <a:cs typeface="宋体" panose="02010600030101010101" pitchFamily="2" charset="-122"/>
              <a:sym typeface="+mn-ea"/>
            </a:endParaRPr>
          </a:p>
          <a:p>
            <a:pPr marL="0" indent="0">
              <a:spcAft>
                <a:spcPts val="0"/>
              </a:spcAft>
              <a:buNone/>
            </a:pPr>
            <a:r>
              <a:rPr lang="zh-CN" altLang="en-US">
                <a:latin typeface="宋体" panose="02010600030101010101" pitchFamily="2" charset="-122"/>
                <a:ea typeface="宋体" panose="02010600030101010101" pitchFamily="2" charset="-122"/>
                <a:cs typeface="宋体" panose="02010600030101010101" pitchFamily="2" charset="-122"/>
                <a:sym typeface="+mn-ea"/>
              </a:rPr>
              <a:t>　　（一）采购预算金额在1000万元以上；</a:t>
            </a:r>
            <a:endParaRPr lang="zh-CN" altLang="en-US">
              <a:latin typeface="宋体" panose="02010600030101010101" pitchFamily="2" charset="-122"/>
              <a:ea typeface="宋体" panose="02010600030101010101" pitchFamily="2" charset="-122"/>
              <a:cs typeface="宋体" panose="02010600030101010101" pitchFamily="2" charset="-122"/>
              <a:sym typeface="+mn-ea"/>
            </a:endParaRPr>
          </a:p>
          <a:p>
            <a:pPr marL="0" indent="0">
              <a:spcAft>
                <a:spcPts val="0"/>
              </a:spcAft>
              <a:buNone/>
            </a:pPr>
            <a:r>
              <a:rPr lang="zh-CN" altLang="en-US">
                <a:latin typeface="宋体" panose="02010600030101010101" pitchFamily="2" charset="-122"/>
                <a:ea typeface="宋体" panose="02010600030101010101" pitchFamily="2" charset="-122"/>
                <a:cs typeface="宋体" panose="02010600030101010101" pitchFamily="2" charset="-122"/>
                <a:sym typeface="+mn-ea"/>
              </a:rPr>
              <a:t>　　（二）技术复杂；</a:t>
            </a:r>
            <a:endParaRPr lang="zh-CN" altLang="en-US">
              <a:latin typeface="宋体" panose="02010600030101010101" pitchFamily="2" charset="-122"/>
              <a:ea typeface="宋体" panose="02010600030101010101" pitchFamily="2" charset="-122"/>
              <a:cs typeface="宋体" panose="02010600030101010101" pitchFamily="2" charset="-122"/>
              <a:sym typeface="+mn-ea"/>
            </a:endParaRPr>
          </a:p>
          <a:p>
            <a:pPr marL="0" indent="0">
              <a:spcAft>
                <a:spcPts val="0"/>
              </a:spcAft>
              <a:buNone/>
            </a:pPr>
            <a:r>
              <a:rPr lang="zh-CN" altLang="en-US">
                <a:latin typeface="宋体" panose="02010600030101010101" pitchFamily="2" charset="-122"/>
                <a:ea typeface="宋体" panose="02010600030101010101" pitchFamily="2" charset="-122"/>
                <a:cs typeface="宋体" panose="02010600030101010101" pitchFamily="2" charset="-122"/>
                <a:sym typeface="+mn-ea"/>
              </a:rPr>
              <a:t>　　（三）社会影响较大。</a:t>
            </a:r>
            <a:endParaRPr lang="zh-CN" altLang="en-US">
              <a:latin typeface="宋体" panose="02010600030101010101" pitchFamily="2" charset="-122"/>
              <a:ea typeface="宋体" panose="02010600030101010101" pitchFamily="2" charset="-122"/>
              <a:cs typeface="宋体" panose="02010600030101010101" pitchFamily="2" charset="-122"/>
              <a:sym typeface="+mn-ea"/>
            </a:endParaRPr>
          </a:p>
          <a:p>
            <a:pPr marL="0" indent="0">
              <a:spcAft>
                <a:spcPts val="0"/>
              </a:spcAft>
              <a:buNone/>
            </a:pPr>
            <a:r>
              <a:rPr lang="zh-CN" altLang="en-US">
                <a:latin typeface="宋体" panose="02010600030101010101" pitchFamily="2" charset="-122"/>
                <a:ea typeface="宋体" panose="02010600030101010101" pitchFamily="2" charset="-122"/>
                <a:cs typeface="宋体" panose="02010600030101010101" pitchFamily="2" charset="-122"/>
                <a:sym typeface="+mn-ea"/>
              </a:rPr>
              <a:t>　　评审专家对本单位的采购项目只能作为采购人代表参与评标，本办法第四十八条第二款规定情形除外。采购代理机构工作人员不得参加由本机构代理的政府采购项目的评标。</a:t>
            </a:r>
            <a:endParaRPr lang="zh-CN" altLang="en-US">
              <a:latin typeface="宋体" panose="02010600030101010101" pitchFamily="2" charset="-122"/>
              <a:ea typeface="宋体" panose="02010600030101010101" pitchFamily="2" charset="-122"/>
              <a:cs typeface="宋体" panose="02010600030101010101" pitchFamily="2" charset="-122"/>
              <a:sym typeface="+mn-ea"/>
            </a:endParaRPr>
          </a:p>
          <a:p>
            <a:pPr marL="0" indent="0">
              <a:spcAft>
                <a:spcPts val="0"/>
              </a:spcAft>
              <a:buNone/>
            </a:pPr>
            <a:r>
              <a:rPr lang="zh-CN" altLang="en-US">
                <a:latin typeface="宋体" panose="02010600030101010101" pitchFamily="2" charset="-122"/>
                <a:ea typeface="宋体" panose="02010600030101010101" pitchFamily="2" charset="-122"/>
                <a:cs typeface="宋体" panose="02010600030101010101" pitchFamily="2" charset="-122"/>
                <a:sym typeface="+mn-ea"/>
              </a:rPr>
              <a:t>　　评标委员会成员名单在评标结果公告前应当保密。</a:t>
            </a:r>
            <a:endParaRPr lang="zh-CN" altLang="en-US">
              <a:latin typeface="宋体" panose="02010600030101010101" pitchFamily="2" charset="-122"/>
              <a:ea typeface="宋体" panose="02010600030101010101" pitchFamily="2" charset="-122"/>
              <a:cs typeface="宋体" panose="02010600030101010101" pitchFamily="2" charset="-122"/>
              <a:sym typeface="+mn-ea"/>
            </a:endParaRPr>
          </a:p>
        </p:txBody>
      </p:sp>
      <p:pic>
        <p:nvPicPr>
          <p:cNvPr id="5" name="图片 2" descr="37cee9cb2188636a752ce9ea1a962aa"/>
          <p:cNvPicPr>
            <a:picLocks noChangeAspect="1"/>
          </p:cNvPicPr>
          <p:nvPr/>
        </p:nvPicPr>
        <p:blipFill>
          <a:blip r:embed="rId1"/>
          <a:stretch>
            <a:fillRect/>
          </a:stretch>
        </p:blipFill>
        <p:spPr>
          <a:xfrm>
            <a:off x="8900795" y="6182360"/>
            <a:ext cx="3263265" cy="641350"/>
          </a:xfrm>
          <a:prstGeom prst="rect">
            <a:avLst/>
          </a:prstGeom>
        </p:spPr>
      </p:pic>
    </p:spTree>
    <p:custDataLst>
      <p:tags r:id="rId2"/>
    </p:custDataLst>
  </p:cSld>
  <p:clrMapOvr>
    <a:masterClrMapping/>
  </p:clrMapOvr>
  <mc:AlternateContent xmlns:mc="http://schemas.openxmlformats.org/markup-compatibility/2006">
    <mc:Choice xmlns:p14="http://schemas.microsoft.com/office/powerpoint/2010/main" Requires="p14">
      <p:transition p14:dur="500">
        <p:cover dir="d"/>
      </p:transition>
    </mc:Choice>
    <mc:Fallback>
      <p:transition>
        <p:cover dir="d"/>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t>法律规定</a:t>
            </a:r>
            <a:endParaRPr lang="zh-CN" altLang="en-US"/>
          </a:p>
        </p:txBody>
      </p:sp>
      <p:sp>
        <p:nvSpPr>
          <p:cNvPr id="6" name="内容占位符 5"/>
          <p:cNvSpPr/>
          <p:nvPr>
            <p:ph idx="1"/>
          </p:nvPr>
        </p:nvSpPr>
        <p:spPr/>
        <p:txBody>
          <a:bodyPr/>
          <a:p>
            <a:pPr marL="0" indent="0">
              <a:buNone/>
            </a:pPr>
            <a:r>
              <a:rPr sz="2400" b="1">
                <a:latin typeface="宋体" panose="02010600030101010101" pitchFamily="2" charset="-122"/>
                <a:ea typeface="宋体" panose="02010600030101010101" pitchFamily="2" charset="-122"/>
                <a:cs typeface="宋体" panose="02010600030101010101" pitchFamily="2" charset="-122"/>
                <a:sym typeface="+mn-ea"/>
              </a:rPr>
              <a:t>《政府采购货物和服务招标投标管理办法</a:t>
            </a:r>
            <a:r>
              <a:rPr sz="2400" b="1">
                <a:latin typeface="宋体" panose="02010600030101010101" pitchFamily="2" charset="-122"/>
                <a:ea typeface="宋体" panose="02010600030101010101" pitchFamily="2" charset="-122"/>
                <a:cs typeface="宋体" panose="02010600030101010101" pitchFamily="2" charset="-122"/>
                <a:sym typeface="+mn-ea"/>
              </a:rPr>
              <a:t>》（财政部第</a:t>
            </a:r>
            <a:r>
              <a:rPr lang="en-US" altLang="zh-CN" sz="2400" b="1">
                <a:latin typeface="宋体" panose="02010600030101010101" pitchFamily="2" charset="-122"/>
                <a:ea typeface="宋体" panose="02010600030101010101" pitchFamily="2" charset="-122"/>
                <a:cs typeface="宋体" panose="02010600030101010101" pitchFamily="2" charset="-122"/>
                <a:sym typeface="+mn-ea"/>
              </a:rPr>
              <a:t>87</a:t>
            </a:r>
            <a:r>
              <a:rPr sz="2400" b="1">
                <a:latin typeface="宋体" panose="02010600030101010101" pitchFamily="2" charset="-122"/>
                <a:ea typeface="宋体" panose="02010600030101010101" pitchFamily="2" charset="-122"/>
                <a:cs typeface="宋体" panose="02010600030101010101" pitchFamily="2" charset="-122"/>
                <a:sym typeface="+mn-ea"/>
              </a:rPr>
              <a:t>号令）</a:t>
            </a:r>
            <a:endParaRPr lang="zh-CN" altLang="en-US" sz="2400" b="1">
              <a:latin typeface="宋体" panose="02010600030101010101" pitchFamily="2" charset="-122"/>
              <a:ea typeface="宋体" panose="02010600030101010101" pitchFamily="2" charset="-122"/>
              <a:cs typeface="宋体" panose="02010600030101010101" pitchFamily="2" charset="-122"/>
            </a:endParaRPr>
          </a:p>
          <a:p>
            <a:pPr marL="0" indent="0">
              <a:buNone/>
            </a:pPr>
            <a:r>
              <a:rPr lang="zh-CN" altLang="en-US" sz="1800" b="1">
                <a:latin typeface="宋体" panose="02010600030101010101" pitchFamily="2" charset="-122"/>
                <a:ea typeface="宋体" panose="02010600030101010101" pitchFamily="2" charset="-122"/>
                <a:cs typeface="宋体" panose="02010600030101010101" pitchFamily="2" charset="-122"/>
              </a:rPr>
              <a:t>第四十八条</a:t>
            </a:r>
            <a:r>
              <a:rPr lang="zh-CN" altLang="en-US" sz="1800">
                <a:latin typeface="宋体" panose="02010600030101010101" pitchFamily="2" charset="-122"/>
                <a:ea typeface="宋体" panose="02010600030101010101" pitchFamily="2" charset="-122"/>
                <a:cs typeface="宋体" panose="02010600030101010101" pitchFamily="2" charset="-122"/>
              </a:rPr>
              <a:t> 采购人或者采购代理机构应当从省级以上财政部门设立的政府采购评审专家库中，通过随机方式抽取评审专家。</a:t>
            </a:r>
            <a:endParaRPr lang="zh-CN" altLang="en-US" sz="1800">
              <a:latin typeface="宋体" panose="02010600030101010101" pitchFamily="2" charset="-122"/>
              <a:ea typeface="宋体" panose="02010600030101010101" pitchFamily="2" charset="-122"/>
              <a:cs typeface="宋体" panose="02010600030101010101" pitchFamily="2" charset="-122"/>
            </a:endParaRPr>
          </a:p>
          <a:p>
            <a:pPr marL="0" indent="0">
              <a:buNone/>
            </a:pPr>
            <a:r>
              <a:rPr lang="zh-CN" altLang="en-US" sz="1800">
                <a:latin typeface="宋体" panose="02010600030101010101" pitchFamily="2" charset="-122"/>
                <a:ea typeface="宋体" panose="02010600030101010101" pitchFamily="2" charset="-122"/>
                <a:cs typeface="宋体" panose="02010600030101010101" pitchFamily="2" charset="-122"/>
              </a:rPr>
              <a:t>  对技术复杂、专业性强的采购项目，通过随机方式难以确定合适评审专家的，经主管预算单位同意，采购人可以自行选定相应专业领域的评审专家。</a:t>
            </a:r>
            <a:endParaRPr lang="zh-CN" altLang="en-US" sz="1800">
              <a:latin typeface="宋体" panose="02010600030101010101" pitchFamily="2" charset="-122"/>
              <a:ea typeface="宋体" panose="02010600030101010101" pitchFamily="2" charset="-122"/>
              <a:cs typeface="宋体" panose="02010600030101010101" pitchFamily="2" charset="-122"/>
            </a:endParaRPr>
          </a:p>
          <a:p>
            <a:pPr marL="0" indent="0">
              <a:buNone/>
            </a:pPr>
            <a:r>
              <a:rPr lang="zh-CN" altLang="en-US" sz="1800" b="1">
                <a:latin typeface="宋体" panose="02010600030101010101" pitchFamily="2" charset="-122"/>
                <a:ea typeface="宋体" panose="02010600030101010101" pitchFamily="2" charset="-122"/>
                <a:cs typeface="宋体" panose="02010600030101010101" pitchFamily="2" charset="-122"/>
              </a:rPr>
              <a:t>第四十九条</a:t>
            </a:r>
            <a:r>
              <a:rPr lang="zh-CN" altLang="en-US" sz="1800">
                <a:latin typeface="宋体" panose="02010600030101010101" pitchFamily="2" charset="-122"/>
                <a:ea typeface="宋体" panose="02010600030101010101" pitchFamily="2" charset="-122"/>
                <a:cs typeface="宋体" panose="02010600030101010101" pitchFamily="2" charset="-122"/>
              </a:rPr>
              <a:t> 评标中因评标委员会成员缺席、回避或者健康等特殊原因导致评标委员会组成不符合本办法规定的，采购人或者采购代理机构应当依法补足后继续评标。被更换的评标委员会成员所作出的评标意见无效。</a:t>
            </a:r>
            <a:endParaRPr lang="zh-CN" altLang="en-US" sz="1800">
              <a:latin typeface="宋体" panose="02010600030101010101" pitchFamily="2" charset="-122"/>
              <a:ea typeface="宋体" panose="02010600030101010101" pitchFamily="2" charset="-122"/>
              <a:cs typeface="宋体" panose="02010600030101010101" pitchFamily="2" charset="-122"/>
            </a:endParaRPr>
          </a:p>
          <a:p>
            <a:pPr marL="0" indent="0">
              <a:buNone/>
            </a:pPr>
            <a:r>
              <a:rPr lang="zh-CN" altLang="en-US" sz="1800">
                <a:latin typeface="宋体" panose="02010600030101010101" pitchFamily="2" charset="-122"/>
                <a:ea typeface="宋体" panose="02010600030101010101" pitchFamily="2" charset="-122"/>
                <a:cs typeface="宋体" panose="02010600030101010101" pitchFamily="2" charset="-122"/>
              </a:rPr>
              <a:t>  无法及时补足评标委员会成员的，采购人或者采购代理机构应当停止评标活动，封存所有投标文件和开标、评标资料，依法重新组建评标委员会进行评标。原评标委员会所作出的评标意见无效。</a:t>
            </a:r>
            <a:endParaRPr lang="zh-CN" altLang="en-US" sz="1800">
              <a:latin typeface="宋体" panose="02010600030101010101" pitchFamily="2" charset="-122"/>
              <a:ea typeface="宋体" panose="02010600030101010101" pitchFamily="2" charset="-122"/>
              <a:cs typeface="宋体" panose="02010600030101010101" pitchFamily="2" charset="-122"/>
            </a:endParaRPr>
          </a:p>
          <a:p>
            <a:pPr marL="0" indent="0">
              <a:buNone/>
            </a:pPr>
            <a:r>
              <a:rPr lang="zh-CN" altLang="en-US" sz="1800">
                <a:latin typeface="宋体" panose="02010600030101010101" pitchFamily="2" charset="-122"/>
                <a:ea typeface="宋体" panose="02010600030101010101" pitchFamily="2" charset="-122"/>
                <a:cs typeface="宋体" panose="02010600030101010101" pitchFamily="2" charset="-122"/>
              </a:rPr>
              <a:t>  采购人或者采购代理机构应当将变更、重新组建评标委员会的情况予以记录，并随采购文件一并存档。</a:t>
            </a:r>
            <a:endParaRPr lang="zh-CN" altLang="en-US" sz="1800">
              <a:latin typeface="宋体" panose="02010600030101010101" pitchFamily="2" charset="-122"/>
              <a:ea typeface="宋体" panose="02010600030101010101" pitchFamily="2" charset="-122"/>
              <a:cs typeface="宋体" panose="02010600030101010101" pitchFamily="2" charset="-122"/>
            </a:endParaRPr>
          </a:p>
        </p:txBody>
      </p:sp>
      <p:pic>
        <p:nvPicPr>
          <p:cNvPr id="7" name="图片 2" descr="37cee9cb2188636a752ce9ea1a962aa"/>
          <p:cNvPicPr>
            <a:picLocks noChangeAspect="1"/>
          </p:cNvPicPr>
          <p:nvPr/>
        </p:nvPicPr>
        <p:blipFill>
          <a:blip r:embed="rId1"/>
          <a:stretch>
            <a:fillRect/>
          </a:stretch>
        </p:blipFill>
        <p:spPr>
          <a:xfrm>
            <a:off x="8900795" y="6182360"/>
            <a:ext cx="3263265" cy="641350"/>
          </a:xfrm>
          <a:prstGeom prst="rect">
            <a:avLst/>
          </a:prstGeom>
        </p:spPr>
      </p:pic>
    </p:spTree>
    <p:custDataLst>
      <p:tags r:id="rId2"/>
    </p:custDataLst>
  </p:cSld>
  <p:clrMapOvr>
    <a:masterClrMapping/>
  </p:clrMapOvr>
  <mc:AlternateContent xmlns:mc="http://schemas.openxmlformats.org/markup-compatibility/2006">
    <mc:Choice xmlns:p14="http://schemas.microsoft.com/office/powerpoint/2010/main" Requires="p14">
      <p:transition p14:dur="500">
        <p:cover dir="d"/>
      </p:transition>
    </mc:Choice>
    <mc:Fallback>
      <p:transition>
        <p:cover dir="d"/>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t>法律规定</a:t>
            </a:r>
            <a:endParaRPr lang="zh-CN" altLang="en-US"/>
          </a:p>
        </p:txBody>
      </p:sp>
      <p:sp>
        <p:nvSpPr>
          <p:cNvPr id="3" name="内容占位符 2"/>
          <p:cNvSpPr>
            <a:spLocks noGrp="1"/>
          </p:cNvSpPr>
          <p:nvPr>
            <p:ph idx="1"/>
          </p:nvPr>
        </p:nvSpPr>
        <p:spPr/>
        <p:txBody>
          <a:bodyPr/>
          <a:p>
            <a:pPr marL="0" indent="0">
              <a:buNone/>
            </a:pPr>
            <a:endParaRPr sz="2400" b="1">
              <a:latin typeface="宋体" panose="02010600030101010101" pitchFamily="2" charset="-122"/>
              <a:ea typeface="宋体" panose="02010600030101010101" pitchFamily="2" charset="-122"/>
              <a:cs typeface="宋体" panose="02010600030101010101" pitchFamily="2" charset="-122"/>
              <a:sym typeface="+mn-ea"/>
            </a:endParaRPr>
          </a:p>
          <a:p>
            <a:pPr marL="0" indent="0">
              <a:buNone/>
            </a:pPr>
            <a:r>
              <a:rPr sz="2400" b="1">
                <a:latin typeface="宋体" panose="02010600030101010101" pitchFamily="2" charset="-122"/>
                <a:ea typeface="宋体" panose="02010600030101010101" pitchFamily="2" charset="-122"/>
                <a:cs typeface="宋体" panose="02010600030101010101" pitchFamily="2" charset="-122"/>
                <a:sym typeface="+mn-ea"/>
              </a:rPr>
              <a:t>《政府采购货物和服务招标投标管理办法》（财政部第</a:t>
            </a:r>
            <a:r>
              <a:rPr lang="en-US" altLang="zh-CN" sz="2400" b="1">
                <a:latin typeface="宋体" panose="02010600030101010101" pitchFamily="2" charset="-122"/>
                <a:ea typeface="宋体" panose="02010600030101010101" pitchFamily="2" charset="-122"/>
                <a:cs typeface="宋体" panose="02010600030101010101" pitchFamily="2" charset="-122"/>
                <a:sym typeface="+mn-ea"/>
              </a:rPr>
              <a:t>87</a:t>
            </a:r>
            <a:r>
              <a:rPr sz="2400" b="1">
                <a:latin typeface="宋体" panose="02010600030101010101" pitchFamily="2" charset="-122"/>
                <a:ea typeface="宋体" panose="02010600030101010101" pitchFamily="2" charset="-122"/>
                <a:cs typeface="宋体" panose="02010600030101010101" pitchFamily="2" charset="-122"/>
                <a:sym typeface="+mn-ea"/>
              </a:rPr>
              <a:t>号令）</a:t>
            </a:r>
            <a:endParaRPr lang="zh-CN" altLang="en-US" sz="2400" b="1">
              <a:latin typeface="宋体" panose="02010600030101010101" pitchFamily="2" charset="-122"/>
              <a:ea typeface="宋体" panose="02010600030101010101" pitchFamily="2" charset="-122"/>
              <a:cs typeface="宋体" panose="02010600030101010101" pitchFamily="2" charset="-122"/>
            </a:endParaRPr>
          </a:p>
          <a:p>
            <a:pPr marL="0" indent="0">
              <a:buNone/>
            </a:pPr>
            <a:endParaRPr lang="zh-CN" altLang="en-US" sz="2000" b="1">
              <a:latin typeface="宋体" panose="02010600030101010101" pitchFamily="2" charset="-122"/>
              <a:ea typeface="宋体" panose="02010600030101010101" pitchFamily="2" charset="-122"/>
              <a:cs typeface="宋体" panose="02010600030101010101" pitchFamily="2" charset="-122"/>
            </a:endParaRPr>
          </a:p>
          <a:p>
            <a:pPr marL="0" indent="0">
              <a:buNone/>
            </a:pPr>
            <a:r>
              <a:rPr lang="zh-CN" altLang="en-US" sz="2000" b="1">
                <a:latin typeface="宋体" panose="02010600030101010101" pitchFamily="2" charset="-122"/>
                <a:ea typeface="宋体" panose="02010600030101010101" pitchFamily="2" charset="-122"/>
                <a:cs typeface="宋体" panose="02010600030101010101" pitchFamily="2" charset="-122"/>
              </a:rPr>
              <a:t>第五十条</a:t>
            </a:r>
            <a:r>
              <a:rPr lang="zh-CN" altLang="en-US" sz="2000">
                <a:latin typeface="宋体" panose="02010600030101010101" pitchFamily="2" charset="-122"/>
                <a:ea typeface="宋体" panose="02010600030101010101" pitchFamily="2" charset="-122"/>
                <a:cs typeface="宋体" panose="02010600030101010101" pitchFamily="2" charset="-122"/>
              </a:rPr>
              <a:t> 评标委员会应当对符合资格的投标人的投标文件进行符合性审查，以确定其是否满足招标文件的实质性要求。</a:t>
            </a:r>
            <a:endParaRPr lang="zh-CN" altLang="en-US" sz="2000">
              <a:latin typeface="宋体" panose="02010600030101010101" pitchFamily="2" charset="-122"/>
              <a:ea typeface="宋体" panose="02010600030101010101" pitchFamily="2" charset="-122"/>
              <a:cs typeface="宋体" panose="02010600030101010101" pitchFamily="2" charset="-122"/>
            </a:endParaRPr>
          </a:p>
          <a:p>
            <a:pPr marL="0" indent="0">
              <a:buNone/>
            </a:pPr>
            <a:endParaRPr lang="zh-CN" altLang="en-US" sz="2000" b="1">
              <a:latin typeface="宋体" panose="02010600030101010101" pitchFamily="2" charset="-122"/>
              <a:ea typeface="宋体" panose="02010600030101010101" pitchFamily="2" charset="-122"/>
              <a:cs typeface="宋体" panose="02010600030101010101" pitchFamily="2" charset="-122"/>
            </a:endParaRPr>
          </a:p>
          <a:p>
            <a:pPr marL="0" indent="0">
              <a:buNone/>
            </a:pPr>
            <a:r>
              <a:rPr lang="zh-CN" altLang="en-US" sz="2000" b="1">
                <a:latin typeface="宋体" panose="02010600030101010101" pitchFamily="2" charset="-122"/>
                <a:ea typeface="宋体" panose="02010600030101010101" pitchFamily="2" charset="-122"/>
                <a:cs typeface="宋体" panose="02010600030101010101" pitchFamily="2" charset="-122"/>
              </a:rPr>
              <a:t>第五十二条</a:t>
            </a:r>
            <a:r>
              <a:rPr lang="zh-CN" altLang="en-US" sz="2000">
                <a:latin typeface="宋体" panose="02010600030101010101" pitchFamily="2" charset="-122"/>
                <a:ea typeface="宋体" panose="02010600030101010101" pitchFamily="2" charset="-122"/>
                <a:cs typeface="宋体" panose="02010600030101010101" pitchFamily="2" charset="-122"/>
              </a:rPr>
              <a:t> 评标委员会应当按照招标文件中规定的评标方法和标准，对符合性审查合格的投标文件进行商务和技术评估，综合比较与评价。</a:t>
            </a:r>
            <a:endParaRPr lang="zh-CN" altLang="en-US" sz="2000">
              <a:latin typeface="宋体" panose="02010600030101010101" pitchFamily="2" charset="-122"/>
              <a:ea typeface="宋体" panose="02010600030101010101" pitchFamily="2" charset="-122"/>
              <a:cs typeface="宋体" panose="02010600030101010101" pitchFamily="2" charset="-122"/>
            </a:endParaRPr>
          </a:p>
          <a:p>
            <a:pPr marL="0" indent="0">
              <a:buNone/>
            </a:pPr>
            <a:endParaRPr lang="zh-CN" altLang="en-US" sz="2000">
              <a:latin typeface="宋体" panose="02010600030101010101" pitchFamily="2" charset="-122"/>
              <a:ea typeface="宋体" panose="02010600030101010101" pitchFamily="2" charset="-122"/>
              <a:cs typeface="宋体" panose="02010600030101010101" pitchFamily="2" charset="-122"/>
            </a:endParaRPr>
          </a:p>
        </p:txBody>
      </p:sp>
      <p:pic>
        <p:nvPicPr>
          <p:cNvPr id="5" name="图片 2" descr="37cee9cb2188636a752ce9ea1a962aa"/>
          <p:cNvPicPr>
            <a:picLocks noChangeAspect="1"/>
          </p:cNvPicPr>
          <p:nvPr/>
        </p:nvPicPr>
        <p:blipFill>
          <a:blip r:embed="rId1"/>
          <a:stretch>
            <a:fillRect/>
          </a:stretch>
        </p:blipFill>
        <p:spPr>
          <a:xfrm>
            <a:off x="8900795" y="6182360"/>
            <a:ext cx="3263265" cy="641350"/>
          </a:xfrm>
          <a:prstGeom prst="rect">
            <a:avLst/>
          </a:prstGeom>
        </p:spPr>
      </p:pic>
    </p:spTree>
    <p:custDataLst>
      <p:tags r:id="rId2"/>
    </p:custDataLst>
  </p:cSld>
  <p:clrMapOvr>
    <a:masterClrMapping/>
  </p:clrMapOvr>
  <mc:AlternateContent xmlns:mc="http://schemas.openxmlformats.org/markup-compatibility/2006">
    <mc:Choice xmlns:p14="http://schemas.microsoft.com/office/powerpoint/2010/main" Requires="p14">
      <p:transition p14:dur="500">
        <p:cover dir="d"/>
      </p:transition>
    </mc:Choice>
    <mc:Fallback>
      <p:transition>
        <p:cover dir="d"/>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t>法律规定</a:t>
            </a:r>
            <a:endParaRPr lang="zh-CN" altLang="en-US"/>
          </a:p>
        </p:txBody>
      </p:sp>
      <p:sp>
        <p:nvSpPr>
          <p:cNvPr id="3" name="内容占位符 2"/>
          <p:cNvSpPr>
            <a:spLocks noGrp="1"/>
          </p:cNvSpPr>
          <p:nvPr>
            <p:ph idx="1"/>
          </p:nvPr>
        </p:nvSpPr>
        <p:spPr/>
        <p:txBody>
          <a:bodyPr/>
          <a:p>
            <a:pPr marL="0" indent="0">
              <a:buNone/>
            </a:pPr>
            <a:r>
              <a:rPr sz="2400" b="1">
                <a:latin typeface="宋体" panose="02010600030101010101" pitchFamily="2" charset="-122"/>
                <a:ea typeface="宋体" panose="02010600030101010101" pitchFamily="2" charset="-122"/>
                <a:cs typeface="宋体" panose="02010600030101010101" pitchFamily="2" charset="-122"/>
                <a:sym typeface="+mn-ea"/>
              </a:rPr>
              <a:t>《政府采购评审专家管理办法》（财库〔2016〕198号</a:t>
            </a:r>
            <a:r>
              <a:rPr sz="2400" b="1">
                <a:latin typeface="宋体" panose="02010600030101010101" pitchFamily="2" charset="-122"/>
                <a:ea typeface="宋体" panose="02010600030101010101" pitchFamily="2" charset="-122"/>
                <a:cs typeface="宋体" panose="02010600030101010101" pitchFamily="2" charset="-122"/>
                <a:sym typeface="+mn-ea"/>
              </a:rPr>
              <a:t>）</a:t>
            </a:r>
            <a:endParaRPr sz="2400" b="1">
              <a:latin typeface="宋体" panose="02010600030101010101" pitchFamily="2" charset="-122"/>
              <a:ea typeface="宋体" panose="02010600030101010101" pitchFamily="2" charset="-122"/>
              <a:cs typeface="宋体" panose="02010600030101010101" pitchFamily="2" charset="-122"/>
              <a:sym typeface="+mn-ea"/>
            </a:endParaRPr>
          </a:p>
          <a:p>
            <a:pPr marL="0" indent="0">
              <a:buNone/>
            </a:pPr>
            <a:r>
              <a:rPr sz="1800" b="1">
                <a:latin typeface="宋体" panose="02010600030101010101" pitchFamily="2" charset="-122"/>
                <a:ea typeface="宋体" panose="02010600030101010101" pitchFamily="2" charset="-122"/>
                <a:cs typeface="宋体" panose="02010600030101010101" pitchFamily="2" charset="-122"/>
                <a:sym typeface="+mn-ea"/>
              </a:rPr>
              <a:t>第十六条</a:t>
            </a:r>
            <a:r>
              <a:rPr sz="1800">
                <a:latin typeface="宋体" panose="02010600030101010101" pitchFamily="2" charset="-122"/>
                <a:ea typeface="宋体" panose="02010600030101010101" pitchFamily="2" charset="-122"/>
                <a:cs typeface="宋体" panose="02010600030101010101" pitchFamily="2" charset="-122"/>
                <a:sym typeface="+mn-ea"/>
              </a:rPr>
              <a:t> 评审专家与参加采购活动的供应商存在下列利害关系之一的,</a:t>
            </a:r>
            <a:r>
              <a:rPr sz="1800" b="1">
                <a:latin typeface="宋体" panose="02010600030101010101" pitchFamily="2" charset="-122"/>
                <a:ea typeface="宋体" panose="02010600030101010101" pitchFamily="2" charset="-122"/>
                <a:cs typeface="宋体" panose="02010600030101010101" pitchFamily="2" charset="-122"/>
                <a:sym typeface="+mn-ea"/>
              </a:rPr>
              <a:t>应当回避:</a:t>
            </a:r>
            <a:endParaRPr lang="zh-CN" altLang="en-US" sz="1800">
              <a:latin typeface="宋体" panose="02010600030101010101" pitchFamily="2" charset="-122"/>
              <a:ea typeface="宋体" panose="02010600030101010101" pitchFamily="2" charset="-122"/>
              <a:cs typeface="宋体" panose="02010600030101010101" pitchFamily="2" charset="-122"/>
            </a:endParaRPr>
          </a:p>
          <a:p>
            <a:pPr marL="0" indent="0">
              <a:buNone/>
            </a:pPr>
            <a:r>
              <a:rPr sz="1800">
                <a:latin typeface="宋体" panose="02010600030101010101" pitchFamily="2" charset="-122"/>
                <a:ea typeface="宋体" panose="02010600030101010101" pitchFamily="2" charset="-122"/>
                <a:cs typeface="宋体" panose="02010600030101010101" pitchFamily="2" charset="-122"/>
                <a:sym typeface="+mn-ea"/>
              </a:rPr>
              <a:t>(一)参加采购活动前三年内,与供应商存在劳动关系,或者担任过供应商的董事、监事,或者是供应商的控股股东或实际控制人;</a:t>
            </a:r>
            <a:endParaRPr lang="zh-CN" altLang="en-US" sz="1800">
              <a:latin typeface="宋体" panose="02010600030101010101" pitchFamily="2" charset="-122"/>
              <a:ea typeface="宋体" panose="02010600030101010101" pitchFamily="2" charset="-122"/>
              <a:cs typeface="宋体" panose="02010600030101010101" pitchFamily="2" charset="-122"/>
            </a:endParaRPr>
          </a:p>
          <a:p>
            <a:pPr marL="0" indent="0">
              <a:buNone/>
            </a:pPr>
            <a:r>
              <a:rPr sz="1800">
                <a:latin typeface="宋体" panose="02010600030101010101" pitchFamily="2" charset="-122"/>
                <a:ea typeface="宋体" panose="02010600030101010101" pitchFamily="2" charset="-122"/>
                <a:cs typeface="宋体" panose="02010600030101010101" pitchFamily="2" charset="-122"/>
                <a:sym typeface="+mn-ea"/>
              </a:rPr>
              <a:t>(二)与供应商的法定代表人或者负责人有夫妻、直系血亲、三代以内旁系血亲或者近姻亲关系;</a:t>
            </a:r>
            <a:endParaRPr lang="zh-CN" altLang="en-US" sz="1800">
              <a:latin typeface="宋体" panose="02010600030101010101" pitchFamily="2" charset="-122"/>
              <a:ea typeface="宋体" panose="02010600030101010101" pitchFamily="2" charset="-122"/>
              <a:cs typeface="宋体" panose="02010600030101010101" pitchFamily="2" charset="-122"/>
            </a:endParaRPr>
          </a:p>
          <a:p>
            <a:pPr marL="0" indent="0">
              <a:buNone/>
            </a:pPr>
            <a:r>
              <a:rPr sz="1800">
                <a:latin typeface="宋体" panose="02010600030101010101" pitchFamily="2" charset="-122"/>
                <a:ea typeface="宋体" panose="02010600030101010101" pitchFamily="2" charset="-122"/>
                <a:cs typeface="宋体" panose="02010600030101010101" pitchFamily="2" charset="-122"/>
                <a:sym typeface="+mn-ea"/>
              </a:rPr>
              <a:t>(三)与供应商有其他可能影响政府采购活动公平、公正进行的关系。</a:t>
            </a:r>
            <a:endParaRPr lang="zh-CN" altLang="en-US" sz="1800">
              <a:latin typeface="宋体" panose="02010600030101010101" pitchFamily="2" charset="-122"/>
              <a:ea typeface="宋体" panose="02010600030101010101" pitchFamily="2" charset="-122"/>
              <a:cs typeface="宋体" panose="02010600030101010101" pitchFamily="2" charset="-122"/>
            </a:endParaRPr>
          </a:p>
          <a:p>
            <a:pPr marL="0" indent="0">
              <a:buNone/>
            </a:pPr>
            <a:r>
              <a:rPr sz="1800">
                <a:latin typeface="宋体" panose="02010600030101010101" pitchFamily="2" charset="-122"/>
                <a:ea typeface="宋体" panose="02010600030101010101" pitchFamily="2" charset="-122"/>
                <a:cs typeface="宋体" panose="02010600030101010101" pitchFamily="2" charset="-122"/>
                <a:sym typeface="+mn-ea"/>
              </a:rPr>
              <a:t>　　评审专家发现本人与参加采购活动的供应商有利害关系的,应当主动提出回避。采购人或者采购代理机构发现评审专家与参加采购活动的供应商有利害关系的,应当要求其回避。</a:t>
            </a:r>
            <a:endParaRPr lang="zh-CN" altLang="en-US" sz="1800">
              <a:latin typeface="宋体" panose="02010600030101010101" pitchFamily="2" charset="-122"/>
              <a:ea typeface="宋体" panose="02010600030101010101" pitchFamily="2" charset="-122"/>
              <a:cs typeface="宋体" panose="02010600030101010101" pitchFamily="2" charset="-122"/>
            </a:endParaRPr>
          </a:p>
          <a:p>
            <a:pPr marL="0" indent="0">
              <a:buNone/>
            </a:pPr>
            <a:r>
              <a:rPr sz="1800">
                <a:latin typeface="宋体" panose="02010600030101010101" pitchFamily="2" charset="-122"/>
                <a:ea typeface="宋体" panose="02010600030101010101" pitchFamily="2" charset="-122"/>
                <a:cs typeface="宋体" panose="02010600030101010101" pitchFamily="2" charset="-122"/>
                <a:sym typeface="+mn-ea"/>
              </a:rPr>
              <a:t>　　除本办法第十三条规定的情形外,评审专家对本单位的政府采购项目只能作为采购人代表参与评审活动。</a:t>
            </a:r>
            <a:endParaRPr lang="zh-CN" altLang="en-US" sz="1800">
              <a:latin typeface="宋体" panose="02010600030101010101" pitchFamily="2" charset="-122"/>
              <a:ea typeface="宋体" panose="02010600030101010101" pitchFamily="2" charset="-122"/>
              <a:cs typeface="宋体" panose="02010600030101010101" pitchFamily="2" charset="-122"/>
            </a:endParaRPr>
          </a:p>
          <a:p>
            <a:pPr marL="0" indent="0">
              <a:buNone/>
            </a:pPr>
            <a:r>
              <a:rPr sz="1800">
                <a:latin typeface="宋体" panose="02010600030101010101" pitchFamily="2" charset="-122"/>
                <a:ea typeface="宋体" panose="02010600030101010101" pitchFamily="2" charset="-122"/>
                <a:cs typeface="宋体" panose="02010600030101010101" pitchFamily="2" charset="-122"/>
                <a:sym typeface="+mn-ea"/>
              </a:rPr>
              <a:t>　　各级财政部门政府采购监督管理工作人员,不得作为评审专家参与政府采购项目的评审活动。</a:t>
            </a:r>
            <a:endParaRPr lang="zh-CN" altLang="en-US" sz="1800"/>
          </a:p>
        </p:txBody>
      </p:sp>
      <p:pic>
        <p:nvPicPr>
          <p:cNvPr id="5" name="图片 2" descr="37cee9cb2188636a752ce9ea1a962aa"/>
          <p:cNvPicPr>
            <a:picLocks noChangeAspect="1"/>
          </p:cNvPicPr>
          <p:nvPr/>
        </p:nvPicPr>
        <p:blipFill>
          <a:blip r:embed="rId1"/>
          <a:stretch>
            <a:fillRect/>
          </a:stretch>
        </p:blipFill>
        <p:spPr>
          <a:xfrm>
            <a:off x="8900795" y="6182360"/>
            <a:ext cx="3263265" cy="641350"/>
          </a:xfrm>
          <a:prstGeom prst="rect">
            <a:avLst/>
          </a:prstGeom>
        </p:spPr>
      </p:pic>
    </p:spTree>
    <p:custDataLst>
      <p:tags r:id="rId2"/>
    </p:custDataLst>
  </p:cSld>
  <p:clrMapOvr>
    <a:masterClrMapping/>
  </p:clrMapOvr>
  <mc:AlternateContent xmlns:mc="http://schemas.openxmlformats.org/markup-compatibility/2006">
    <mc:Choice xmlns:p14="http://schemas.microsoft.com/office/powerpoint/2010/main" Requires="p14">
      <p:transition p14:dur="500">
        <p:cover dir="d"/>
      </p:transition>
    </mc:Choice>
    <mc:Fallback>
      <p:transition>
        <p:cover dir="d"/>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t>法律规定</a:t>
            </a:r>
            <a:endParaRPr lang="zh-CN" altLang="en-US"/>
          </a:p>
        </p:txBody>
      </p:sp>
      <p:sp>
        <p:nvSpPr>
          <p:cNvPr id="3" name="内容占位符 2"/>
          <p:cNvSpPr>
            <a:spLocks noGrp="1"/>
          </p:cNvSpPr>
          <p:nvPr>
            <p:ph idx="1"/>
          </p:nvPr>
        </p:nvSpPr>
        <p:spPr/>
        <p:txBody>
          <a:bodyPr/>
          <a:p>
            <a:pPr marL="0" indent="0">
              <a:buNone/>
            </a:pPr>
            <a:r>
              <a:rPr lang="zh-CN" altLang="en-US" sz="2400" b="1">
                <a:latin typeface="宋体" panose="02010600030101010101" pitchFamily="2" charset="-122"/>
                <a:ea typeface="宋体" panose="02010600030101010101" pitchFamily="2" charset="-122"/>
              </a:rPr>
              <a:t>《政府采购信息公告管理办法</a:t>
            </a:r>
            <a:r>
              <a:rPr sz="2400" b="1">
                <a:latin typeface="宋体" panose="02010600030101010101" pitchFamily="2" charset="-122"/>
                <a:ea typeface="宋体" panose="02010600030101010101" pitchFamily="2" charset="-122"/>
                <a:sym typeface="+mn-ea"/>
              </a:rPr>
              <a:t>》</a:t>
            </a:r>
            <a:endParaRPr lang="zh-CN" altLang="en-US" sz="2400" b="1">
              <a:latin typeface="宋体" panose="02010600030101010101" pitchFamily="2" charset="-122"/>
              <a:ea typeface="宋体" panose="02010600030101010101" pitchFamily="2" charset="-122"/>
            </a:endParaRPr>
          </a:p>
          <a:p>
            <a:pPr marL="0" indent="0">
              <a:buNone/>
            </a:pPr>
            <a:r>
              <a:rPr lang="zh-CN" altLang="en-US" sz="1800">
                <a:latin typeface="宋体" panose="02010600030101010101" pitchFamily="2" charset="-122"/>
                <a:ea typeface="宋体" panose="02010600030101010101" pitchFamily="2" charset="-122"/>
                <a:cs typeface="宋体" panose="02010600030101010101" pitchFamily="2" charset="-122"/>
              </a:rPr>
              <a:t>第十二条　</a:t>
            </a:r>
            <a:r>
              <a:rPr lang="zh-CN" altLang="en-US" sz="1800" b="1">
                <a:latin typeface="宋体" panose="02010600030101010101" pitchFamily="2" charset="-122"/>
                <a:ea typeface="宋体" panose="02010600030101010101" pitchFamily="2" charset="-122"/>
                <a:cs typeface="宋体" panose="02010600030101010101" pitchFamily="2" charset="-122"/>
              </a:rPr>
              <a:t>中标公告</a:t>
            </a:r>
            <a:r>
              <a:rPr lang="zh-CN" altLang="en-US" sz="1800">
                <a:latin typeface="宋体" panose="02010600030101010101" pitchFamily="2" charset="-122"/>
                <a:ea typeface="宋体" panose="02010600030101010101" pitchFamily="2" charset="-122"/>
                <a:cs typeface="宋体" panose="02010600030101010101" pitchFamily="2" charset="-122"/>
              </a:rPr>
              <a:t>应当包括下列内容： </a:t>
            </a:r>
            <a:endParaRPr lang="zh-CN" altLang="en-US" sz="1800">
              <a:latin typeface="宋体" panose="02010600030101010101" pitchFamily="2" charset="-122"/>
              <a:ea typeface="宋体" panose="02010600030101010101" pitchFamily="2" charset="-122"/>
              <a:cs typeface="宋体" panose="02010600030101010101" pitchFamily="2" charset="-122"/>
            </a:endParaRPr>
          </a:p>
          <a:p>
            <a:pPr marL="0" indent="0">
              <a:buNone/>
            </a:pPr>
            <a:r>
              <a:rPr lang="zh-CN" altLang="en-US" sz="1800">
                <a:latin typeface="宋体" panose="02010600030101010101" pitchFamily="2" charset="-122"/>
                <a:ea typeface="宋体" panose="02010600030101010101" pitchFamily="2" charset="-122"/>
                <a:cs typeface="宋体" panose="02010600030101010101" pitchFamily="2" charset="-122"/>
              </a:rPr>
              <a:t>　　（一）采购人、采购代理机构的名称、地址和联系方式； </a:t>
            </a:r>
            <a:endParaRPr lang="zh-CN" altLang="en-US" sz="1800">
              <a:latin typeface="宋体" panose="02010600030101010101" pitchFamily="2" charset="-122"/>
              <a:ea typeface="宋体" panose="02010600030101010101" pitchFamily="2" charset="-122"/>
              <a:cs typeface="宋体" panose="02010600030101010101" pitchFamily="2" charset="-122"/>
            </a:endParaRPr>
          </a:p>
          <a:p>
            <a:pPr marL="0" indent="0">
              <a:buNone/>
            </a:pPr>
            <a:r>
              <a:rPr lang="zh-CN" altLang="en-US" sz="1800">
                <a:latin typeface="宋体" panose="02010600030101010101" pitchFamily="2" charset="-122"/>
                <a:ea typeface="宋体" panose="02010600030101010101" pitchFamily="2" charset="-122"/>
                <a:cs typeface="宋体" panose="02010600030101010101" pitchFamily="2" charset="-122"/>
              </a:rPr>
              <a:t>　　（二）采购项目名称、用途、数量、简要技术要求及合同履行日期； </a:t>
            </a:r>
            <a:endParaRPr lang="zh-CN" altLang="en-US" sz="1800">
              <a:latin typeface="宋体" panose="02010600030101010101" pitchFamily="2" charset="-122"/>
              <a:ea typeface="宋体" panose="02010600030101010101" pitchFamily="2" charset="-122"/>
              <a:cs typeface="宋体" panose="02010600030101010101" pitchFamily="2" charset="-122"/>
            </a:endParaRPr>
          </a:p>
          <a:p>
            <a:pPr marL="0" indent="0">
              <a:buNone/>
            </a:pPr>
            <a:r>
              <a:rPr lang="zh-CN" altLang="en-US" sz="1800">
                <a:latin typeface="宋体" panose="02010600030101010101" pitchFamily="2" charset="-122"/>
                <a:ea typeface="宋体" panose="02010600030101010101" pitchFamily="2" charset="-122"/>
                <a:cs typeface="宋体" panose="02010600030101010101" pitchFamily="2" charset="-122"/>
              </a:rPr>
              <a:t>　　（三）定标日期（注明招标文件编号）； </a:t>
            </a:r>
            <a:endParaRPr lang="zh-CN" altLang="en-US" sz="1800">
              <a:latin typeface="宋体" panose="02010600030101010101" pitchFamily="2" charset="-122"/>
              <a:ea typeface="宋体" panose="02010600030101010101" pitchFamily="2" charset="-122"/>
              <a:cs typeface="宋体" panose="02010600030101010101" pitchFamily="2" charset="-122"/>
            </a:endParaRPr>
          </a:p>
          <a:p>
            <a:pPr marL="0" indent="0">
              <a:buNone/>
            </a:pPr>
            <a:r>
              <a:rPr lang="zh-CN" altLang="en-US" sz="1800">
                <a:latin typeface="宋体" panose="02010600030101010101" pitchFamily="2" charset="-122"/>
                <a:ea typeface="宋体" panose="02010600030101010101" pitchFamily="2" charset="-122"/>
                <a:cs typeface="宋体" panose="02010600030101010101" pitchFamily="2" charset="-122"/>
              </a:rPr>
              <a:t>　　（四）本项目招标公告日期； </a:t>
            </a:r>
            <a:endParaRPr lang="zh-CN" altLang="en-US" sz="1800">
              <a:latin typeface="宋体" panose="02010600030101010101" pitchFamily="2" charset="-122"/>
              <a:ea typeface="宋体" panose="02010600030101010101" pitchFamily="2" charset="-122"/>
              <a:cs typeface="宋体" panose="02010600030101010101" pitchFamily="2" charset="-122"/>
            </a:endParaRPr>
          </a:p>
          <a:p>
            <a:pPr marL="0" indent="0">
              <a:buNone/>
            </a:pPr>
            <a:r>
              <a:rPr lang="zh-CN" altLang="en-US" sz="1800">
                <a:latin typeface="宋体" panose="02010600030101010101" pitchFamily="2" charset="-122"/>
                <a:ea typeface="宋体" panose="02010600030101010101" pitchFamily="2" charset="-122"/>
                <a:cs typeface="宋体" panose="02010600030101010101" pitchFamily="2" charset="-122"/>
              </a:rPr>
              <a:t>　　（五）中标供应商名称、地址和中标金额； </a:t>
            </a:r>
            <a:endParaRPr lang="zh-CN" altLang="en-US" sz="1800">
              <a:latin typeface="宋体" panose="02010600030101010101" pitchFamily="2" charset="-122"/>
              <a:ea typeface="宋体" panose="02010600030101010101" pitchFamily="2" charset="-122"/>
              <a:cs typeface="宋体" panose="02010600030101010101" pitchFamily="2" charset="-122"/>
            </a:endParaRPr>
          </a:p>
          <a:p>
            <a:pPr marL="0" indent="0">
              <a:buNone/>
            </a:pPr>
            <a:r>
              <a:rPr lang="zh-CN" altLang="en-US" sz="1800">
                <a:latin typeface="宋体" panose="02010600030101010101" pitchFamily="2" charset="-122"/>
                <a:ea typeface="宋体" panose="02010600030101010101" pitchFamily="2" charset="-122"/>
                <a:cs typeface="宋体" panose="02010600030101010101" pitchFamily="2" charset="-122"/>
              </a:rPr>
              <a:t>　　（六）评标委员会成员名单； </a:t>
            </a:r>
            <a:endParaRPr lang="zh-CN" altLang="en-US" sz="1800">
              <a:latin typeface="宋体" panose="02010600030101010101" pitchFamily="2" charset="-122"/>
              <a:ea typeface="宋体" panose="02010600030101010101" pitchFamily="2" charset="-122"/>
              <a:cs typeface="宋体" panose="02010600030101010101" pitchFamily="2" charset="-122"/>
            </a:endParaRPr>
          </a:p>
          <a:p>
            <a:pPr marL="0" indent="0">
              <a:buNone/>
            </a:pPr>
            <a:r>
              <a:rPr lang="zh-CN" altLang="en-US" sz="1800">
                <a:latin typeface="宋体" panose="02010600030101010101" pitchFamily="2" charset="-122"/>
                <a:ea typeface="宋体" panose="02010600030101010101" pitchFamily="2" charset="-122"/>
                <a:cs typeface="宋体" panose="02010600030101010101" pitchFamily="2" charset="-122"/>
              </a:rPr>
              <a:t>　　（七）采购项目联系人姓名和电话。</a:t>
            </a:r>
            <a:r>
              <a:rPr lang="zh-CN" altLang="en-US"/>
              <a:t> </a:t>
            </a:r>
            <a:endParaRPr lang="zh-CN" altLang="en-US"/>
          </a:p>
        </p:txBody>
      </p:sp>
      <p:pic>
        <p:nvPicPr>
          <p:cNvPr id="5" name="图片 2" descr="37cee9cb2188636a752ce9ea1a962aa"/>
          <p:cNvPicPr>
            <a:picLocks noChangeAspect="1"/>
          </p:cNvPicPr>
          <p:nvPr/>
        </p:nvPicPr>
        <p:blipFill>
          <a:blip r:embed="rId1"/>
          <a:stretch>
            <a:fillRect/>
          </a:stretch>
        </p:blipFill>
        <p:spPr>
          <a:xfrm>
            <a:off x="8900795" y="6182360"/>
            <a:ext cx="3263265" cy="641350"/>
          </a:xfrm>
          <a:prstGeom prst="rect">
            <a:avLst/>
          </a:prstGeom>
        </p:spPr>
      </p:pic>
    </p:spTree>
    <p:custDataLst>
      <p:tags r:id="rId2"/>
    </p:custDataLst>
  </p:cSld>
  <p:clrMapOvr>
    <a:masterClrMapping/>
  </p:clrMapOvr>
  <mc:AlternateContent xmlns:mc="http://schemas.openxmlformats.org/markup-compatibility/2006">
    <mc:Choice xmlns:p14="http://schemas.microsoft.com/office/powerpoint/2010/main" Requires="p14">
      <p:transition p14:dur="500">
        <p:cover dir="d"/>
      </p:transition>
    </mc:Choice>
    <mc:Fallback>
      <p:transition>
        <p:cover dir="d"/>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br>
              <a:rPr>
                <a:sym typeface="+mn-ea"/>
              </a:rPr>
            </a:br>
            <a:r>
              <a:rPr>
                <a:sym typeface="+mn-ea"/>
              </a:rPr>
              <a:t>资格条件作为评审因素</a:t>
            </a:r>
            <a:br>
              <a:rPr lang="zh-CN" altLang="en-US"/>
            </a:br>
            <a:endParaRPr lang="zh-CN" altLang="en-US"/>
          </a:p>
        </p:txBody>
      </p:sp>
      <p:sp>
        <p:nvSpPr>
          <p:cNvPr id="3" name="内容占位符 2"/>
          <p:cNvSpPr>
            <a:spLocks noGrp="1"/>
          </p:cNvSpPr>
          <p:nvPr>
            <p:ph idx="1"/>
          </p:nvPr>
        </p:nvSpPr>
        <p:spPr/>
        <p:txBody>
          <a:bodyPr/>
          <a:p>
            <a:pPr marL="0" indent="0">
              <a:buNone/>
            </a:pPr>
            <a:r>
              <a:rPr sz="2800" b="1">
                <a:latin typeface="宋体" panose="02010600030101010101" pitchFamily="2" charset="-122"/>
                <a:ea typeface="宋体" panose="02010600030101010101" pitchFamily="2" charset="-122"/>
                <a:cs typeface="宋体" panose="02010600030101010101" pitchFamily="2" charset="-122"/>
                <a:sym typeface="+mn-ea"/>
              </a:rPr>
              <a:t>案例介绍：</a:t>
            </a:r>
            <a:endParaRPr lang="zh-CN" altLang="en-US" sz="2800" b="1">
              <a:latin typeface="宋体" panose="02010600030101010101" pitchFamily="2" charset="-122"/>
              <a:ea typeface="宋体" panose="02010600030101010101" pitchFamily="2" charset="-122"/>
              <a:cs typeface="宋体" panose="02010600030101010101" pitchFamily="2" charset="-122"/>
            </a:endParaRPr>
          </a:p>
          <a:p>
            <a:pPr marL="0" indent="0">
              <a:buNone/>
            </a:pPr>
            <a:r>
              <a:rPr sz="2800">
                <a:latin typeface="宋体" panose="02010600030101010101" pitchFamily="2" charset="-122"/>
                <a:ea typeface="宋体" panose="02010600030101010101" pitchFamily="2" charset="-122"/>
                <a:cs typeface="宋体" panose="02010600030101010101" pitchFamily="2" charset="-122"/>
                <a:sym typeface="+mn-ea"/>
              </a:rPr>
              <a:t>  某项目采购文件规定，投标人资格条件规定，投标人应提供今近几个月连续的依法纳税、缴纳社会保障金等记录凭证。在评分标准规定，该项目采用综合评分法。同时规定，投标人提供上述缴费凭证的，给予一定分值，不提供的不得分。</a:t>
            </a:r>
            <a:endParaRPr lang="en-US" altLang="zh-CN" sz="2800">
              <a:latin typeface="宋体" panose="02010600030101010101" pitchFamily="2" charset="-122"/>
              <a:ea typeface="宋体" panose="02010600030101010101" pitchFamily="2" charset="-122"/>
              <a:cs typeface="宋体" panose="02010600030101010101" pitchFamily="2" charset="-122"/>
            </a:endParaRPr>
          </a:p>
          <a:p>
            <a:pPr marL="0" indent="0">
              <a:buNone/>
            </a:pPr>
            <a:endParaRPr lang="en-US" altLang="zh-CN"/>
          </a:p>
          <a:p>
            <a:endParaRPr lang="zh-CN" altLang="en-US"/>
          </a:p>
        </p:txBody>
      </p:sp>
      <p:pic>
        <p:nvPicPr>
          <p:cNvPr id="6" name="图片 2" descr="37cee9cb2188636a752ce9ea1a962aa"/>
          <p:cNvPicPr>
            <a:picLocks noChangeAspect="1"/>
          </p:cNvPicPr>
          <p:nvPr/>
        </p:nvPicPr>
        <p:blipFill>
          <a:blip r:embed="rId1"/>
          <a:stretch>
            <a:fillRect/>
          </a:stretch>
        </p:blipFill>
        <p:spPr>
          <a:xfrm>
            <a:off x="8900795" y="6182360"/>
            <a:ext cx="3263265" cy="641350"/>
          </a:xfrm>
          <a:prstGeom prst="rect">
            <a:avLst/>
          </a:prstGeom>
        </p:spPr>
      </p:pic>
    </p:spTree>
    <p:custDataLst>
      <p:tags r:id="rId2"/>
    </p:custDataLst>
  </p:cSld>
  <p:clrMapOvr>
    <a:masterClrMapping/>
  </p:clrMapOvr>
  <mc:AlternateContent xmlns:mc="http://schemas.openxmlformats.org/markup-compatibility/2006">
    <mc:Choice xmlns:p14="http://schemas.microsoft.com/office/powerpoint/2010/main" Requires="p14">
      <p:transition p14:dur="500">
        <p:cover dir="d"/>
      </p:transition>
    </mc:Choice>
    <mc:Fallback>
      <p:transition>
        <p:cover dir="d"/>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t>法律问题</a:t>
            </a:r>
            <a:endParaRPr lang="zh-CN" altLang="en-US"/>
          </a:p>
        </p:txBody>
      </p:sp>
      <p:sp>
        <p:nvSpPr>
          <p:cNvPr id="3" name="内容占位符 2"/>
          <p:cNvSpPr>
            <a:spLocks noGrp="1"/>
          </p:cNvSpPr>
          <p:nvPr>
            <p:ph idx="1"/>
          </p:nvPr>
        </p:nvSpPr>
        <p:spPr/>
        <p:txBody>
          <a:bodyPr/>
          <a:p>
            <a:pPr marL="0" indent="0">
              <a:buNone/>
            </a:pPr>
            <a:endParaRPr lang="zh-CN" altLang="en-US" sz="2400">
              <a:latin typeface="宋体" panose="02010600030101010101" pitchFamily="2" charset="-122"/>
              <a:ea typeface="宋体" panose="02010600030101010101" pitchFamily="2" charset="-122"/>
            </a:endParaRPr>
          </a:p>
          <a:p>
            <a:pPr marL="0" indent="0">
              <a:buNone/>
            </a:pPr>
            <a:r>
              <a:rPr lang="zh-CN" altLang="en-US" sz="2800">
                <a:latin typeface="宋体" panose="02010600030101010101" pitchFamily="2" charset="-122"/>
                <a:ea typeface="宋体" panose="02010600030101010101" pitchFamily="2" charset="-122"/>
              </a:rPr>
              <a:t>法律规定以及采购文件规定的供应商资格条件能否作为评审因素？</a:t>
            </a:r>
            <a:endParaRPr lang="zh-CN" altLang="en-US" sz="2800">
              <a:latin typeface="宋体" panose="02010600030101010101" pitchFamily="2" charset="-122"/>
              <a:ea typeface="宋体" panose="02010600030101010101" pitchFamily="2" charset="-122"/>
            </a:endParaRPr>
          </a:p>
          <a:p>
            <a:pPr marL="0" indent="0">
              <a:buNone/>
            </a:pPr>
            <a:endParaRPr lang="zh-CN" altLang="en-US" sz="2400">
              <a:latin typeface="宋体" panose="02010600030101010101" pitchFamily="2" charset="-122"/>
              <a:ea typeface="宋体" panose="02010600030101010101" pitchFamily="2" charset="-122"/>
            </a:endParaRPr>
          </a:p>
          <a:p>
            <a:pPr marL="0" indent="0">
              <a:buNone/>
            </a:pPr>
            <a:r>
              <a:rPr lang="zh-CN" altLang="en-US" sz="2800" b="1">
                <a:latin typeface="+mj-ea"/>
                <a:ea typeface="+mj-ea"/>
              </a:rPr>
              <a:t>法律分析</a:t>
            </a:r>
            <a:endParaRPr lang="zh-CN" altLang="en-US" sz="2800" b="1">
              <a:latin typeface="+mj-ea"/>
              <a:ea typeface="+mj-ea"/>
            </a:endParaRPr>
          </a:p>
          <a:p>
            <a:pPr marL="0" indent="0">
              <a:buNone/>
            </a:pPr>
            <a:r>
              <a:rPr lang="zh-CN" altLang="en-US" sz="2800">
                <a:latin typeface="宋体" panose="02010600030101010101" pitchFamily="2" charset="-122"/>
                <a:ea typeface="宋体" panose="02010600030101010101" pitchFamily="2" charset="-122"/>
              </a:rPr>
              <a:t>采购项目适用</a:t>
            </a:r>
            <a:r>
              <a:rPr lang="zh-CN" altLang="en-US" sz="2800" b="1" u="sng">
                <a:latin typeface="宋体" panose="02010600030101010101" pitchFamily="2" charset="-122"/>
                <a:ea typeface="宋体" panose="02010600030101010101" pitchFamily="2" charset="-122"/>
              </a:rPr>
              <a:t>综合评分法</a:t>
            </a:r>
            <a:r>
              <a:rPr lang="zh-CN" altLang="en-US" sz="2800">
                <a:latin typeface="宋体" panose="02010600030101010101" pitchFamily="2" charset="-122"/>
                <a:ea typeface="宋体" panose="02010600030101010101" pitchFamily="2" charset="-122"/>
              </a:rPr>
              <a:t>进行评审的，供应商的资格条件不得作为评审因素，资格条件包括法定资格条件和采购文件规定的资格条件。</a:t>
            </a:r>
            <a:endParaRPr sz="2800">
              <a:latin typeface="宋体" panose="02010600030101010101" pitchFamily="2" charset="-122"/>
              <a:ea typeface="宋体" panose="02010600030101010101" pitchFamily="2" charset="-122"/>
            </a:endParaRPr>
          </a:p>
        </p:txBody>
      </p:sp>
      <p:pic>
        <p:nvPicPr>
          <p:cNvPr id="5" name="图片 2" descr="37cee9cb2188636a752ce9ea1a962aa"/>
          <p:cNvPicPr>
            <a:picLocks noChangeAspect="1"/>
          </p:cNvPicPr>
          <p:nvPr/>
        </p:nvPicPr>
        <p:blipFill>
          <a:blip r:embed="rId1"/>
          <a:stretch>
            <a:fillRect/>
          </a:stretch>
        </p:blipFill>
        <p:spPr>
          <a:xfrm>
            <a:off x="8900795" y="6182360"/>
            <a:ext cx="3263265" cy="641350"/>
          </a:xfrm>
          <a:prstGeom prst="rect">
            <a:avLst/>
          </a:prstGeom>
        </p:spPr>
      </p:pic>
    </p:spTree>
    <p:custDataLst>
      <p:tags r:id="rId2"/>
    </p:custDataLst>
  </p:cSld>
  <p:clrMapOvr>
    <a:masterClrMapping/>
  </p:clrMapOvr>
  <mc:AlternateContent xmlns:mc="http://schemas.openxmlformats.org/markup-compatibility/2006">
    <mc:Choice xmlns:p14="http://schemas.microsoft.com/office/powerpoint/2010/main" Requires="p14">
      <p:transition p14:dur="500">
        <p:cover dir="d"/>
      </p:transition>
    </mc:Choice>
    <mc:Fallback>
      <p:transition>
        <p:cover dir="d"/>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br>
              <a:rPr>
                <a:sym typeface="+mn-ea"/>
              </a:rPr>
            </a:br>
            <a:r>
              <a:rPr>
                <a:sym typeface="+mn-ea"/>
              </a:rPr>
              <a:t>法律规定</a:t>
            </a:r>
            <a:br>
              <a:rPr lang="zh-CN" altLang="en-US"/>
            </a:br>
            <a:endParaRPr lang="zh-CN" altLang="en-US"/>
          </a:p>
        </p:txBody>
      </p:sp>
      <p:sp>
        <p:nvSpPr>
          <p:cNvPr id="3" name="内容占位符 2"/>
          <p:cNvSpPr>
            <a:spLocks noGrp="1"/>
          </p:cNvSpPr>
          <p:nvPr>
            <p:ph idx="1"/>
          </p:nvPr>
        </p:nvSpPr>
        <p:spPr/>
        <p:txBody>
          <a:bodyPr/>
          <a:p>
            <a:pPr marL="0" indent="0">
              <a:buNone/>
            </a:pPr>
            <a:r>
              <a:rPr sz="2400" b="1">
                <a:latin typeface="宋体" panose="02010600030101010101" pitchFamily="2" charset="-122"/>
                <a:ea typeface="宋体" panose="02010600030101010101" pitchFamily="2" charset="-122"/>
                <a:cs typeface="宋体" panose="02010600030101010101" pitchFamily="2" charset="-122"/>
                <a:sym typeface="+mn-ea"/>
              </a:rPr>
              <a:t>《政府采购法》</a:t>
            </a:r>
            <a:endParaRPr>
              <a:latin typeface="楷体" panose="02010609060101010101" charset="-122"/>
              <a:ea typeface="楷体" panose="02010609060101010101" charset="-122"/>
              <a:cs typeface="楷体" panose="02010609060101010101" charset="-122"/>
              <a:sym typeface="+mn-ea"/>
            </a:endParaRPr>
          </a:p>
          <a:p>
            <a:pPr marL="0" indent="0">
              <a:buNone/>
            </a:pPr>
            <a:r>
              <a:rPr sz="1800">
                <a:latin typeface="宋体" panose="02010600030101010101" pitchFamily="2" charset="-122"/>
                <a:ea typeface="宋体" panose="02010600030101010101" pitchFamily="2" charset="-122"/>
                <a:cs typeface="宋体" panose="02010600030101010101" pitchFamily="2" charset="-122"/>
                <a:sym typeface="+mn-ea"/>
              </a:rPr>
              <a:t>第二十二条  供应商参加政府采购活动应当具备下列条件：</a:t>
            </a:r>
            <a:endParaRPr sz="1800">
              <a:latin typeface="宋体" panose="02010600030101010101" pitchFamily="2" charset="-122"/>
              <a:ea typeface="宋体" panose="02010600030101010101" pitchFamily="2" charset="-122"/>
              <a:cs typeface="宋体" panose="02010600030101010101" pitchFamily="2" charset="-122"/>
              <a:sym typeface="+mn-ea"/>
            </a:endParaRPr>
          </a:p>
          <a:p>
            <a:pPr marL="0" indent="0">
              <a:buNone/>
            </a:pPr>
            <a:r>
              <a:rPr sz="1800">
                <a:latin typeface="宋体" panose="02010600030101010101" pitchFamily="2" charset="-122"/>
                <a:ea typeface="宋体" panose="02010600030101010101" pitchFamily="2" charset="-122"/>
                <a:cs typeface="宋体" panose="02010600030101010101" pitchFamily="2" charset="-122"/>
                <a:sym typeface="+mn-ea"/>
              </a:rPr>
              <a:t>    (一)具有独立承担民事责任的能力；</a:t>
            </a:r>
            <a:endParaRPr sz="1800">
              <a:latin typeface="宋体" panose="02010600030101010101" pitchFamily="2" charset="-122"/>
              <a:ea typeface="宋体" panose="02010600030101010101" pitchFamily="2" charset="-122"/>
              <a:cs typeface="宋体" panose="02010600030101010101" pitchFamily="2" charset="-122"/>
              <a:sym typeface="+mn-ea"/>
            </a:endParaRPr>
          </a:p>
          <a:p>
            <a:pPr marL="0" indent="0">
              <a:buNone/>
            </a:pPr>
            <a:r>
              <a:rPr sz="1800">
                <a:latin typeface="宋体" panose="02010600030101010101" pitchFamily="2" charset="-122"/>
                <a:ea typeface="宋体" panose="02010600030101010101" pitchFamily="2" charset="-122"/>
                <a:cs typeface="宋体" panose="02010600030101010101" pitchFamily="2" charset="-122"/>
                <a:sym typeface="+mn-ea"/>
              </a:rPr>
              <a:t>    (二)具有良好的商业信誉和健全的财务会计制度；</a:t>
            </a:r>
            <a:endParaRPr sz="1800">
              <a:latin typeface="宋体" panose="02010600030101010101" pitchFamily="2" charset="-122"/>
              <a:ea typeface="宋体" panose="02010600030101010101" pitchFamily="2" charset="-122"/>
              <a:cs typeface="宋体" panose="02010600030101010101" pitchFamily="2" charset="-122"/>
              <a:sym typeface="+mn-ea"/>
            </a:endParaRPr>
          </a:p>
          <a:p>
            <a:pPr marL="0" indent="0">
              <a:buNone/>
            </a:pPr>
            <a:r>
              <a:rPr sz="1800">
                <a:latin typeface="宋体" panose="02010600030101010101" pitchFamily="2" charset="-122"/>
                <a:ea typeface="宋体" panose="02010600030101010101" pitchFamily="2" charset="-122"/>
                <a:cs typeface="宋体" panose="02010600030101010101" pitchFamily="2" charset="-122"/>
                <a:sym typeface="+mn-ea"/>
              </a:rPr>
              <a:t>    (三)具有履行合同所必需的设备和专业技术能力；</a:t>
            </a:r>
            <a:endParaRPr sz="1800">
              <a:latin typeface="宋体" panose="02010600030101010101" pitchFamily="2" charset="-122"/>
              <a:ea typeface="宋体" panose="02010600030101010101" pitchFamily="2" charset="-122"/>
              <a:cs typeface="宋体" panose="02010600030101010101" pitchFamily="2" charset="-122"/>
              <a:sym typeface="+mn-ea"/>
            </a:endParaRPr>
          </a:p>
          <a:p>
            <a:pPr marL="0" indent="0">
              <a:buNone/>
            </a:pPr>
            <a:r>
              <a:rPr sz="1800">
                <a:latin typeface="宋体" panose="02010600030101010101" pitchFamily="2" charset="-122"/>
                <a:ea typeface="宋体" panose="02010600030101010101" pitchFamily="2" charset="-122"/>
                <a:cs typeface="宋体" panose="02010600030101010101" pitchFamily="2" charset="-122"/>
                <a:sym typeface="+mn-ea"/>
              </a:rPr>
              <a:t>    (四)有依法缴纳税收和社会保障资金的良好记录；</a:t>
            </a:r>
            <a:endParaRPr sz="1800">
              <a:latin typeface="宋体" panose="02010600030101010101" pitchFamily="2" charset="-122"/>
              <a:ea typeface="宋体" panose="02010600030101010101" pitchFamily="2" charset="-122"/>
              <a:cs typeface="宋体" panose="02010600030101010101" pitchFamily="2" charset="-122"/>
              <a:sym typeface="+mn-ea"/>
            </a:endParaRPr>
          </a:p>
          <a:p>
            <a:pPr marL="0" indent="0">
              <a:buNone/>
            </a:pPr>
            <a:r>
              <a:rPr sz="1800">
                <a:latin typeface="宋体" panose="02010600030101010101" pitchFamily="2" charset="-122"/>
                <a:ea typeface="宋体" panose="02010600030101010101" pitchFamily="2" charset="-122"/>
                <a:cs typeface="宋体" panose="02010600030101010101" pitchFamily="2" charset="-122"/>
                <a:sym typeface="+mn-ea"/>
              </a:rPr>
              <a:t>    (五)参加政府采购活动前三年内，在经营活动中没有重大违法记录；</a:t>
            </a:r>
            <a:endParaRPr sz="1800">
              <a:latin typeface="宋体" panose="02010600030101010101" pitchFamily="2" charset="-122"/>
              <a:ea typeface="宋体" panose="02010600030101010101" pitchFamily="2" charset="-122"/>
              <a:cs typeface="宋体" panose="02010600030101010101" pitchFamily="2" charset="-122"/>
              <a:sym typeface="+mn-ea"/>
            </a:endParaRPr>
          </a:p>
          <a:p>
            <a:pPr marL="0" indent="0">
              <a:buNone/>
            </a:pPr>
            <a:r>
              <a:rPr sz="1800">
                <a:latin typeface="宋体" panose="02010600030101010101" pitchFamily="2" charset="-122"/>
                <a:ea typeface="宋体" panose="02010600030101010101" pitchFamily="2" charset="-122"/>
                <a:cs typeface="宋体" panose="02010600030101010101" pitchFamily="2" charset="-122"/>
                <a:sym typeface="+mn-ea"/>
              </a:rPr>
              <a:t>    (六)法律、行政法规规定的其他条件。</a:t>
            </a:r>
            <a:endParaRPr sz="1800">
              <a:latin typeface="宋体" panose="02010600030101010101" pitchFamily="2" charset="-122"/>
              <a:ea typeface="宋体" panose="02010600030101010101" pitchFamily="2" charset="-122"/>
              <a:cs typeface="宋体" panose="02010600030101010101" pitchFamily="2" charset="-122"/>
              <a:sym typeface="+mn-ea"/>
            </a:endParaRPr>
          </a:p>
          <a:p>
            <a:pPr marL="0" indent="0">
              <a:buNone/>
            </a:pPr>
            <a:r>
              <a:rPr sz="1800">
                <a:latin typeface="宋体" panose="02010600030101010101" pitchFamily="2" charset="-122"/>
                <a:ea typeface="宋体" panose="02010600030101010101" pitchFamily="2" charset="-122"/>
                <a:cs typeface="宋体" panose="02010600030101010101" pitchFamily="2" charset="-122"/>
                <a:sym typeface="+mn-ea"/>
              </a:rPr>
              <a:t>    采购人可以根据采购项目的特殊要求，规定供应商的特定条件，但不得以不合理的条件对供应商实行差别待遇或者歧视待遇。</a:t>
            </a:r>
            <a:endParaRPr sz="1800">
              <a:latin typeface="宋体" panose="02010600030101010101" pitchFamily="2" charset="-122"/>
              <a:ea typeface="宋体" panose="02010600030101010101" pitchFamily="2" charset="-122"/>
              <a:cs typeface="宋体" panose="02010600030101010101" pitchFamily="2" charset="-122"/>
              <a:sym typeface="+mn-ea"/>
            </a:endParaRPr>
          </a:p>
          <a:p>
            <a:pPr marL="0" indent="0">
              <a:buNone/>
            </a:pPr>
            <a:endParaRPr>
              <a:latin typeface="楷体" panose="02010609060101010101" charset="-122"/>
              <a:ea typeface="楷体" panose="02010609060101010101" charset="-122"/>
              <a:cs typeface="楷体" panose="02010609060101010101" charset="-122"/>
              <a:sym typeface="+mn-ea"/>
            </a:endParaRPr>
          </a:p>
          <a:p>
            <a:pPr marL="0" indent="0">
              <a:buNone/>
            </a:pPr>
            <a:r>
              <a:rPr>
                <a:latin typeface="楷体" panose="02010609060101010101" charset="-122"/>
                <a:ea typeface="楷体" panose="02010609060101010101" charset="-122"/>
                <a:cs typeface="楷体" panose="02010609060101010101" charset="-122"/>
                <a:sym typeface="+mn-ea"/>
              </a:rPr>
              <a:t>  </a:t>
            </a:r>
            <a:endParaRPr lang="zh-CN" altLang="en-US">
              <a:latin typeface="楷体" panose="02010609060101010101" charset="-122"/>
              <a:ea typeface="楷体" panose="02010609060101010101" charset="-122"/>
              <a:cs typeface="楷体" panose="02010609060101010101" charset="-122"/>
            </a:endParaRPr>
          </a:p>
          <a:p>
            <a:pPr marL="0" indent="0">
              <a:buNone/>
            </a:pPr>
            <a:endParaRPr lang="zh-CN" altLang="en-US"/>
          </a:p>
        </p:txBody>
      </p:sp>
      <p:pic>
        <p:nvPicPr>
          <p:cNvPr id="5" name="图片 2" descr="37cee9cb2188636a752ce9ea1a962aa"/>
          <p:cNvPicPr>
            <a:picLocks noChangeAspect="1"/>
          </p:cNvPicPr>
          <p:nvPr/>
        </p:nvPicPr>
        <p:blipFill>
          <a:blip r:embed="rId1"/>
          <a:stretch>
            <a:fillRect/>
          </a:stretch>
        </p:blipFill>
        <p:spPr>
          <a:xfrm>
            <a:off x="8900795" y="6182360"/>
            <a:ext cx="3263265" cy="641350"/>
          </a:xfrm>
          <a:prstGeom prst="rect">
            <a:avLst/>
          </a:prstGeom>
        </p:spPr>
      </p:pic>
    </p:spTree>
    <p:custDataLst>
      <p:tags r:id="rId2"/>
    </p:custDataLst>
  </p:cSld>
  <p:clrMapOvr>
    <a:masterClrMapping/>
  </p:clrMapOvr>
  <mc:AlternateContent xmlns:mc="http://schemas.openxmlformats.org/markup-compatibility/2006">
    <mc:Choice xmlns:p14="http://schemas.microsoft.com/office/powerpoint/2010/main" Requires="p14">
      <p:transition p14:dur="500">
        <p:cover dir="d"/>
      </p:transition>
    </mc:Choice>
    <mc:Fallback>
      <p:transition>
        <p:cover dir="d"/>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t>法律规定</a:t>
            </a:r>
            <a:endParaRPr lang="zh-CN" altLang="en-US"/>
          </a:p>
        </p:txBody>
      </p:sp>
      <p:sp>
        <p:nvSpPr>
          <p:cNvPr id="3" name="内容占位符 2"/>
          <p:cNvSpPr>
            <a:spLocks noGrp="1"/>
          </p:cNvSpPr>
          <p:nvPr>
            <p:ph idx="1"/>
          </p:nvPr>
        </p:nvSpPr>
        <p:spPr/>
        <p:txBody>
          <a:bodyPr/>
          <a:p>
            <a:pPr marL="0" indent="0">
              <a:buNone/>
            </a:pPr>
            <a:r>
              <a:rPr lang="en-US" altLang="zh-CN" sz="2400" b="1">
                <a:latin typeface="宋体" panose="02010600030101010101" pitchFamily="2" charset="-122"/>
                <a:ea typeface="宋体" panose="02010600030101010101" pitchFamily="2" charset="-122"/>
                <a:cs typeface="宋体" panose="02010600030101010101" pitchFamily="2" charset="-122"/>
              </a:rPr>
              <a:t> </a:t>
            </a:r>
            <a:r>
              <a:rPr sz="2400" b="1">
                <a:latin typeface="宋体" panose="02010600030101010101" pitchFamily="2" charset="-122"/>
                <a:ea typeface="宋体" panose="02010600030101010101" pitchFamily="2" charset="-122"/>
                <a:cs typeface="宋体" panose="02010600030101010101" pitchFamily="2" charset="-122"/>
                <a:sym typeface="+mn-ea"/>
              </a:rPr>
              <a:t>《政府采购货物和服务招标投标管理办法》（财政部第</a:t>
            </a:r>
            <a:r>
              <a:rPr lang="en-US" altLang="zh-CN" sz="2400" b="1">
                <a:latin typeface="宋体" panose="02010600030101010101" pitchFamily="2" charset="-122"/>
                <a:ea typeface="宋体" panose="02010600030101010101" pitchFamily="2" charset="-122"/>
                <a:cs typeface="宋体" panose="02010600030101010101" pitchFamily="2" charset="-122"/>
                <a:sym typeface="+mn-ea"/>
              </a:rPr>
              <a:t>87</a:t>
            </a:r>
            <a:r>
              <a:rPr sz="2400" b="1">
                <a:latin typeface="宋体" panose="02010600030101010101" pitchFamily="2" charset="-122"/>
                <a:ea typeface="宋体" panose="02010600030101010101" pitchFamily="2" charset="-122"/>
                <a:cs typeface="宋体" panose="02010600030101010101" pitchFamily="2" charset="-122"/>
                <a:sym typeface="+mn-ea"/>
              </a:rPr>
              <a:t>号令）</a:t>
            </a:r>
            <a:endParaRPr lang="en-US" altLang="zh-CN" sz="1800">
              <a:latin typeface="宋体" panose="02010600030101010101" pitchFamily="2" charset="-122"/>
              <a:ea typeface="宋体" panose="02010600030101010101" pitchFamily="2" charset="-122"/>
              <a:cs typeface="宋体" panose="02010600030101010101" pitchFamily="2" charset="-122"/>
            </a:endParaRPr>
          </a:p>
          <a:p>
            <a:pPr marL="0" indent="0">
              <a:buNone/>
            </a:pPr>
            <a:r>
              <a:rPr lang="zh-CN" altLang="en-US" sz="1800" b="1">
                <a:latin typeface="宋体" panose="02010600030101010101" pitchFamily="2" charset="-122"/>
                <a:ea typeface="宋体" panose="02010600030101010101" pitchFamily="2" charset="-122"/>
                <a:cs typeface="宋体" panose="02010600030101010101" pitchFamily="2" charset="-122"/>
              </a:rPr>
              <a:t>第五十五条（部分规定）</a:t>
            </a:r>
            <a:r>
              <a:rPr lang="zh-CN" altLang="en-US" sz="1800">
                <a:latin typeface="宋体" panose="02010600030101010101" pitchFamily="2" charset="-122"/>
                <a:ea typeface="宋体" panose="02010600030101010101" pitchFamily="2" charset="-122"/>
                <a:cs typeface="宋体" panose="02010600030101010101" pitchFamily="2" charset="-122"/>
              </a:rPr>
              <a:t>  </a:t>
            </a:r>
            <a:r>
              <a:rPr lang="zh-CN" altLang="en-US" sz="1800" b="1" u="sng">
                <a:latin typeface="宋体" panose="02010600030101010101" pitchFamily="2" charset="-122"/>
                <a:ea typeface="宋体" panose="02010600030101010101" pitchFamily="2" charset="-122"/>
                <a:cs typeface="宋体" panose="02010600030101010101" pitchFamily="2" charset="-122"/>
              </a:rPr>
              <a:t>综合评分法</a:t>
            </a:r>
            <a:r>
              <a:rPr lang="zh-CN" altLang="en-US" sz="1800">
                <a:latin typeface="宋体" panose="02010600030101010101" pitchFamily="2" charset="-122"/>
                <a:ea typeface="宋体" panose="02010600030101010101" pitchFamily="2" charset="-122"/>
                <a:cs typeface="宋体" panose="02010600030101010101" pitchFamily="2" charset="-122"/>
              </a:rPr>
              <a:t>，是指投标文件满足招标文件全部实质性要求，且按照评审因素的量化指标评审得分最高的投标人为中标候选人的评标方法。</a:t>
            </a:r>
            <a:endParaRPr lang="zh-CN" altLang="en-US" sz="1800">
              <a:latin typeface="宋体" panose="02010600030101010101" pitchFamily="2" charset="-122"/>
              <a:ea typeface="宋体" panose="02010600030101010101" pitchFamily="2" charset="-122"/>
              <a:cs typeface="宋体" panose="02010600030101010101" pitchFamily="2" charset="-122"/>
            </a:endParaRPr>
          </a:p>
          <a:p>
            <a:pPr marL="0" indent="0">
              <a:buNone/>
            </a:pPr>
            <a:r>
              <a:rPr lang="zh-CN" altLang="en-US" sz="1800">
                <a:latin typeface="宋体" panose="02010600030101010101" pitchFamily="2" charset="-122"/>
                <a:ea typeface="宋体" panose="02010600030101010101" pitchFamily="2" charset="-122"/>
                <a:cs typeface="宋体" panose="02010600030101010101" pitchFamily="2" charset="-122"/>
              </a:rPr>
              <a:t>    评审因素的设定应当与投标人所提供货物服务的质量相关，包括投标报价、技术或者服务水平、履约能力、售后服务等。</a:t>
            </a:r>
            <a:r>
              <a:rPr lang="zh-CN" altLang="en-US" sz="1800" b="1" u="sng">
                <a:latin typeface="宋体" panose="02010600030101010101" pitchFamily="2" charset="-122"/>
                <a:ea typeface="宋体" panose="02010600030101010101" pitchFamily="2" charset="-122"/>
                <a:cs typeface="宋体" panose="02010600030101010101" pitchFamily="2" charset="-122"/>
              </a:rPr>
              <a:t>资格条件不得作为评审因素。</a:t>
            </a:r>
            <a:r>
              <a:rPr lang="zh-CN" altLang="en-US" sz="1800">
                <a:latin typeface="宋体" panose="02010600030101010101" pitchFamily="2" charset="-122"/>
                <a:ea typeface="宋体" panose="02010600030101010101" pitchFamily="2" charset="-122"/>
                <a:cs typeface="宋体" panose="02010600030101010101" pitchFamily="2" charset="-122"/>
              </a:rPr>
              <a:t>评审因素应当在招标文件中规定。</a:t>
            </a:r>
            <a:endParaRPr lang="zh-CN" altLang="en-US" sz="1800">
              <a:latin typeface="宋体" panose="02010600030101010101" pitchFamily="2" charset="-122"/>
              <a:ea typeface="宋体" panose="02010600030101010101" pitchFamily="2" charset="-122"/>
              <a:cs typeface="宋体" panose="02010600030101010101" pitchFamily="2" charset="-122"/>
            </a:endParaRPr>
          </a:p>
          <a:p>
            <a:pPr marL="0" indent="0">
              <a:buNone/>
            </a:pPr>
            <a:r>
              <a:rPr lang="zh-CN" altLang="en-US" sz="1800">
                <a:latin typeface="宋体" panose="02010600030101010101" pitchFamily="2" charset="-122"/>
                <a:ea typeface="宋体" panose="02010600030101010101" pitchFamily="2" charset="-122"/>
                <a:cs typeface="宋体" panose="02010600030101010101" pitchFamily="2" charset="-122"/>
              </a:rPr>
              <a:t>    评审因素应当细化和量化，且与相应的商务条件和采购需求对应。商务条件和采购需求指标有区间规定的，评审因素应当量化到相应区间，并设置各区间对应的不同分值。</a:t>
            </a:r>
            <a:endParaRPr lang="zh-CN" altLang="en-US" sz="1800">
              <a:latin typeface="宋体" panose="02010600030101010101" pitchFamily="2" charset="-122"/>
              <a:ea typeface="宋体" panose="02010600030101010101" pitchFamily="2" charset="-122"/>
              <a:cs typeface="宋体" panose="02010600030101010101" pitchFamily="2" charset="-122"/>
            </a:endParaRPr>
          </a:p>
          <a:p>
            <a:pPr marL="0" indent="0">
              <a:buNone/>
            </a:pPr>
            <a:r>
              <a:rPr lang="zh-CN" altLang="en-US" sz="1800">
                <a:latin typeface="宋体" panose="02010600030101010101" pitchFamily="2" charset="-122"/>
                <a:ea typeface="宋体" panose="02010600030101010101" pitchFamily="2" charset="-122"/>
                <a:cs typeface="宋体" panose="02010600030101010101" pitchFamily="2" charset="-122"/>
              </a:rPr>
              <a:t>    评标时，评标委员会各成员应当独立对每个投标人的投标文件进行评价，并汇总每个投标人的得分。</a:t>
            </a:r>
            <a:endParaRPr lang="zh-CN" altLang="en-US" sz="1800">
              <a:latin typeface="宋体" panose="02010600030101010101" pitchFamily="2" charset="-122"/>
              <a:ea typeface="宋体" panose="02010600030101010101" pitchFamily="2" charset="-122"/>
              <a:cs typeface="宋体" panose="02010600030101010101" pitchFamily="2" charset="-122"/>
            </a:endParaRPr>
          </a:p>
          <a:p>
            <a:pPr marL="0" indent="0">
              <a:buNone/>
            </a:pPr>
            <a:r>
              <a:rPr lang="zh-CN" altLang="en-US" sz="1800">
                <a:latin typeface="宋体" panose="02010600030101010101" pitchFamily="2" charset="-122"/>
                <a:ea typeface="宋体" panose="02010600030101010101" pitchFamily="2" charset="-122"/>
                <a:cs typeface="宋体" panose="02010600030101010101" pitchFamily="2" charset="-122"/>
              </a:rPr>
              <a:t>    货物项目的价格分值占总分值的比重不得低于30%；服务项目的价格分值占总分值的比重不得低于10%。执行国家统一定价标准和采用固定价格采购的项目，其价格不列为评审因素。</a:t>
            </a:r>
            <a:endParaRPr lang="zh-CN" altLang="en-US" sz="1800">
              <a:latin typeface="宋体" panose="02010600030101010101" pitchFamily="2" charset="-122"/>
              <a:ea typeface="宋体" panose="02010600030101010101" pitchFamily="2" charset="-122"/>
              <a:cs typeface="宋体" panose="02010600030101010101" pitchFamily="2" charset="-122"/>
            </a:endParaRPr>
          </a:p>
        </p:txBody>
      </p:sp>
      <p:pic>
        <p:nvPicPr>
          <p:cNvPr id="5" name="图片 2" descr="37cee9cb2188636a752ce9ea1a962aa"/>
          <p:cNvPicPr>
            <a:picLocks noChangeAspect="1"/>
          </p:cNvPicPr>
          <p:nvPr/>
        </p:nvPicPr>
        <p:blipFill>
          <a:blip r:embed="rId1"/>
          <a:stretch>
            <a:fillRect/>
          </a:stretch>
        </p:blipFill>
        <p:spPr>
          <a:xfrm>
            <a:off x="8900795" y="6182360"/>
            <a:ext cx="3263265" cy="641350"/>
          </a:xfrm>
          <a:prstGeom prst="rect">
            <a:avLst/>
          </a:prstGeom>
        </p:spPr>
      </p:pic>
    </p:spTree>
    <p:custDataLst>
      <p:tags r:id="rId2"/>
    </p:custDataLst>
  </p:cSld>
  <p:clrMapOvr>
    <a:masterClrMapping/>
  </p:clrMapOvr>
  <mc:AlternateContent xmlns:mc="http://schemas.openxmlformats.org/markup-compatibility/2006">
    <mc:Choice xmlns:p14="http://schemas.microsoft.com/office/powerpoint/2010/main" Requires="p14">
      <p:transition p14:dur="500">
        <p:cover dir="d"/>
      </p:transition>
    </mc:Choice>
    <mc:Fallback>
      <p:transition>
        <p:cover dir="d"/>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589872" y="716880"/>
            <a:ext cx="10852237" cy="5041355"/>
          </a:xfrm>
        </p:spPr>
        <p:txBody>
          <a:bodyPr/>
          <a:p>
            <a:pPr marL="0" indent="0">
              <a:buNone/>
            </a:pPr>
            <a:r>
              <a:rPr sz="2800" b="1">
                <a:latin typeface="+mj-ea"/>
                <a:ea typeface="+mj-ea"/>
                <a:cs typeface="楷体" panose="02010609060101010101" charset="-122"/>
                <a:sym typeface="+mn-ea"/>
              </a:rPr>
              <a:t>处理结果</a:t>
            </a:r>
            <a:endParaRPr sz="2800" b="1">
              <a:latin typeface="+mj-ea"/>
              <a:ea typeface="+mj-ea"/>
              <a:cs typeface="楷体" panose="02010609060101010101" charset="-122"/>
              <a:sym typeface="+mn-ea"/>
            </a:endParaRPr>
          </a:p>
          <a:p>
            <a:pPr marL="0" indent="0">
              <a:buNone/>
            </a:pPr>
            <a:endParaRPr sz="2400">
              <a:latin typeface="宋体" panose="02010600030101010101" pitchFamily="2" charset="-122"/>
              <a:ea typeface="宋体" panose="02010600030101010101" pitchFamily="2" charset="-122"/>
              <a:cs typeface="楷体" panose="02010609060101010101" charset="-122"/>
              <a:sym typeface="+mn-ea"/>
            </a:endParaRPr>
          </a:p>
          <a:p>
            <a:pPr marL="0" indent="0">
              <a:buNone/>
            </a:pPr>
            <a:r>
              <a:rPr sz="2400" b="1">
                <a:latin typeface="宋体" panose="02010600030101010101" pitchFamily="2" charset="-122"/>
                <a:ea typeface="宋体" panose="02010600030101010101" pitchFamily="2" charset="-122"/>
                <a:cs typeface="楷体" panose="02010609060101010101" charset="-122"/>
                <a:sym typeface="+mn-ea"/>
              </a:rPr>
              <a:t>第一种观点：</a:t>
            </a:r>
            <a:r>
              <a:rPr sz="2400">
                <a:latin typeface="宋体" panose="02010600030101010101" pitchFamily="2" charset="-122"/>
                <a:ea typeface="宋体" panose="02010600030101010101" pitchFamily="2" charset="-122"/>
                <a:cs typeface="楷体" panose="02010609060101010101" charset="-122"/>
                <a:sym typeface="+mn-ea"/>
              </a:rPr>
              <a:t>认为</a:t>
            </a:r>
            <a:r>
              <a:rPr sz="2400">
                <a:latin typeface="宋体" panose="02010600030101010101" pitchFamily="2" charset="-122"/>
                <a:ea typeface="宋体" panose="02010600030101010101" pitchFamily="2" charset="-122"/>
                <a:cs typeface="楷体" panose="02010609060101010101" charset="-122"/>
                <a:sym typeface="+mn-ea"/>
              </a:rPr>
              <a:t>采购文件违反法律规定，直接作废标处理，责令重新开展采购活动。</a:t>
            </a:r>
            <a:endParaRPr sz="2400">
              <a:latin typeface="宋体" panose="02010600030101010101" pitchFamily="2" charset="-122"/>
              <a:ea typeface="宋体" panose="02010600030101010101" pitchFamily="2" charset="-122"/>
              <a:cs typeface="楷体" panose="02010609060101010101" charset="-122"/>
              <a:sym typeface="+mn-ea"/>
            </a:endParaRPr>
          </a:p>
          <a:p>
            <a:pPr marL="0" indent="0">
              <a:buNone/>
            </a:pPr>
            <a:endParaRPr sz="2400">
              <a:latin typeface="宋体" panose="02010600030101010101" pitchFamily="2" charset="-122"/>
              <a:ea typeface="宋体" panose="02010600030101010101" pitchFamily="2" charset="-122"/>
              <a:cs typeface="楷体" panose="02010609060101010101" charset="-122"/>
              <a:sym typeface="+mn-ea"/>
            </a:endParaRPr>
          </a:p>
          <a:p>
            <a:pPr marL="0" indent="0">
              <a:buNone/>
            </a:pPr>
            <a:r>
              <a:rPr sz="2400" b="1">
                <a:latin typeface="宋体" panose="02010600030101010101" pitchFamily="2" charset="-122"/>
                <a:ea typeface="宋体" panose="02010600030101010101" pitchFamily="2" charset="-122"/>
                <a:cs typeface="楷体" panose="02010609060101010101" charset="-122"/>
                <a:sym typeface="+mn-ea"/>
              </a:rPr>
              <a:t>第二种观点：</a:t>
            </a:r>
            <a:r>
              <a:rPr sz="2400">
                <a:latin typeface="宋体" panose="02010600030101010101" pitchFamily="2" charset="-122"/>
                <a:ea typeface="宋体" panose="02010600030101010101" pitchFamily="2" charset="-122"/>
                <a:cs typeface="楷体" panose="02010609060101010101" charset="-122"/>
                <a:sym typeface="+mn-ea"/>
              </a:rPr>
              <a:t>立足于公平公正和整个采购活动的成本考虑，不能简单以废标进行处理，应当以是否歧视待遇、差别待遇，是否具有排他性，是否影响最终中标或成交结果等综合评价。</a:t>
            </a:r>
            <a:endParaRPr sz="2400" b="1">
              <a:latin typeface="宋体" panose="02010600030101010101" pitchFamily="2" charset="-122"/>
              <a:ea typeface="宋体" panose="02010600030101010101" pitchFamily="2" charset="-122"/>
              <a:cs typeface="楷体" panose="02010609060101010101" charset="-122"/>
              <a:sym typeface="+mn-ea"/>
            </a:endParaRPr>
          </a:p>
        </p:txBody>
      </p:sp>
      <p:pic>
        <p:nvPicPr>
          <p:cNvPr id="5" name="图片 2" descr="37cee9cb2188636a752ce9ea1a962aa"/>
          <p:cNvPicPr>
            <a:picLocks noChangeAspect="1"/>
          </p:cNvPicPr>
          <p:nvPr/>
        </p:nvPicPr>
        <p:blipFill>
          <a:blip r:embed="rId1"/>
          <a:stretch>
            <a:fillRect/>
          </a:stretch>
        </p:blipFill>
        <p:spPr>
          <a:xfrm>
            <a:off x="8900795" y="6182360"/>
            <a:ext cx="3263265" cy="641350"/>
          </a:xfrm>
          <a:prstGeom prst="rect">
            <a:avLst/>
          </a:prstGeom>
        </p:spPr>
      </p:pic>
    </p:spTree>
    <p:custDataLst>
      <p:tags r:id="rId2"/>
    </p:custDataLst>
  </p:cSld>
  <p:clrMapOvr>
    <a:masterClrMapping/>
  </p:clrMapOvr>
  <mc:AlternateContent xmlns:mc="http://schemas.openxmlformats.org/markup-compatibility/2006">
    <mc:Choice xmlns:p14="http://schemas.microsoft.com/office/powerpoint/2010/main" Requires="p14">
      <p:transition p14:dur="500">
        <p:cover dir="d"/>
      </p:transition>
    </mc:Choice>
    <mc:Fallback>
      <p:transition>
        <p:cover dir="d"/>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br>
              <a:rPr altLang="zh-CN">
                <a:sym typeface="+mn-ea"/>
              </a:rPr>
            </a:br>
            <a:r>
              <a:rPr altLang="zh-CN">
                <a:sym typeface="+mn-ea"/>
              </a:rPr>
              <a:t>禁止资格后审</a:t>
            </a:r>
            <a:br>
              <a:rPr lang="zh-CN" altLang="zh-CN"/>
            </a:br>
            <a:endParaRPr lang="zh-CN" altLang="zh-CN"/>
          </a:p>
        </p:txBody>
      </p:sp>
      <p:sp>
        <p:nvSpPr>
          <p:cNvPr id="3" name="内容占位符 2"/>
          <p:cNvSpPr>
            <a:spLocks noGrp="1"/>
          </p:cNvSpPr>
          <p:nvPr>
            <p:ph idx="1"/>
          </p:nvPr>
        </p:nvSpPr>
        <p:spPr/>
        <p:txBody>
          <a:bodyPr/>
          <a:p>
            <a:pPr marL="0" indent="0">
              <a:buNone/>
            </a:pPr>
            <a:r>
              <a:rPr altLang="zh-CN" sz="2800" b="1">
                <a:latin typeface="宋体" panose="02010600030101010101" pitchFamily="2" charset="-122"/>
                <a:ea typeface="宋体" panose="02010600030101010101" pitchFamily="2" charset="-122"/>
                <a:cs typeface="宋体" panose="02010600030101010101" pitchFamily="2" charset="-122"/>
                <a:sym typeface="+mn-ea"/>
              </a:rPr>
              <a:t>案例介绍：</a:t>
            </a:r>
            <a:endParaRPr lang="zh-CN" altLang="zh-CN" sz="2800" b="1">
              <a:latin typeface="宋体" panose="02010600030101010101" pitchFamily="2" charset="-122"/>
              <a:ea typeface="宋体" panose="02010600030101010101" pitchFamily="2" charset="-122"/>
              <a:cs typeface="宋体" panose="02010600030101010101" pitchFamily="2" charset="-122"/>
            </a:endParaRPr>
          </a:p>
          <a:p>
            <a:pPr marL="0" indent="0">
              <a:buNone/>
            </a:pPr>
            <a:r>
              <a:rPr altLang="zh-CN" sz="2800">
                <a:latin typeface="宋体" panose="02010600030101010101" pitchFamily="2" charset="-122"/>
                <a:ea typeface="宋体" panose="02010600030101010101" pitchFamily="2" charset="-122"/>
                <a:cs typeface="宋体" panose="02010600030101010101" pitchFamily="2" charset="-122"/>
                <a:sym typeface="+mn-ea"/>
              </a:rPr>
              <a:t>  某医院采购物业服务，招标文件规定采购人可以在签订合同前，审查中标单位工作人员的特种作业资格证书。评标委员会在评审确定中标单位后，采购人以招标文件的规定为由，对中标单位的特种资格证书再次进行审查，并以此拒不签订采购合同。中标单位将此情况反映到财政部门，财政部门启动监督检查程序，依法对该医院进行行政处理。</a:t>
            </a:r>
            <a:endParaRPr lang="zh-CN" altLang="zh-CN" sz="2800">
              <a:latin typeface="宋体" panose="02010600030101010101" pitchFamily="2" charset="-122"/>
              <a:ea typeface="宋体" panose="02010600030101010101" pitchFamily="2" charset="-122"/>
              <a:cs typeface="宋体" panose="02010600030101010101" pitchFamily="2" charset="-122"/>
            </a:endParaRPr>
          </a:p>
          <a:p>
            <a:endParaRPr lang="zh-CN" altLang="en-US" sz="2800">
              <a:latin typeface="宋体" panose="02010600030101010101" pitchFamily="2" charset="-122"/>
              <a:ea typeface="宋体" panose="02010600030101010101" pitchFamily="2" charset="-122"/>
              <a:cs typeface="宋体" panose="02010600030101010101" pitchFamily="2" charset="-122"/>
            </a:endParaRPr>
          </a:p>
        </p:txBody>
      </p:sp>
      <p:pic>
        <p:nvPicPr>
          <p:cNvPr id="5" name="图片 2" descr="37cee9cb2188636a752ce9ea1a962aa"/>
          <p:cNvPicPr>
            <a:picLocks noChangeAspect="1"/>
          </p:cNvPicPr>
          <p:nvPr/>
        </p:nvPicPr>
        <p:blipFill>
          <a:blip r:embed="rId1"/>
          <a:stretch>
            <a:fillRect/>
          </a:stretch>
        </p:blipFill>
        <p:spPr>
          <a:xfrm>
            <a:off x="8900795" y="6182360"/>
            <a:ext cx="3263265" cy="641350"/>
          </a:xfrm>
          <a:prstGeom prst="rect">
            <a:avLst/>
          </a:prstGeom>
        </p:spPr>
      </p:pic>
    </p:spTree>
    <p:custDataLst>
      <p:tags r:id="rId2"/>
    </p:custDataLst>
  </p:cSld>
  <p:clrMapOvr>
    <a:masterClrMapping/>
  </p:clrMapOvr>
  <mc:AlternateContent xmlns:mc="http://schemas.openxmlformats.org/markup-compatibility/2006">
    <mc:Choice xmlns:p14="http://schemas.microsoft.com/office/powerpoint/2010/main" Requires="p14">
      <p:transition p14:dur="500">
        <p:cover dir="d"/>
      </p:transition>
    </mc:Choice>
    <mc:Fallback>
      <p:transition>
        <p:cover dir="d"/>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br>
              <a:rPr altLang="zh-CN">
                <a:latin typeface="+mn-ea"/>
                <a:sym typeface="+mn-ea"/>
              </a:rPr>
            </a:br>
            <a:r>
              <a:rPr altLang="zh-CN">
                <a:latin typeface="+mn-ea"/>
                <a:sym typeface="+mn-ea"/>
              </a:rPr>
              <a:t>法律分析</a:t>
            </a:r>
            <a:br>
              <a:rPr lang="zh-CN" altLang="zh-CN">
                <a:latin typeface="+mn-ea"/>
              </a:rPr>
            </a:br>
            <a:endParaRPr lang="zh-CN" altLang="zh-CN">
              <a:latin typeface="+mn-ea"/>
            </a:endParaRPr>
          </a:p>
        </p:txBody>
      </p:sp>
      <p:sp>
        <p:nvSpPr>
          <p:cNvPr id="3" name="内容占位符 2"/>
          <p:cNvSpPr>
            <a:spLocks noGrp="1"/>
          </p:cNvSpPr>
          <p:nvPr>
            <p:ph idx="1"/>
          </p:nvPr>
        </p:nvSpPr>
        <p:spPr/>
        <p:txBody>
          <a:bodyPr/>
          <a:p>
            <a:pPr marL="0" indent="0">
              <a:buNone/>
            </a:pPr>
            <a:r>
              <a:rPr altLang="zh-CN">
                <a:latin typeface="楷体" panose="02010609060101010101" charset="-122"/>
                <a:ea typeface="楷体" panose="02010609060101010101" charset="-122"/>
                <a:sym typeface="+mn-ea"/>
              </a:rPr>
              <a:t> </a:t>
            </a:r>
            <a:r>
              <a:rPr altLang="zh-CN" sz="2800">
                <a:latin typeface="宋体" panose="02010600030101010101" pitchFamily="2" charset="-122"/>
                <a:ea typeface="宋体" panose="02010600030101010101" pitchFamily="2" charset="-122"/>
                <a:cs typeface="宋体" panose="02010600030101010101" pitchFamily="2" charset="-122"/>
                <a:sym typeface="+mn-ea"/>
              </a:rPr>
              <a:t> 评审结果的产生，只能依照招标文件、竞争性谈判文件等采购文件中载明的评审办法和标准，不能在评审结束后通过其他环节改变。禁止采购人或采购代理机构在评审结束后，通过样品检测、对供应商现场考察以及所谓的资格后审、背景调查等方式找出供应商问题，从而推翻评审结果，包括不要排名靠前的供应商，选取排名靠后的供应商，或推翻整个评审结果。但法律规定的重新评审除外。</a:t>
            </a:r>
            <a:endParaRPr lang="zh-CN" altLang="en-US">
              <a:sym typeface="+mn-ea"/>
            </a:endParaRPr>
          </a:p>
          <a:p>
            <a:endParaRPr lang="zh-CN" altLang="en-US"/>
          </a:p>
        </p:txBody>
      </p:sp>
      <p:pic>
        <p:nvPicPr>
          <p:cNvPr id="5" name="图片 2" descr="37cee9cb2188636a752ce9ea1a962aa"/>
          <p:cNvPicPr>
            <a:picLocks noChangeAspect="1"/>
          </p:cNvPicPr>
          <p:nvPr/>
        </p:nvPicPr>
        <p:blipFill>
          <a:blip r:embed="rId1"/>
          <a:stretch>
            <a:fillRect/>
          </a:stretch>
        </p:blipFill>
        <p:spPr>
          <a:xfrm>
            <a:off x="8900795" y="6182360"/>
            <a:ext cx="3263265" cy="641350"/>
          </a:xfrm>
          <a:prstGeom prst="rect">
            <a:avLst/>
          </a:prstGeom>
        </p:spPr>
      </p:pic>
    </p:spTree>
    <p:custDataLst>
      <p:tags r:id="rId2"/>
    </p:custDataLst>
  </p:cSld>
  <p:clrMapOvr>
    <a:masterClrMapping/>
  </p:clrMapOvr>
  <mc:AlternateContent xmlns:mc="http://schemas.openxmlformats.org/markup-compatibility/2006">
    <mc:Choice xmlns:p14="http://schemas.microsoft.com/office/powerpoint/2010/main" Requires="p14">
      <p:transition p14:dur="500">
        <p:cover dir="d"/>
      </p:transition>
    </mc:Choice>
    <mc:Fallback>
      <p:transition>
        <p:cover dir="d"/>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br>
              <a:rPr>
                <a:sym typeface="+mn-ea"/>
              </a:rPr>
            </a:br>
            <a:r>
              <a:rPr>
                <a:sym typeface="+mn-ea"/>
              </a:rPr>
              <a:t>法律规定</a:t>
            </a:r>
            <a:br>
              <a:rPr lang="zh-CN" altLang="en-US"/>
            </a:br>
            <a:endParaRPr lang="zh-CN" altLang="en-US"/>
          </a:p>
        </p:txBody>
      </p:sp>
      <p:sp>
        <p:nvSpPr>
          <p:cNvPr id="3" name="内容占位符 2"/>
          <p:cNvSpPr>
            <a:spLocks noGrp="1"/>
          </p:cNvSpPr>
          <p:nvPr>
            <p:ph idx="1"/>
          </p:nvPr>
        </p:nvSpPr>
        <p:spPr/>
        <p:txBody>
          <a:bodyPr/>
          <a:p>
            <a:pPr marL="0" indent="0">
              <a:buNone/>
            </a:pPr>
            <a:r>
              <a:rPr sz="2400" b="1">
                <a:latin typeface="楷体" panose="02010609060101010101" charset="-122"/>
                <a:ea typeface="楷体" panose="02010609060101010101" charset="-122"/>
                <a:cs typeface="楷体" panose="02010609060101010101" charset="-122"/>
                <a:sym typeface="+mn-ea"/>
              </a:rPr>
              <a:t>《政府采购法实施条例》</a:t>
            </a:r>
            <a:endParaRPr lang="zh-CN" altLang="en-US" sz="2400">
              <a:latin typeface="楷体" panose="02010609060101010101" charset="-122"/>
              <a:ea typeface="楷体" panose="02010609060101010101" charset="-122"/>
              <a:cs typeface="楷体" panose="02010609060101010101" charset="-122"/>
            </a:endParaRPr>
          </a:p>
          <a:p>
            <a:pPr marL="0" indent="0">
              <a:buNone/>
            </a:pPr>
            <a:r>
              <a:rPr sz="2400">
                <a:latin typeface="楷体" panose="02010609060101010101" charset="-122"/>
                <a:ea typeface="楷体" panose="02010609060101010101" charset="-122"/>
                <a:cs typeface="楷体" panose="02010609060101010101" charset="-122"/>
                <a:sym typeface="+mn-ea"/>
              </a:rPr>
              <a:t>  </a:t>
            </a:r>
            <a:r>
              <a:rPr sz="2400" b="1">
                <a:latin typeface="楷体" panose="02010609060101010101" charset="-122"/>
                <a:ea typeface="楷体" panose="02010609060101010101" charset="-122"/>
                <a:cs typeface="楷体" panose="02010609060101010101" charset="-122"/>
                <a:sym typeface="+mn-ea"/>
              </a:rPr>
              <a:t>第四十四条 </a:t>
            </a:r>
            <a:r>
              <a:rPr sz="2400">
                <a:latin typeface="楷体" panose="02010609060101010101" charset="-122"/>
                <a:ea typeface="楷体" panose="02010609060101010101" charset="-122"/>
                <a:cs typeface="楷体" panose="02010609060101010101" charset="-122"/>
                <a:sym typeface="+mn-ea"/>
              </a:rPr>
              <a:t>除国务院财政部门规定的情形外，采购人、采购代理机构不得以任何理由组织重新评审。采购人、采购代理机构按照国务院财政部门的规定组织重新评审的，应当书面报告本级人民政府财政部门。</a:t>
            </a:r>
            <a:endParaRPr lang="zh-CN" altLang="en-US" sz="2400">
              <a:latin typeface="楷体" panose="02010609060101010101" charset="-122"/>
              <a:ea typeface="楷体" panose="02010609060101010101" charset="-122"/>
              <a:cs typeface="楷体" panose="02010609060101010101" charset="-122"/>
            </a:endParaRPr>
          </a:p>
          <a:p>
            <a:pPr marL="0" indent="0">
              <a:buNone/>
            </a:pPr>
            <a:r>
              <a:rPr sz="2400">
                <a:latin typeface="楷体" panose="02010609060101010101" charset="-122"/>
                <a:ea typeface="楷体" panose="02010609060101010101" charset="-122"/>
                <a:cs typeface="楷体" panose="02010609060101010101" charset="-122"/>
                <a:sym typeface="+mn-ea"/>
              </a:rPr>
              <a:t>　采购人或者采购代理机构不得通过对样品进行检测、对供应商进行考察等方式改变评审结果。</a:t>
            </a:r>
            <a:endParaRPr lang="zh-CN" altLang="en-US" sz="2400"/>
          </a:p>
        </p:txBody>
      </p:sp>
      <p:pic>
        <p:nvPicPr>
          <p:cNvPr id="5" name="图片 2" descr="37cee9cb2188636a752ce9ea1a962aa"/>
          <p:cNvPicPr>
            <a:picLocks noChangeAspect="1"/>
          </p:cNvPicPr>
          <p:nvPr/>
        </p:nvPicPr>
        <p:blipFill>
          <a:blip r:embed="rId1"/>
          <a:stretch>
            <a:fillRect/>
          </a:stretch>
        </p:blipFill>
        <p:spPr>
          <a:xfrm>
            <a:off x="8900795" y="6182360"/>
            <a:ext cx="3263265" cy="641350"/>
          </a:xfrm>
          <a:prstGeom prst="rect">
            <a:avLst/>
          </a:prstGeom>
        </p:spPr>
      </p:pic>
    </p:spTree>
    <p:custDataLst>
      <p:tags r:id="rId2"/>
    </p:custDataLst>
  </p:cSld>
  <p:clrMapOvr>
    <a:masterClrMapping/>
  </p:clrMapOvr>
  <mc:AlternateContent xmlns:mc="http://schemas.openxmlformats.org/markup-compatibility/2006">
    <mc:Choice xmlns:p14="http://schemas.microsoft.com/office/powerpoint/2010/main" Requires="p14">
      <p:transition p14:dur="500">
        <p:cover dir="d"/>
      </p:transition>
    </mc:Choice>
    <mc:Fallback>
      <p:transition>
        <p:cover dir="d"/>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br>
              <a:rPr>
                <a:latin typeface="+mn-ea"/>
                <a:cs typeface="楷体" panose="02010609060101010101" charset="-122"/>
                <a:sym typeface="+mn-ea"/>
              </a:rPr>
            </a:br>
            <a:r>
              <a:rPr>
                <a:latin typeface="+mn-ea"/>
                <a:cs typeface="楷体" panose="02010609060101010101" charset="-122"/>
                <a:sym typeface="+mn-ea"/>
              </a:rPr>
              <a:t>采购人或采购代理机构可以通过重新评审修改评标结果的法定情节</a:t>
            </a:r>
            <a:br>
              <a:rPr lang="zh-CN" altLang="en-US" b="1">
                <a:latin typeface="楷体" panose="02010609060101010101" charset="-122"/>
                <a:ea typeface="楷体" panose="02010609060101010101" charset="-122"/>
                <a:cs typeface="楷体" panose="02010609060101010101" charset="-122"/>
                <a:sym typeface="+mn-ea"/>
              </a:rPr>
            </a:br>
            <a:endParaRPr lang="zh-CN" altLang="en-US" b="1">
              <a:latin typeface="楷体" panose="02010609060101010101" charset="-122"/>
              <a:ea typeface="楷体" panose="02010609060101010101" charset="-122"/>
              <a:cs typeface="楷体" panose="02010609060101010101" charset="-122"/>
              <a:sym typeface="+mn-ea"/>
            </a:endParaRPr>
          </a:p>
        </p:txBody>
      </p:sp>
      <p:sp>
        <p:nvSpPr>
          <p:cNvPr id="3" name="内容占位符 2"/>
          <p:cNvSpPr>
            <a:spLocks noGrp="1"/>
          </p:cNvSpPr>
          <p:nvPr>
            <p:ph idx="1"/>
          </p:nvPr>
        </p:nvSpPr>
        <p:spPr/>
        <p:txBody>
          <a:bodyPr/>
          <a:p>
            <a:pPr marL="0" indent="0">
              <a:buNone/>
            </a:pPr>
            <a:r>
              <a:rPr sz="2000" b="1">
                <a:latin typeface="楷体" panose="02010609060101010101" charset="-122"/>
                <a:ea typeface="楷体" panose="02010609060101010101" charset="-122"/>
                <a:cs typeface="楷体" panose="02010609060101010101" charset="-122"/>
                <a:sym typeface="+mn-ea"/>
              </a:rPr>
              <a:t>《政府采购货物和服务招标投标管理办法》（财政部</a:t>
            </a:r>
            <a:r>
              <a:rPr lang="en-US" altLang="zh-CN" sz="2000" b="1">
                <a:latin typeface="楷体" panose="02010609060101010101" charset="-122"/>
                <a:ea typeface="楷体" panose="02010609060101010101" charset="-122"/>
                <a:cs typeface="楷体" panose="02010609060101010101" charset="-122"/>
                <a:sym typeface="+mn-ea"/>
              </a:rPr>
              <a:t>87</a:t>
            </a:r>
            <a:r>
              <a:rPr sz="2000" b="1">
                <a:latin typeface="楷体" panose="02010609060101010101" charset="-122"/>
                <a:ea typeface="楷体" panose="02010609060101010101" charset="-122"/>
                <a:cs typeface="楷体" panose="02010609060101010101" charset="-122"/>
                <a:sym typeface="+mn-ea"/>
              </a:rPr>
              <a:t>号令）</a:t>
            </a:r>
            <a:endParaRPr sz="2000" b="1">
              <a:latin typeface="楷体" panose="02010609060101010101" charset="-122"/>
              <a:ea typeface="楷体" panose="02010609060101010101" charset="-122"/>
              <a:cs typeface="楷体" panose="02010609060101010101" charset="-122"/>
              <a:sym typeface="+mn-ea"/>
            </a:endParaRPr>
          </a:p>
          <a:p>
            <a:pPr marL="0" indent="0">
              <a:buNone/>
            </a:pPr>
            <a:r>
              <a:rPr sz="1800">
                <a:latin typeface="楷体" panose="02010609060101010101" charset="-122"/>
                <a:ea typeface="楷体" panose="02010609060101010101" charset="-122"/>
                <a:cs typeface="楷体" panose="02010609060101010101" charset="-122"/>
                <a:sym typeface="+mn-ea"/>
              </a:rPr>
              <a:t>第六十四条</a:t>
            </a:r>
            <a:r>
              <a:rPr sz="1800" b="1">
                <a:latin typeface="楷体" panose="02010609060101010101" charset="-122"/>
                <a:ea typeface="楷体" panose="02010609060101010101" charset="-122"/>
                <a:cs typeface="楷体" panose="02010609060101010101" charset="-122"/>
                <a:sym typeface="+mn-ea"/>
              </a:rPr>
              <a:t>　</a:t>
            </a:r>
            <a:r>
              <a:rPr sz="1800">
                <a:latin typeface="楷体" panose="02010609060101010101" charset="-122"/>
                <a:ea typeface="楷体" panose="02010609060101010101" charset="-122"/>
                <a:cs typeface="楷体" panose="02010609060101010101" charset="-122"/>
                <a:sym typeface="+mn-ea"/>
              </a:rPr>
              <a:t>评标结果汇总完成后，除下列情形外，任何人不得修改评标结果：</a:t>
            </a:r>
            <a:endParaRPr lang="zh-CN" altLang="en-US" sz="1800">
              <a:latin typeface="楷体" panose="02010609060101010101" charset="-122"/>
              <a:ea typeface="楷体" panose="02010609060101010101" charset="-122"/>
              <a:cs typeface="楷体" panose="02010609060101010101" charset="-122"/>
            </a:endParaRPr>
          </a:p>
          <a:p>
            <a:pPr marL="0" indent="0">
              <a:buNone/>
            </a:pPr>
            <a:r>
              <a:rPr sz="1800">
                <a:latin typeface="楷体" panose="02010609060101010101" charset="-122"/>
                <a:ea typeface="楷体" panose="02010609060101010101" charset="-122"/>
                <a:cs typeface="楷体" panose="02010609060101010101" charset="-122"/>
                <a:sym typeface="+mn-ea"/>
              </a:rPr>
              <a:t>（一）分值汇总计算错误的；</a:t>
            </a:r>
            <a:endParaRPr lang="zh-CN" altLang="en-US" sz="1800">
              <a:latin typeface="楷体" panose="02010609060101010101" charset="-122"/>
              <a:ea typeface="楷体" panose="02010609060101010101" charset="-122"/>
              <a:cs typeface="楷体" panose="02010609060101010101" charset="-122"/>
            </a:endParaRPr>
          </a:p>
          <a:p>
            <a:pPr marL="0" indent="0">
              <a:buNone/>
            </a:pPr>
            <a:r>
              <a:rPr sz="1800">
                <a:latin typeface="楷体" panose="02010609060101010101" charset="-122"/>
                <a:ea typeface="楷体" panose="02010609060101010101" charset="-122"/>
                <a:cs typeface="楷体" panose="02010609060101010101" charset="-122"/>
                <a:sym typeface="+mn-ea"/>
              </a:rPr>
              <a:t>（二）分项评分超出评分标准范围的；</a:t>
            </a:r>
            <a:endParaRPr lang="zh-CN" altLang="en-US" sz="1800">
              <a:latin typeface="楷体" panose="02010609060101010101" charset="-122"/>
              <a:ea typeface="楷体" panose="02010609060101010101" charset="-122"/>
              <a:cs typeface="楷体" panose="02010609060101010101" charset="-122"/>
            </a:endParaRPr>
          </a:p>
          <a:p>
            <a:pPr marL="0" indent="0">
              <a:buNone/>
            </a:pPr>
            <a:r>
              <a:rPr sz="1800">
                <a:latin typeface="楷体" panose="02010609060101010101" charset="-122"/>
                <a:ea typeface="楷体" panose="02010609060101010101" charset="-122"/>
                <a:cs typeface="楷体" panose="02010609060101010101" charset="-122"/>
                <a:sym typeface="+mn-ea"/>
              </a:rPr>
              <a:t>（三）评标委员会成员对客观评审因素评分不一致的；</a:t>
            </a:r>
            <a:endParaRPr lang="zh-CN" altLang="en-US" sz="1800">
              <a:latin typeface="楷体" panose="02010609060101010101" charset="-122"/>
              <a:ea typeface="楷体" panose="02010609060101010101" charset="-122"/>
              <a:cs typeface="楷体" panose="02010609060101010101" charset="-122"/>
            </a:endParaRPr>
          </a:p>
          <a:p>
            <a:pPr marL="0" indent="0">
              <a:buNone/>
            </a:pPr>
            <a:r>
              <a:rPr sz="1800">
                <a:latin typeface="楷体" panose="02010609060101010101" charset="-122"/>
                <a:ea typeface="楷体" panose="02010609060101010101" charset="-122"/>
                <a:cs typeface="楷体" panose="02010609060101010101" charset="-122"/>
                <a:sym typeface="+mn-ea"/>
              </a:rPr>
              <a:t>（四）经评标委员会认定评分畸高、畸低的。</a:t>
            </a:r>
            <a:endParaRPr lang="zh-CN" altLang="en-US" sz="1800">
              <a:latin typeface="楷体" panose="02010609060101010101" charset="-122"/>
              <a:ea typeface="楷体" panose="02010609060101010101" charset="-122"/>
              <a:cs typeface="楷体" panose="02010609060101010101" charset="-122"/>
            </a:endParaRPr>
          </a:p>
          <a:p>
            <a:pPr marL="0" indent="0">
              <a:buNone/>
            </a:pPr>
            <a:r>
              <a:rPr sz="1800">
                <a:latin typeface="楷体" panose="02010609060101010101" charset="-122"/>
                <a:ea typeface="楷体" panose="02010609060101010101" charset="-122"/>
                <a:cs typeface="楷体" panose="02010609060101010101" charset="-122"/>
                <a:sym typeface="+mn-ea"/>
              </a:rPr>
              <a:t>    评标报告签署前，经复核发现存在以上情形之一的，评标委员会应当当场修改评标结果，并在评标报告中记载；评标报告签署后，采购人或者采购代理机构发现存在以上情形之一的，应当组织原评标委员会进行重新评审，重新评审改变评标结果的，书面报告本级财政部门。</a:t>
            </a:r>
            <a:endParaRPr lang="zh-CN" altLang="en-US" sz="1800">
              <a:latin typeface="楷体" panose="02010609060101010101" charset="-122"/>
              <a:ea typeface="楷体" panose="02010609060101010101" charset="-122"/>
              <a:cs typeface="楷体" panose="02010609060101010101" charset="-122"/>
            </a:endParaRPr>
          </a:p>
          <a:p>
            <a:pPr marL="0" indent="0">
              <a:buNone/>
            </a:pPr>
            <a:r>
              <a:rPr sz="1800">
                <a:latin typeface="楷体" panose="02010609060101010101" charset="-122"/>
                <a:ea typeface="楷体" panose="02010609060101010101" charset="-122"/>
                <a:cs typeface="楷体" panose="02010609060101010101" charset="-122"/>
                <a:sym typeface="+mn-ea"/>
              </a:rPr>
              <a:t>    投标人对本条第一款情形提出质疑的，采购人或者采购代理机构可以组织原评标委员会进行重新评审，重新评审改变评标结果的，应当书面报告本级财政部门。</a:t>
            </a:r>
            <a:endParaRPr lang="zh-CN" altLang="en-US" sz="1800"/>
          </a:p>
        </p:txBody>
      </p:sp>
      <p:pic>
        <p:nvPicPr>
          <p:cNvPr id="5" name="图片 2" descr="37cee9cb2188636a752ce9ea1a962aa"/>
          <p:cNvPicPr>
            <a:picLocks noChangeAspect="1"/>
          </p:cNvPicPr>
          <p:nvPr/>
        </p:nvPicPr>
        <p:blipFill>
          <a:blip r:embed="rId1"/>
          <a:stretch>
            <a:fillRect/>
          </a:stretch>
        </p:blipFill>
        <p:spPr>
          <a:xfrm>
            <a:off x="8900795" y="6182360"/>
            <a:ext cx="3263265" cy="641350"/>
          </a:xfrm>
          <a:prstGeom prst="rect">
            <a:avLst/>
          </a:prstGeom>
        </p:spPr>
      </p:pic>
    </p:spTree>
    <p:custDataLst>
      <p:tags r:id="rId2"/>
    </p:custDataLst>
  </p:cSld>
  <p:clrMapOvr>
    <a:masterClrMapping/>
  </p:clrMapOvr>
  <mc:AlternateContent xmlns:mc="http://schemas.openxmlformats.org/markup-compatibility/2006">
    <mc:Choice xmlns:p14="http://schemas.microsoft.com/office/powerpoint/2010/main" Requires="p14">
      <p:transition p14:dur="500">
        <p:cover dir="d"/>
      </p:transition>
    </mc:Choice>
    <mc:Fallback>
      <p:transition>
        <p:cover dir="d"/>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a:sym typeface="+mn-ea"/>
              </a:rPr>
              <a:t>禁止关联公司就同一项目进行投标</a:t>
            </a:r>
            <a:endParaRPr lang="zh-CN" altLang="en-US"/>
          </a:p>
        </p:txBody>
      </p:sp>
      <p:sp>
        <p:nvSpPr>
          <p:cNvPr id="3" name="内容占位符 2"/>
          <p:cNvSpPr>
            <a:spLocks noGrp="1"/>
          </p:cNvSpPr>
          <p:nvPr>
            <p:ph idx="1"/>
          </p:nvPr>
        </p:nvSpPr>
        <p:spPr/>
        <p:txBody>
          <a:bodyPr/>
          <a:p>
            <a:pPr marL="0" indent="0">
              <a:buNone/>
            </a:pPr>
            <a:r>
              <a:rPr sz="2400" b="1">
                <a:latin typeface="宋体" panose="02010600030101010101" pitchFamily="2" charset="-122"/>
                <a:ea typeface="宋体" panose="02010600030101010101" pitchFamily="2" charset="-122"/>
                <a:cs typeface="宋体" panose="02010600030101010101" pitchFamily="2" charset="-122"/>
                <a:sym typeface="+mn-ea"/>
              </a:rPr>
              <a:t>案列介绍：</a:t>
            </a:r>
            <a:endParaRPr lang="zh-CN" altLang="en-US" sz="2400" b="1">
              <a:latin typeface="宋体" panose="02010600030101010101" pitchFamily="2" charset="-122"/>
              <a:ea typeface="宋体" panose="02010600030101010101" pitchFamily="2" charset="-122"/>
              <a:cs typeface="宋体" panose="02010600030101010101" pitchFamily="2" charset="-122"/>
            </a:endParaRPr>
          </a:p>
          <a:p>
            <a:pPr marL="0" indent="0">
              <a:buNone/>
            </a:pPr>
            <a:r>
              <a:rPr sz="2400">
                <a:latin typeface="宋体" panose="02010600030101010101" pitchFamily="2" charset="-122"/>
                <a:ea typeface="宋体" panose="02010600030101010101" pitchFamily="2" charset="-122"/>
                <a:cs typeface="宋体" panose="02010600030101010101" pitchFamily="2" charset="-122"/>
                <a:sym typeface="+mn-ea"/>
              </a:rPr>
              <a:t>    某产业中心购买智慧云应用系统项目中，评审委员会将甲公司确定为中标单位，并发布中标公告。后乙公司投诉，认为甲公司与丙丁两公司存在串标。经调查，甲公司注册资本</a:t>
            </a:r>
            <a:r>
              <a:rPr lang="en-US" altLang="zh-CN" sz="2400">
                <a:latin typeface="宋体" panose="02010600030101010101" pitchFamily="2" charset="-122"/>
                <a:ea typeface="宋体" panose="02010600030101010101" pitchFamily="2" charset="-122"/>
                <a:cs typeface="宋体" panose="02010600030101010101" pitchFamily="2" charset="-122"/>
                <a:sym typeface="+mn-ea"/>
              </a:rPr>
              <a:t>101</a:t>
            </a:r>
            <a:r>
              <a:rPr sz="2400">
                <a:latin typeface="宋体" panose="02010600030101010101" pitchFamily="2" charset="-122"/>
                <a:ea typeface="宋体" panose="02010600030101010101" pitchFamily="2" charset="-122"/>
                <a:cs typeface="宋体" panose="02010600030101010101" pitchFamily="2" charset="-122"/>
                <a:sym typeface="+mn-ea"/>
              </a:rPr>
              <a:t>万元，法人张三出资占</a:t>
            </a:r>
            <a:r>
              <a:rPr lang="en-US" altLang="zh-CN" sz="2400">
                <a:latin typeface="宋体" panose="02010600030101010101" pitchFamily="2" charset="-122"/>
                <a:ea typeface="宋体" panose="02010600030101010101" pitchFamily="2" charset="-122"/>
                <a:cs typeface="宋体" panose="02010600030101010101" pitchFamily="2" charset="-122"/>
                <a:sym typeface="+mn-ea"/>
              </a:rPr>
              <a:t>40.59%</a:t>
            </a:r>
            <a:r>
              <a:rPr sz="2400">
                <a:latin typeface="宋体" panose="02010600030101010101" pitchFamily="2" charset="-122"/>
                <a:ea typeface="宋体" panose="02010600030101010101" pitchFamily="2" charset="-122"/>
                <a:cs typeface="宋体" panose="02010600030101010101" pitchFamily="2" charset="-122"/>
                <a:sym typeface="+mn-ea"/>
              </a:rPr>
              <a:t>。丙公司注册资本</a:t>
            </a:r>
            <a:r>
              <a:rPr lang="en-US" altLang="zh-CN" sz="2400">
                <a:latin typeface="宋体" panose="02010600030101010101" pitchFamily="2" charset="-122"/>
                <a:ea typeface="宋体" panose="02010600030101010101" pitchFamily="2" charset="-122"/>
                <a:cs typeface="宋体" panose="02010600030101010101" pitchFamily="2" charset="-122"/>
                <a:sym typeface="+mn-ea"/>
              </a:rPr>
              <a:t>102</a:t>
            </a:r>
            <a:r>
              <a:rPr sz="2400">
                <a:latin typeface="宋体" panose="02010600030101010101" pitchFamily="2" charset="-122"/>
                <a:ea typeface="宋体" panose="02010600030101010101" pitchFamily="2" charset="-122"/>
                <a:cs typeface="宋体" panose="02010600030101010101" pitchFamily="2" charset="-122"/>
                <a:sym typeface="+mn-ea"/>
              </a:rPr>
              <a:t>万元，股东分别是张三和张四，其中法人张四出资占80%，股东张三出资占</a:t>
            </a:r>
            <a:r>
              <a:rPr lang="en-US" altLang="zh-CN" sz="2400">
                <a:latin typeface="宋体" panose="02010600030101010101" pitchFamily="2" charset="-122"/>
                <a:ea typeface="宋体" panose="02010600030101010101" pitchFamily="2" charset="-122"/>
                <a:cs typeface="宋体" panose="02010600030101010101" pitchFamily="2" charset="-122"/>
                <a:sym typeface="+mn-ea"/>
              </a:rPr>
              <a:t>20%</a:t>
            </a:r>
            <a:r>
              <a:rPr sz="2400">
                <a:latin typeface="宋体" panose="02010600030101010101" pitchFamily="2" charset="-122"/>
                <a:ea typeface="宋体" panose="02010600030101010101" pitchFamily="2" charset="-122"/>
                <a:cs typeface="宋体" panose="02010600030101010101" pitchFamily="2" charset="-122"/>
                <a:sym typeface="+mn-ea"/>
              </a:rPr>
              <a:t>。另查明，张三和张四是亲兄弟关系。</a:t>
            </a:r>
            <a:endParaRPr lang="en-US" altLang="zh-CN" sz="2400">
              <a:latin typeface="宋体" panose="02010600030101010101" pitchFamily="2" charset="-122"/>
              <a:ea typeface="宋体" panose="02010600030101010101" pitchFamily="2" charset="-122"/>
              <a:cs typeface="宋体" panose="02010600030101010101" pitchFamily="2" charset="-122"/>
            </a:endParaRPr>
          </a:p>
          <a:p>
            <a:endParaRPr lang="zh-CN" altLang="en-US"/>
          </a:p>
        </p:txBody>
      </p:sp>
      <p:pic>
        <p:nvPicPr>
          <p:cNvPr id="5" name="图片 2" descr="37cee9cb2188636a752ce9ea1a962aa"/>
          <p:cNvPicPr>
            <a:picLocks noChangeAspect="1"/>
          </p:cNvPicPr>
          <p:nvPr/>
        </p:nvPicPr>
        <p:blipFill>
          <a:blip r:embed="rId1"/>
          <a:stretch>
            <a:fillRect/>
          </a:stretch>
        </p:blipFill>
        <p:spPr>
          <a:xfrm>
            <a:off x="8900795" y="6182360"/>
            <a:ext cx="3263265" cy="641350"/>
          </a:xfrm>
          <a:prstGeom prst="rect">
            <a:avLst/>
          </a:prstGeom>
        </p:spPr>
      </p:pic>
    </p:spTree>
    <p:custDataLst>
      <p:tags r:id="rId2"/>
    </p:custDataLst>
  </p:cSld>
  <p:clrMapOvr>
    <a:masterClrMapping/>
  </p:clrMapOvr>
  <mc:AlternateContent xmlns:mc="http://schemas.openxmlformats.org/markup-compatibility/2006">
    <mc:Choice xmlns:p14="http://schemas.microsoft.com/office/powerpoint/2010/main" Requires="p14">
      <p:transition p14:dur="500">
        <p:cover dir="d"/>
      </p:transition>
    </mc:Choice>
    <mc:Fallback>
      <p:transition>
        <p:cover dir="d"/>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br>
              <a:rPr>
                <a:sym typeface="+mn-ea"/>
              </a:rPr>
            </a:br>
            <a:r>
              <a:rPr>
                <a:sym typeface="+mn-ea"/>
              </a:rPr>
              <a:t>法律分析</a:t>
            </a:r>
            <a:br>
              <a:rPr lang="zh-CN" altLang="en-US"/>
            </a:br>
            <a:endParaRPr lang="zh-CN" altLang="en-US"/>
          </a:p>
        </p:txBody>
      </p:sp>
      <p:sp>
        <p:nvSpPr>
          <p:cNvPr id="3" name="内容占位符 2"/>
          <p:cNvSpPr>
            <a:spLocks noGrp="1"/>
          </p:cNvSpPr>
          <p:nvPr>
            <p:ph idx="1"/>
          </p:nvPr>
        </p:nvSpPr>
        <p:spPr/>
        <p:txBody>
          <a:bodyPr/>
          <a:p>
            <a:pPr marL="0" indent="0">
              <a:buNone/>
            </a:pPr>
            <a:r>
              <a:rPr>
                <a:sym typeface="+mn-ea"/>
              </a:rPr>
              <a:t>    </a:t>
            </a:r>
            <a:r>
              <a:rPr sz="2800">
                <a:latin typeface="宋体" panose="02010600030101010101" pitchFamily="2" charset="-122"/>
                <a:ea typeface="宋体" panose="02010600030101010101" pitchFamily="2" charset="-122"/>
                <a:sym typeface="+mn-ea"/>
              </a:rPr>
              <a:t>本项目中标供应商甲公司的法定代表人在同一项目投标人丙公司中参股，且与丙公司法定代表人存在近亲属关系，二公司之间具有法律上的关联关系，不应同时参加同一合同项下的政府采购活动，否则将影响采购活动的公平竞争和中标结果。</a:t>
            </a:r>
            <a:endParaRPr lang="zh-CN" altLang="en-US"/>
          </a:p>
          <a:p>
            <a:endParaRPr lang="zh-CN" altLang="en-US"/>
          </a:p>
        </p:txBody>
      </p:sp>
      <p:pic>
        <p:nvPicPr>
          <p:cNvPr id="5" name="图片 2" descr="37cee9cb2188636a752ce9ea1a962aa"/>
          <p:cNvPicPr>
            <a:picLocks noChangeAspect="1"/>
          </p:cNvPicPr>
          <p:nvPr/>
        </p:nvPicPr>
        <p:blipFill>
          <a:blip r:embed="rId1"/>
          <a:stretch>
            <a:fillRect/>
          </a:stretch>
        </p:blipFill>
        <p:spPr>
          <a:xfrm>
            <a:off x="8900795" y="6182360"/>
            <a:ext cx="3263265" cy="641350"/>
          </a:xfrm>
          <a:prstGeom prst="rect">
            <a:avLst/>
          </a:prstGeom>
        </p:spPr>
      </p:pic>
    </p:spTree>
    <p:custDataLst>
      <p:tags r:id="rId2"/>
    </p:custDataLst>
  </p:cSld>
  <p:clrMapOvr>
    <a:masterClrMapping/>
  </p:clrMapOvr>
  <mc:AlternateContent xmlns:mc="http://schemas.openxmlformats.org/markup-compatibility/2006">
    <mc:Choice xmlns:p14="http://schemas.microsoft.com/office/powerpoint/2010/main" Requires="p14">
      <p:transition p14:dur="500">
        <p:cover dir="d"/>
      </p:transition>
    </mc:Choice>
    <mc:Fallback>
      <p:transition>
        <p:cover dir="d"/>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br>
              <a:rPr>
                <a:sym typeface="+mn-ea"/>
              </a:rPr>
            </a:br>
            <a:r>
              <a:rPr>
                <a:sym typeface="+mn-ea"/>
              </a:rPr>
              <a:t>法律规定</a:t>
            </a:r>
            <a:br>
              <a:rPr lang="zh-CN" altLang="en-US"/>
            </a:br>
            <a:endParaRPr lang="zh-CN" altLang="en-US"/>
          </a:p>
        </p:txBody>
      </p:sp>
      <p:sp>
        <p:nvSpPr>
          <p:cNvPr id="3" name="内容占位符 2"/>
          <p:cNvSpPr>
            <a:spLocks noGrp="1"/>
          </p:cNvSpPr>
          <p:nvPr>
            <p:ph idx="1"/>
          </p:nvPr>
        </p:nvSpPr>
        <p:spPr/>
        <p:txBody>
          <a:bodyPr/>
          <a:p>
            <a:pPr marL="0" indent="0">
              <a:buNone/>
            </a:pPr>
            <a:r>
              <a:rPr sz="2400">
                <a:latin typeface="宋体" panose="02010600030101010101" pitchFamily="2" charset="-122"/>
                <a:ea typeface="宋体" panose="02010600030101010101" pitchFamily="2" charset="-122"/>
                <a:cs typeface="宋体" panose="02010600030101010101" pitchFamily="2" charset="-122"/>
                <a:sym typeface="+mn-ea"/>
              </a:rPr>
              <a:t>《政府采购法实施条例》</a:t>
            </a:r>
            <a:endParaRPr sz="2400">
              <a:latin typeface="宋体" panose="02010600030101010101" pitchFamily="2" charset="-122"/>
              <a:ea typeface="宋体" panose="02010600030101010101" pitchFamily="2" charset="-122"/>
              <a:cs typeface="宋体" panose="02010600030101010101" pitchFamily="2" charset="-122"/>
              <a:sym typeface="+mn-ea"/>
            </a:endParaRPr>
          </a:p>
          <a:p>
            <a:pPr marL="0" indent="0">
              <a:buNone/>
            </a:pPr>
            <a:r>
              <a:rPr sz="2400">
                <a:latin typeface="宋体" panose="02010600030101010101" pitchFamily="2" charset="-122"/>
                <a:ea typeface="宋体" panose="02010600030101010101" pitchFamily="2" charset="-122"/>
                <a:cs typeface="宋体" panose="02010600030101010101" pitchFamily="2" charset="-122"/>
                <a:sym typeface="+mn-ea"/>
              </a:rPr>
              <a:t>第</a:t>
            </a:r>
            <a:r>
              <a:rPr lang="en-US" altLang="zh-CN" sz="2400">
                <a:latin typeface="宋体" panose="02010600030101010101" pitchFamily="2" charset="-122"/>
                <a:ea typeface="宋体" panose="02010600030101010101" pitchFamily="2" charset="-122"/>
                <a:cs typeface="宋体" panose="02010600030101010101" pitchFamily="2" charset="-122"/>
                <a:sym typeface="+mn-ea"/>
              </a:rPr>
              <a:t>18</a:t>
            </a:r>
            <a:r>
              <a:rPr sz="2400">
                <a:latin typeface="宋体" panose="02010600030101010101" pitchFamily="2" charset="-122"/>
                <a:ea typeface="宋体" panose="02010600030101010101" pitchFamily="2" charset="-122"/>
                <a:cs typeface="宋体" panose="02010600030101010101" pitchFamily="2" charset="-122"/>
                <a:sym typeface="+mn-ea"/>
              </a:rPr>
              <a:t>条：单位负责人为同一人或者存在直接控股、管理关系的不同供应商，不得参加同一合同项下的政府采购活动。</a:t>
            </a:r>
            <a:endParaRPr lang="zh-CN" altLang="en-US" sz="2400">
              <a:latin typeface="宋体" panose="02010600030101010101" pitchFamily="2" charset="-122"/>
              <a:ea typeface="宋体" panose="02010600030101010101" pitchFamily="2" charset="-122"/>
              <a:cs typeface="宋体" panose="02010600030101010101" pitchFamily="2" charset="-122"/>
            </a:endParaRPr>
          </a:p>
          <a:p>
            <a:pPr marL="0" indent="0">
              <a:buNone/>
            </a:pPr>
            <a:r>
              <a:rPr sz="2400">
                <a:latin typeface="宋体" panose="02010600030101010101" pitchFamily="2" charset="-122"/>
                <a:ea typeface="宋体" panose="02010600030101010101" pitchFamily="2" charset="-122"/>
                <a:cs typeface="宋体" panose="02010600030101010101" pitchFamily="2" charset="-122"/>
                <a:sym typeface="+mn-ea"/>
              </a:rPr>
              <a:t>　除单一来源采购项目外，为采购项目提供整体设计、规范编制或者项目管理、监理、检测等服务的供应商，不得再参加该采购项目的其他采购活动。</a:t>
            </a:r>
            <a:endParaRPr lang="zh-CN" altLang="en-US" sz="2400">
              <a:latin typeface="宋体" panose="02010600030101010101" pitchFamily="2" charset="-122"/>
              <a:ea typeface="宋体" panose="02010600030101010101" pitchFamily="2" charset="-122"/>
              <a:cs typeface="宋体" panose="02010600030101010101" pitchFamily="2" charset="-122"/>
            </a:endParaRPr>
          </a:p>
          <a:p>
            <a:endParaRPr lang="zh-CN" altLang="en-US" sz="2400">
              <a:latin typeface="宋体" panose="02010600030101010101" pitchFamily="2" charset="-122"/>
              <a:ea typeface="宋体" panose="02010600030101010101" pitchFamily="2" charset="-122"/>
              <a:cs typeface="宋体" panose="02010600030101010101" pitchFamily="2" charset="-122"/>
            </a:endParaRPr>
          </a:p>
        </p:txBody>
      </p:sp>
      <p:pic>
        <p:nvPicPr>
          <p:cNvPr id="5" name="图片 2" descr="37cee9cb2188636a752ce9ea1a962aa"/>
          <p:cNvPicPr>
            <a:picLocks noChangeAspect="1"/>
          </p:cNvPicPr>
          <p:nvPr/>
        </p:nvPicPr>
        <p:blipFill>
          <a:blip r:embed="rId1"/>
          <a:stretch>
            <a:fillRect/>
          </a:stretch>
        </p:blipFill>
        <p:spPr>
          <a:xfrm>
            <a:off x="8900795" y="6182360"/>
            <a:ext cx="3263265" cy="641350"/>
          </a:xfrm>
          <a:prstGeom prst="rect">
            <a:avLst/>
          </a:prstGeom>
        </p:spPr>
      </p:pic>
    </p:spTree>
    <p:custDataLst>
      <p:tags r:id="rId2"/>
    </p:custDataLst>
  </p:cSld>
  <p:clrMapOvr>
    <a:masterClrMapping/>
  </p:clrMapOvr>
  <mc:AlternateContent xmlns:mc="http://schemas.openxmlformats.org/markup-compatibility/2006">
    <mc:Choice xmlns:p14="http://schemas.microsoft.com/office/powerpoint/2010/main" Requires="p14">
      <p:transition p14:dur="500">
        <p:cover dir="d"/>
      </p:transition>
    </mc:Choice>
    <mc:Fallback>
      <p:transition>
        <p:cover dir="d"/>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a:sym typeface="+mn-ea"/>
              </a:rPr>
              <a:t>进口产品的采购</a:t>
            </a:r>
            <a:endParaRPr lang="zh-CN" altLang="en-US"/>
          </a:p>
        </p:txBody>
      </p:sp>
      <p:sp>
        <p:nvSpPr>
          <p:cNvPr id="3" name="内容占位符 2"/>
          <p:cNvSpPr>
            <a:spLocks noGrp="1"/>
          </p:cNvSpPr>
          <p:nvPr>
            <p:ph idx="1"/>
          </p:nvPr>
        </p:nvSpPr>
        <p:spPr/>
        <p:txBody>
          <a:bodyPr/>
          <a:p>
            <a:pPr marL="0" indent="0">
              <a:buNone/>
            </a:pPr>
            <a:r>
              <a:rPr sz="2400">
                <a:latin typeface="宋体" panose="02010600030101010101" pitchFamily="2" charset="-122"/>
                <a:ea typeface="宋体" panose="02010600030101010101" pitchFamily="2" charset="-122"/>
                <a:cs typeface="宋体" panose="02010600030101010101" pitchFamily="2" charset="-122"/>
                <a:sym typeface="+mn-ea"/>
              </a:rPr>
              <a:t>案列介绍：</a:t>
            </a:r>
            <a:endParaRPr lang="zh-CN" altLang="en-US" sz="2400">
              <a:latin typeface="宋体" panose="02010600030101010101" pitchFamily="2" charset="-122"/>
              <a:ea typeface="宋体" panose="02010600030101010101" pitchFamily="2" charset="-122"/>
              <a:cs typeface="宋体" panose="02010600030101010101" pitchFamily="2" charset="-122"/>
            </a:endParaRPr>
          </a:p>
          <a:p>
            <a:pPr marL="0" indent="0" fontAlgn="auto">
              <a:lnSpc>
                <a:spcPct val="120000"/>
              </a:lnSpc>
              <a:spcBef>
                <a:spcPts val="0"/>
              </a:spcBef>
              <a:buNone/>
            </a:pPr>
            <a:r>
              <a:rPr sz="2400">
                <a:latin typeface="宋体" panose="02010600030101010101" pitchFamily="2" charset="-122"/>
                <a:ea typeface="宋体" panose="02010600030101010101" pitchFamily="2" charset="-122"/>
                <a:cs typeface="宋体" panose="02010600030101010101" pitchFamily="2" charset="-122"/>
                <a:sym typeface="+mn-ea"/>
              </a:rPr>
              <a:t>   某检验所采购进口设备，采购文件要求投标人提供生产厂商或者代理商出具的委托授权。否则视为无效投标。经评审，将甲公司确定为中标单位。后乙公司投诉，认为甲公司投标文件中所提供的生产厂商出具的委托授权为虚假授权，但未向财政部门提供相应的证明材料。后财政部门以证据不足将乙公司的投诉驳回。</a:t>
            </a:r>
            <a:endParaRPr lang="zh-CN" altLang="en-US" sz="2400">
              <a:latin typeface="宋体" panose="02010600030101010101" pitchFamily="2" charset="-122"/>
              <a:ea typeface="宋体" panose="02010600030101010101" pitchFamily="2" charset="-122"/>
              <a:cs typeface="宋体" panose="02010600030101010101" pitchFamily="2" charset="-122"/>
            </a:endParaRPr>
          </a:p>
          <a:p>
            <a:endParaRPr lang="zh-CN" altLang="en-US"/>
          </a:p>
        </p:txBody>
      </p:sp>
      <p:pic>
        <p:nvPicPr>
          <p:cNvPr id="5" name="图片 2" descr="37cee9cb2188636a752ce9ea1a962aa"/>
          <p:cNvPicPr>
            <a:picLocks noChangeAspect="1"/>
          </p:cNvPicPr>
          <p:nvPr/>
        </p:nvPicPr>
        <p:blipFill>
          <a:blip r:embed="rId1"/>
          <a:stretch>
            <a:fillRect/>
          </a:stretch>
        </p:blipFill>
        <p:spPr>
          <a:xfrm>
            <a:off x="8900795" y="6182360"/>
            <a:ext cx="3263265" cy="641350"/>
          </a:xfrm>
          <a:prstGeom prst="rect">
            <a:avLst/>
          </a:prstGeom>
        </p:spPr>
      </p:pic>
    </p:spTree>
    <p:custDataLst>
      <p:tags r:id="rId2"/>
    </p:custDataLst>
  </p:cSld>
  <p:clrMapOvr>
    <a:masterClrMapping/>
  </p:clrMapOvr>
  <mc:AlternateContent xmlns:mc="http://schemas.openxmlformats.org/markup-compatibility/2006">
    <mc:Choice xmlns:p14="http://schemas.microsoft.com/office/powerpoint/2010/main" Requires="p14">
      <p:transition p14:dur="500">
        <p:cover dir="d"/>
      </p:transition>
    </mc:Choice>
    <mc:Fallback>
      <p:transition>
        <p:cover dir="d"/>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a:sym typeface="+mn-ea"/>
              </a:rPr>
              <a:t>法律分析</a:t>
            </a:r>
            <a:endParaRPr lang="zh-CN" altLang="en-US"/>
          </a:p>
        </p:txBody>
      </p:sp>
      <p:sp>
        <p:nvSpPr>
          <p:cNvPr id="3" name="内容占位符 2"/>
          <p:cNvSpPr>
            <a:spLocks noGrp="1"/>
          </p:cNvSpPr>
          <p:nvPr>
            <p:ph idx="1"/>
          </p:nvPr>
        </p:nvSpPr>
        <p:spPr/>
        <p:txBody>
          <a:bodyPr/>
          <a:p>
            <a:pPr marL="0" indent="0" fontAlgn="auto">
              <a:lnSpc>
                <a:spcPct val="120000"/>
              </a:lnSpc>
              <a:spcBef>
                <a:spcPts val="0"/>
              </a:spcBef>
              <a:buNone/>
            </a:pPr>
            <a:r>
              <a:rPr lang="en-US" altLang="zh-CN">
                <a:latin typeface="楷体" panose="02010609060101010101" charset="-122"/>
                <a:ea typeface="楷体" panose="02010609060101010101" charset="-122"/>
                <a:cs typeface="楷体" panose="02010609060101010101" charset="-122"/>
                <a:sym typeface="+mn-ea"/>
              </a:rPr>
              <a:t> </a:t>
            </a:r>
            <a:r>
              <a:rPr lang="en-US" altLang="zh-CN" sz="2400">
                <a:latin typeface="宋体" panose="02010600030101010101" pitchFamily="2" charset="-122"/>
                <a:ea typeface="宋体" panose="02010600030101010101" pitchFamily="2" charset="-122"/>
                <a:cs typeface="宋体" panose="02010600030101010101" pitchFamily="2" charset="-122"/>
                <a:sym typeface="+mn-ea"/>
              </a:rPr>
              <a:t> 1</a:t>
            </a:r>
            <a:r>
              <a:rPr sz="2400">
                <a:latin typeface="宋体" panose="02010600030101010101" pitchFamily="2" charset="-122"/>
                <a:ea typeface="宋体" panose="02010600030101010101" pitchFamily="2" charset="-122"/>
                <a:cs typeface="宋体" panose="02010600030101010101" pitchFamily="2" charset="-122"/>
                <a:sym typeface="+mn-ea"/>
              </a:rPr>
              <a:t>、进口产品指通过中国海关验放进入中国境内且产自关境外的产品。</a:t>
            </a:r>
            <a:endParaRPr lang="zh-CN" altLang="en-US" sz="2400">
              <a:latin typeface="宋体" panose="02010600030101010101" pitchFamily="2" charset="-122"/>
              <a:ea typeface="宋体" panose="02010600030101010101" pitchFamily="2" charset="-122"/>
              <a:cs typeface="宋体" panose="02010600030101010101" pitchFamily="2" charset="-122"/>
            </a:endParaRPr>
          </a:p>
          <a:p>
            <a:pPr marL="0" indent="0" fontAlgn="auto">
              <a:lnSpc>
                <a:spcPct val="120000"/>
              </a:lnSpc>
              <a:spcBef>
                <a:spcPts val="0"/>
              </a:spcBef>
              <a:buNone/>
            </a:pPr>
            <a:r>
              <a:rPr lang="en-US" altLang="zh-CN" sz="2400">
                <a:latin typeface="宋体" panose="02010600030101010101" pitchFamily="2" charset="-122"/>
                <a:ea typeface="宋体" panose="02010600030101010101" pitchFamily="2" charset="-122"/>
                <a:cs typeface="宋体" panose="02010600030101010101" pitchFamily="2" charset="-122"/>
                <a:sym typeface="+mn-ea"/>
              </a:rPr>
              <a:t>  2</a:t>
            </a:r>
            <a:r>
              <a:rPr sz="2400">
                <a:latin typeface="宋体" panose="02010600030101010101" pitchFamily="2" charset="-122"/>
                <a:ea typeface="宋体" panose="02010600030101010101" pitchFamily="2" charset="-122"/>
                <a:cs typeface="宋体" panose="02010600030101010101" pitchFamily="2" charset="-122"/>
                <a:sym typeface="+mn-ea"/>
              </a:rPr>
              <a:t>、采购进口货物必须经相应论证以及审批程序。</a:t>
            </a:r>
            <a:endParaRPr lang="zh-CN" altLang="en-US" sz="2400">
              <a:latin typeface="宋体" panose="02010600030101010101" pitchFamily="2" charset="-122"/>
              <a:ea typeface="宋体" panose="02010600030101010101" pitchFamily="2" charset="-122"/>
              <a:cs typeface="宋体" panose="02010600030101010101" pitchFamily="2" charset="-122"/>
            </a:endParaRPr>
          </a:p>
          <a:p>
            <a:pPr marL="0" indent="0" fontAlgn="auto">
              <a:lnSpc>
                <a:spcPct val="120000"/>
              </a:lnSpc>
              <a:spcBef>
                <a:spcPts val="0"/>
              </a:spcBef>
              <a:buNone/>
            </a:pPr>
            <a:r>
              <a:rPr lang="en-US" altLang="zh-CN" sz="2400">
                <a:latin typeface="宋体" panose="02010600030101010101" pitchFamily="2" charset="-122"/>
                <a:ea typeface="宋体" panose="02010600030101010101" pitchFamily="2" charset="-122"/>
                <a:cs typeface="宋体" panose="02010600030101010101" pitchFamily="2" charset="-122"/>
                <a:sym typeface="+mn-ea"/>
              </a:rPr>
              <a:t>  3</a:t>
            </a:r>
            <a:r>
              <a:rPr sz="2400">
                <a:latin typeface="宋体" panose="02010600030101010101" pitchFamily="2" charset="-122"/>
                <a:ea typeface="宋体" panose="02010600030101010101" pitchFamily="2" charset="-122"/>
                <a:cs typeface="宋体" panose="02010600030101010101" pitchFamily="2" charset="-122"/>
                <a:sym typeface="+mn-ea"/>
              </a:rPr>
              <a:t>、采购文件中必须明确规定允许进口设备投标，否则视为拒绝（存在一些项目，虽然进行了采购进口货物的审批程序，但在采购文件中未明确规定允许进口产品投标的情况，未规定的，仍视为该项目拒绝进口产品投标）。</a:t>
            </a:r>
            <a:endParaRPr lang="zh-CN" altLang="en-US" sz="2400">
              <a:latin typeface="宋体" panose="02010600030101010101" pitchFamily="2" charset="-122"/>
              <a:ea typeface="宋体" panose="02010600030101010101" pitchFamily="2" charset="-122"/>
              <a:cs typeface="宋体" panose="02010600030101010101" pitchFamily="2" charset="-122"/>
            </a:endParaRPr>
          </a:p>
          <a:p>
            <a:pPr marL="0" indent="0" fontAlgn="auto">
              <a:lnSpc>
                <a:spcPct val="120000"/>
              </a:lnSpc>
              <a:spcBef>
                <a:spcPts val="0"/>
              </a:spcBef>
              <a:buNone/>
            </a:pPr>
            <a:r>
              <a:rPr lang="en-US" altLang="zh-CN" sz="2400">
                <a:latin typeface="宋体" panose="02010600030101010101" pitchFamily="2" charset="-122"/>
                <a:ea typeface="宋体" panose="02010600030101010101" pitchFamily="2" charset="-122"/>
                <a:cs typeface="宋体" panose="02010600030101010101" pitchFamily="2" charset="-122"/>
                <a:sym typeface="+mn-ea"/>
              </a:rPr>
              <a:t>  4</a:t>
            </a:r>
            <a:r>
              <a:rPr sz="2400">
                <a:latin typeface="宋体" panose="02010600030101010101" pitchFamily="2" charset="-122"/>
                <a:ea typeface="宋体" panose="02010600030101010101" pitchFamily="2" charset="-122"/>
                <a:cs typeface="宋体" panose="02010600030101010101" pitchFamily="2" charset="-122"/>
                <a:sym typeface="+mn-ea"/>
              </a:rPr>
              <a:t>、虽然法律规定，进口产品可以将授权委托作为资格条件，但是鉴于所采购设备、评审人员、使用人员均为中国人，在编制采购文件时应当考虑语言的差异性，在要求提供厂商授权时应当提供中文版本（或中英文版本，二者冲突时以中文版本为准）。</a:t>
            </a:r>
            <a:endParaRPr lang="zh-CN" altLang="en-US" sz="2400">
              <a:latin typeface="宋体" panose="02010600030101010101" pitchFamily="2" charset="-122"/>
              <a:ea typeface="宋体" panose="02010600030101010101" pitchFamily="2" charset="-122"/>
              <a:cs typeface="宋体" panose="02010600030101010101" pitchFamily="2" charset="-122"/>
            </a:endParaRPr>
          </a:p>
          <a:p>
            <a:endParaRPr lang="zh-CN" altLang="en-US" sz="2400">
              <a:latin typeface="宋体" panose="02010600030101010101" pitchFamily="2" charset="-122"/>
              <a:ea typeface="宋体" panose="02010600030101010101" pitchFamily="2" charset="-122"/>
              <a:cs typeface="宋体" panose="02010600030101010101" pitchFamily="2" charset="-122"/>
            </a:endParaRPr>
          </a:p>
        </p:txBody>
      </p:sp>
      <p:pic>
        <p:nvPicPr>
          <p:cNvPr id="5" name="图片 2" descr="37cee9cb2188636a752ce9ea1a962aa"/>
          <p:cNvPicPr>
            <a:picLocks noChangeAspect="1"/>
          </p:cNvPicPr>
          <p:nvPr/>
        </p:nvPicPr>
        <p:blipFill>
          <a:blip r:embed="rId1"/>
          <a:stretch>
            <a:fillRect/>
          </a:stretch>
        </p:blipFill>
        <p:spPr>
          <a:xfrm>
            <a:off x="8900795" y="6182360"/>
            <a:ext cx="3263265" cy="641350"/>
          </a:xfrm>
          <a:prstGeom prst="rect">
            <a:avLst/>
          </a:prstGeom>
        </p:spPr>
      </p:pic>
    </p:spTree>
    <p:custDataLst>
      <p:tags r:id="rId2"/>
    </p:custDataLst>
  </p:cSld>
  <p:clrMapOvr>
    <a:masterClrMapping/>
  </p:clrMapOvr>
  <mc:AlternateContent xmlns:mc="http://schemas.openxmlformats.org/markup-compatibility/2006">
    <mc:Choice xmlns:p14="http://schemas.microsoft.com/office/powerpoint/2010/main" Requires="p14">
      <p:transition p14:dur="500">
        <p:cover dir="d"/>
      </p:transition>
    </mc:Choice>
    <mc:Fallback>
      <p:transition>
        <p:cover dir="d"/>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br>
              <a:rPr>
                <a:sym typeface="+mn-ea"/>
              </a:rPr>
            </a:br>
            <a:r>
              <a:rPr>
                <a:sym typeface="+mn-ea"/>
              </a:rPr>
              <a:t>法律规定</a:t>
            </a:r>
            <a:br>
              <a:rPr lang="zh-CN" altLang="en-US"/>
            </a:br>
            <a:endParaRPr lang="zh-CN" altLang="en-US"/>
          </a:p>
        </p:txBody>
      </p:sp>
      <p:sp>
        <p:nvSpPr>
          <p:cNvPr id="3" name="内容占位符 2"/>
          <p:cNvSpPr>
            <a:spLocks noGrp="1"/>
          </p:cNvSpPr>
          <p:nvPr>
            <p:ph idx="1"/>
          </p:nvPr>
        </p:nvSpPr>
        <p:spPr/>
        <p:txBody>
          <a:bodyPr/>
          <a:p>
            <a:pPr marL="0" indent="0">
              <a:buNone/>
            </a:pPr>
            <a:r>
              <a:rPr sz="2000" b="1">
                <a:latin typeface="宋体" panose="02010600030101010101" pitchFamily="2" charset="-122"/>
                <a:ea typeface="宋体" panose="02010600030101010101" pitchFamily="2" charset="-122"/>
                <a:cs typeface="宋体" panose="02010600030101010101" pitchFamily="2" charset="-122"/>
                <a:sym typeface="+mn-ea"/>
              </a:rPr>
              <a:t>《财政部办公厅关于政府采购进口产品管理有关问题的通知</a:t>
            </a:r>
            <a:r>
              <a:rPr sz="2000" b="1">
                <a:latin typeface="宋体" panose="02010600030101010101" pitchFamily="2" charset="-122"/>
                <a:ea typeface="宋体" panose="02010600030101010101" pitchFamily="2" charset="-122"/>
                <a:cs typeface="宋体" panose="02010600030101010101" pitchFamily="2" charset="-122"/>
                <a:sym typeface="+mn-ea"/>
              </a:rPr>
              <a:t>》（财办库〔2008〕248号）</a:t>
            </a:r>
            <a:endParaRPr lang="zh-CN" altLang="en-US" sz="2000" b="1">
              <a:latin typeface="宋体" panose="02010600030101010101" pitchFamily="2" charset="-122"/>
              <a:ea typeface="宋体" panose="02010600030101010101" pitchFamily="2" charset="-122"/>
              <a:cs typeface="宋体" panose="02010600030101010101" pitchFamily="2" charset="-122"/>
            </a:endParaRPr>
          </a:p>
          <a:p>
            <a:pPr marL="0" indent="0">
              <a:buNone/>
            </a:pPr>
            <a:r>
              <a:rPr sz="2000">
                <a:latin typeface="宋体" panose="02010600030101010101" pitchFamily="2" charset="-122"/>
                <a:ea typeface="宋体" panose="02010600030101010101" pitchFamily="2" charset="-122"/>
                <a:cs typeface="宋体" panose="02010600030101010101" pitchFamily="2" charset="-122"/>
                <a:sym typeface="+mn-ea"/>
              </a:rPr>
              <a:t>  五、关于采购执行问题</a:t>
            </a:r>
            <a:endParaRPr lang="zh-CN" altLang="en-US" sz="2000">
              <a:latin typeface="宋体" panose="02010600030101010101" pitchFamily="2" charset="-122"/>
              <a:ea typeface="宋体" panose="02010600030101010101" pitchFamily="2" charset="-122"/>
              <a:cs typeface="宋体" panose="02010600030101010101" pitchFamily="2" charset="-122"/>
            </a:endParaRPr>
          </a:p>
          <a:p>
            <a:pPr marL="0" indent="0">
              <a:buNone/>
            </a:pPr>
            <a:r>
              <a:rPr sz="2000">
                <a:latin typeface="宋体" panose="02010600030101010101" pitchFamily="2" charset="-122"/>
                <a:ea typeface="宋体" panose="02010600030101010101" pitchFamily="2" charset="-122"/>
                <a:cs typeface="宋体" panose="02010600030101010101" pitchFamily="2" charset="-122"/>
                <a:sym typeface="+mn-ea"/>
              </a:rPr>
              <a:t>  采购人采购进口产品时，必须在采购活动开始前向财政部门提出申请并获得财政部门审核同意后，才能开展采购活动。在采购活动开始前没有获得财政部门同意而开展采购活动的，视同为拒绝采购进口产品，应当在采购文件中明确作出不允许进口产品参加的规定。未在采购文件中明确规定不允许进口产品参加的，也视为拒绝进口产品参加。采购活动组织开始后才报经财政部门审核同意的采购活动，属于违规行为。</a:t>
            </a:r>
            <a:endParaRPr lang="zh-CN" altLang="en-US" sz="2000">
              <a:latin typeface="宋体" panose="02010600030101010101" pitchFamily="2" charset="-122"/>
              <a:ea typeface="宋体" panose="02010600030101010101" pitchFamily="2" charset="-122"/>
              <a:cs typeface="宋体" panose="02010600030101010101" pitchFamily="2" charset="-122"/>
            </a:endParaRPr>
          </a:p>
          <a:p>
            <a:pPr marL="0" indent="0">
              <a:buNone/>
            </a:pPr>
            <a:r>
              <a:rPr sz="2000">
                <a:latin typeface="宋体" panose="02010600030101010101" pitchFamily="2" charset="-122"/>
                <a:ea typeface="宋体" panose="02010600030101010101" pitchFamily="2" charset="-122"/>
                <a:cs typeface="宋体" panose="02010600030101010101" pitchFamily="2" charset="-122"/>
                <a:sym typeface="+mn-ea"/>
              </a:rPr>
              <a:t>  财政部门审核同意购买进口产品的，应当在采购文件中明确规定可以采购进口产品，但如果因信息不对称等原因，仍有满足需求的国内产品要求参与采购竞争的，采购人及其委托的采购代理机构不得对其加以限制，应当按照公平竞争原则实施采购。</a:t>
            </a:r>
            <a:endParaRPr lang="zh-CN" altLang="en-US" sz="2000">
              <a:latin typeface="宋体" panose="02010600030101010101" pitchFamily="2" charset="-122"/>
              <a:ea typeface="宋体" panose="02010600030101010101" pitchFamily="2" charset="-122"/>
              <a:cs typeface="宋体" panose="02010600030101010101" pitchFamily="2" charset="-122"/>
            </a:endParaRPr>
          </a:p>
        </p:txBody>
      </p:sp>
      <p:pic>
        <p:nvPicPr>
          <p:cNvPr id="5" name="图片 2" descr="37cee9cb2188636a752ce9ea1a962aa"/>
          <p:cNvPicPr>
            <a:picLocks noChangeAspect="1"/>
          </p:cNvPicPr>
          <p:nvPr/>
        </p:nvPicPr>
        <p:blipFill>
          <a:blip r:embed="rId1"/>
          <a:stretch>
            <a:fillRect/>
          </a:stretch>
        </p:blipFill>
        <p:spPr>
          <a:xfrm>
            <a:off x="8900795" y="6182360"/>
            <a:ext cx="3263265" cy="641350"/>
          </a:xfrm>
          <a:prstGeom prst="rect">
            <a:avLst/>
          </a:prstGeom>
        </p:spPr>
      </p:pic>
    </p:spTree>
    <p:custDataLst>
      <p:tags r:id="rId2"/>
    </p:custDataLst>
  </p:cSld>
  <p:clrMapOvr>
    <a:masterClrMapping/>
  </p:clrMapOvr>
  <mc:AlternateContent xmlns:mc="http://schemas.openxmlformats.org/markup-compatibility/2006">
    <mc:Choice xmlns:p14="http://schemas.microsoft.com/office/powerpoint/2010/main" Requires="p14">
      <p:transition p14:dur="500">
        <p:cover dir="d"/>
      </p:transition>
    </mc:Choice>
    <mc:Fallback>
      <p:transition>
        <p:cover dir="d"/>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a:sym typeface="+mn-ea"/>
              </a:rPr>
              <a:t>摆样评审</a:t>
            </a:r>
            <a:endParaRPr lang="zh-CN" altLang="en-US"/>
          </a:p>
        </p:txBody>
      </p:sp>
      <p:sp>
        <p:nvSpPr>
          <p:cNvPr id="3" name="内容占位符 2"/>
          <p:cNvSpPr>
            <a:spLocks noGrp="1"/>
          </p:cNvSpPr>
          <p:nvPr>
            <p:ph idx="1"/>
          </p:nvPr>
        </p:nvSpPr>
        <p:spPr/>
        <p:txBody>
          <a:bodyPr/>
          <a:p>
            <a:pPr marL="0" indent="0">
              <a:buNone/>
            </a:pPr>
            <a:r>
              <a:rPr sz="2400" b="1">
                <a:latin typeface="宋体" panose="02010600030101010101" pitchFamily="2" charset="-122"/>
                <a:ea typeface="宋体" panose="02010600030101010101" pitchFamily="2" charset="-122"/>
                <a:cs typeface="宋体" panose="02010600030101010101" pitchFamily="2" charset="-122"/>
                <a:sym typeface="+mn-ea"/>
              </a:rPr>
              <a:t>案例介绍：</a:t>
            </a:r>
            <a:endParaRPr lang="zh-CN" altLang="en-US" sz="2400" b="1">
              <a:latin typeface="宋体" panose="02010600030101010101" pitchFamily="2" charset="-122"/>
              <a:ea typeface="宋体" panose="02010600030101010101" pitchFamily="2" charset="-122"/>
              <a:cs typeface="宋体" panose="02010600030101010101" pitchFamily="2" charset="-122"/>
            </a:endParaRPr>
          </a:p>
          <a:p>
            <a:pPr marL="0" indent="0">
              <a:buNone/>
            </a:pPr>
            <a:r>
              <a:rPr sz="2400">
                <a:latin typeface="宋体" panose="02010600030101010101" pitchFamily="2" charset="-122"/>
                <a:ea typeface="宋体" panose="02010600030101010101" pitchFamily="2" charset="-122"/>
                <a:cs typeface="宋体" panose="02010600030101010101" pitchFamily="2" charset="-122"/>
                <a:sym typeface="+mn-ea"/>
              </a:rPr>
              <a:t>  某机关采购办公用具，主要是办公桌、椅子等，采购文件中已经对采购货物的颜色、大小尺寸等技术参数规定的很明确，但其评表办法中规定，要求投标人评审时，提供样品进行评审。进而引发部分供应商对招标文件进行质疑和投诉。</a:t>
            </a:r>
            <a:endParaRPr lang="en-US" altLang="zh-CN" sz="2400">
              <a:latin typeface="宋体" panose="02010600030101010101" pitchFamily="2" charset="-122"/>
              <a:ea typeface="宋体" panose="02010600030101010101" pitchFamily="2" charset="-122"/>
              <a:cs typeface="宋体" panose="02010600030101010101" pitchFamily="2" charset="-122"/>
            </a:endParaRPr>
          </a:p>
          <a:p>
            <a:endParaRPr lang="zh-CN" altLang="en-US"/>
          </a:p>
        </p:txBody>
      </p:sp>
      <p:pic>
        <p:nvPicPr>
          <p:cNvPr id="5" name="图片 2" descr="37cee9cb2188636a752ce9ea1a962aa"/>
          <p:cNvPicPr>
            <a:picLocks noChangeAspect="1"/>
          </p:cNvPicPr>
          <p:nvPr/>
        </p:nvPicPr>
        <p:blipFill>
          <a:blip r:embed="rId1"/>
          <a:stretch>
            <a:fillRect/>
          </a:stretch>
        </p:blipFill>
        <p:spPr>
          <a:xfrm>
            <a:off x="8900795" y="6182360"/>
            <a:ext cx="3263265" cy="641350"/>
          </a:xfrm>
          <a:prstGeom prst="rect">
            <a:avLst/>
          </a:prstGeom>
        </p:spPr>
      </p:pic>
    </p:spTree>
    <p:custDataLst>
      <p:tags r:id="rId2"/>
    </p:custDataLst>
  </p:cSld>
  <p:clrMapOvr>
    <a:masterClrMapping/>
  </p:clrMapOvr>
  <mc:AlternateContent xmlns:mc="http://schemas.openxmlformats.org/markup-compatibility/2006">
    <mc:Choice xmlns:p14="http://schemas.microsoft.com/office/powerpoint/2010/main" Requires="p14">
      <p:transition p14:dur="500">
        <p:cover dir="d"/>
      </p:transition>
    </mc:Choice>
    <mc:Fallback>
      <p:transition>
        <p:cover dir="d"/>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br>
              <a:rPr>
                <a:sym typeface="+mn-ea"/>
              </a:rPr>
            </a:br>
            <a:r>
              <a:rPr>
                <a:sym typeface="+mn-ea"/>
              </a:rPr>
              <a:t>法律规定</a:t>
            </a:r>
            <a:br>
              <a:rPr lang="en-US" altLang="zh-CN">
                <a:sym typeface="+mn-ea"/>
              </a:rPr>
            </a:br>
            <a:endParaRPr lang="en-US" altLang="zh-CN">
              <a:sym typeface="+mn-ea"/>
            </a:endParaRPr>
          </a:p>
        </p:txBody>
      </p:sp>
      <p:sp>
        <p:nvSpPr>
          <p:cNvPr id="3" name="内容占位符 2"/>
          <p:cNvSpPr>
            <a:spLocks noGrp="1"/>
          </p:cNvSpPr>
          <p:nvPr>
            <p:ph idx="1"/>
          </p:nvPr>
        </p:nvSpPr>
        <p:spPr/>
        <p:txBody>
          <a:bodyPr/>
          <a:p>
            <a:pPr marL="0" indent="0" fontAlgn="auto">
              <a:lnSpc>
                <a:spcPct val="100000"/>
              </a:lnSpc>
              <a:spcBef>
                <a:spcPts val="0"/>
              </a:spcBef>
              <a:buNone/>
            </a:pPr>
            <a:r>
              <a:rPr sz="2400" b="1">
                <a:latin typeface="宋体" panose="02010600030101010101" pitchFamily="2" charset="-122"/>
                <a:ea typeface="宋体" panose="02010600030101010101" pitchFamily="2" charset="-122"/>
                <a:cs typeface="宋体" panose="02010600030101010101" pitchFamily="2" charset="-122"/>
                <a:sym typeface="+mn-ea"/>
              </a:rPr>
              <a:t>《政府采购货物和服务招标投标管理办法》（财政部令</a:t>
            </a:r>
            <a:r>
              <a:rPr lang="en-US" altLang="zh-CN" sz="2400" b="1">
                <a:latin typeface="宋体" panose="02010600030101010101" pitchFamily="2" charset="-122"/>
                <a:ea typeface="宋体" panose="02010600030101010101" pitchFamily="2" charset="-122"/>
                <a:cs typeface="宋体" panose="02010600030101010101" pitchFamily="2" charset="-122"/>
                <a:sym typeface="+mn-ea"/>
              </a:rPr>
              <a:t>87</a:t>
            </a:r>
            <a:r>
              <a:rPr sz="2400" b="1">
                <a:latin typeface="宋体" panose="02010600030101010101" pitchFamily="2" charset="-122"/>
                <a:ea typeface="宋体" panose="02010600030101010101" pitchFamily="2" charset="-122"/>
                <a:cs typeface="宋体" panose="02010600030101010101" pitchFamily="2" charset="-122"/>
                <a:sym typeface="+mn-ea"/>
              </a:rPr>
              <a:t>号）</a:t>
            </a:r>
            <a:endParaRPr sz="2400" b="1">
              <a:latin typeface="宋体" panose="02010600030101010101" pitchFamily="2" charset="-122"/>
              <a:ea typeface="宋体" panose="02010600030101010101" pitchFamily="2" charset="-122"/>
              <a:cs typeface="宋体" panose="02010600030101010101" pitchFamily="2" charset="-122"/>
              <a:sym typeface="+mn-ea"/>
            </a:endParaRPr>
          </a:p>
          <a:p>
            <a:pPr marL="0" indent="0" fontAlgn="auto">
              <a:lnSpc>
                <a:spcPct val="100000"/>
              </a:lnSpc>
              <a:spcBef>
                <a:spcPts val="0"/>
              </a:spcBef>
              <a:buNone/>
            </a:pPr>
            <a:r>
              <a:rPr sz="2400">
                <a:latin typeface="宋体" panose="02010600030101010101" pitchFamily="2" charset="-122"/>
                <a:ea typeface="宋体" panose="02010600030101010101" pitchFamily="2" charset="-122"/>
                <a:cs typeface="宋体" panose="02010600030101010101" pitchFamily="2" charset="-122"/>
                <a:sym typeface="+mn-ea"/>
              </a:rPr>
              <a:t>第</a:t>
            </a:r>
            <a:r>
              <a:rPr lang="en-US" altLang="zh-CN" sz="2400">
                <a:latin typeface="宋体" panose="02010600030101010101" pitchFamily="2" charset="-122"/>
                <a:ea typeface="宋体" panose="02010600030101010101" pitchFamily="2" charset="-122"/>
                <a:cs typeface="宋体" panose="02010600030101010101" pitchFamily="2" charset="-122"/>
                <a:sym typeface="+mn-ea"/>
              </a:rPr>
              <a:t>22</a:t>
            </a:r>
            <a:r>
              <a:rPr sz="2400">
                <a:latin typeface="宋体" panose="02010600030101010101" pitchFamily="2" charset="-122"/>
                <a:ea typeface="宋体" panose="02010600030101010101" pitchFamily="2" charset="-122"/>
                <a:cs typeface="宋体" panose="02010600030101010101" pitchFamily="2" charset="-122"/>
                <a:sym typeface="+mn-ea"/>
              </a:rPr>
              <a:t>条规定：采购人、采购代理机构一般不得要求投标人提供样品，采购人、采购代理机构一般不得要求投标人提供样品，仅凭书面方式不能准确描述采购需求或者需要对样品进行主观判断以确认是否满足采购需求等特殊情况除外。</a:t>
            </a:r>
            <a:endParaRPr lang="zh-CN" altLang="en-US" sz="2400">
              <a:latin typeface="宋体" panose="02010600030101010101" pitchFamily="2" charset="-122"/>
              <a:ea typeface="宋体" panose="02010600030101010101" pitchFamily="2" charset="-122"/>
              <a:cs typeface="宋体" panose="02010600030101010101" pitchFamily="2" charset="-122"/>
              <a:sym typeface="+mn-ea"/>
            </a:endParaRPr>
          </a:p>
          <a:p>
            <a:pPr marL="0" indent="0" fontAlgn="auto">
              <a:lnSpc>
                <a:spcPct val="100000"/>
              </a:lnSpc>
              <a:spcBef>
                <a:spcPts val="0"/>
              </a:spcBef>
              <a:buNone/>
            </a:pPr>
            <a:r>
              <a:rPr sz="2400">
                <a:latin typeface="宋体" panose="02010600030101010101" pitchFamily="2" charset="-122"/>
                <a:ea typeface="宋体" panose="02010600030101010101" pitchFamily="2" charset="-122"/>
                <a:cs typeface="宋体" panose="02010600030101010101" pitchFamily="2" charset="-122"/>
                <a:sym typeface="+mn-ea"/>
              </a:rPr>
              <a:t>  要求投标人提供样品的，应当在招标文件中明确规定样品制作的标准和要求、是否需要随样品提交相关检测报告、样品的评审方法以及评审标准。需要随样品提交检测报告的，还应当规定检测机构的要求、检测内容等。</a:t>
            </a:r>
            <a:endParaRPr lang="zh-CN" altLang="en-US" sz="2400">
              <a:latin typeface="宋体" panose="02010600030101010101" pitchFamily="2" charset="-122"/>
              <a:ea typeface="宋体" panose="02010600030101010101" pitchFamily="2" charset="-122"/>
              <a:cs typeface="宋体" panose="02010600030101010101" pitchFamily="2" charset="-122"/>
              <a:sym typeface="+mn-ea"/>
            </a:endParaRPr>
          </a:p>
          <a:p>
            <a:pPr marL="0" indent="0" fontAlgn="auto">
              <a:lnSpc>
                <a:spcPct val="100000"/>
              </a:lnSpc>
              <a:spcBef>
                <a:spcPts val="0"/>
              </a:spcBef>
              <a:buNone/>
            </a:pPr>
            <a:r>
              <a:rPr sz="2400">
                <a:latin typeface="宋体" panose="02010600030101010101" pitchFamily="2" charset="-122"/>
                <a:ea typeface="宋体" panose="02010600030101010101" pitchFamily="2" charset="-122"/>
                <a:cs typeface="宋体" panose="02010600030101010101" pitchFamily="2" charset="-122"/>
                <a:sym typeface="+mn-ea"/>
              </a:rPr>
              <a:t>  采购活动结束后，对于未中标人提供的样品，应当及时退还或者经未中标人同意后自行处理；对于中标人提供的样品，应当按照招标文件的规定进行保管、封存，并作为履约验收的参考。</a:t>
            </a:r>
            <a:endParaRPr lang="zh-CN" altLang="en-US" sz="2400">
              <a:latin typeface="宋体" panose="02010600030101010101" pitchFamily="2" charset="-122"/>
              <a:ea typeface="宋体" panose="02010600030101010101" pitchFamily="2" charset="-122"/>
              <a:cs typeface="宋体" panose="02010600030101010101" pitchFamily="2" charset="-122"/>
              <a:sym typeface="+mn-ea"/>
            </a:endParaRPr>
          </a:p>
          <a:p>
            <a:endParaRPr lang="zh-CN" altLang="en-US" sz="2400">
              <a:latin typeface="宋体" panose="02010600030101010101" pitchFamily="2" charset="-122"/>
              <a:ea typeface="宋体" panose="02010600030101010101" pitchFamily="2" charset="-122"/>
              <a:cs typeface="宋体" panose="02010600030101010101" pitchFamily="2" charset="-122"/>
            </a:endParaRPr>
          </a:p>
        </p:txBody>
      </p:sp>
      <p:pic>
        <p:nvPicPr>
          <p:cNvPr id="5" name="图片 2" descr="37cee9cb2188636a752ce9ea1a962aa"/>
          <p:cNvPicPr>
            <a:picLocks noChangeAspect="1"/>
          </p:cNvPicPr>
          <p:nvPr/>
        </p:nvPicPr>
        <p:blipFill>
          <a:blip r:embed="rId1"/>
          <a:stretch>
            <a:fillRect/>
          </a:stretch>
        </p:blipFill>
        <p:spPr>
          <a:xfrm>
            <a:off x="8900795" y="6182360"/>
            <a:ext cx="3263265" cy="641350"/>
          </a:xfrm>
          <a:prstGeom prst="rect">
            <a:avLst/>
          </a:prstGeom>
        </p:spPr>
      </p:pic>
    </p:spTree>
    <p:custDataLst>
      <p:tags r:id="rId2"/>
    </p:custDataLst>
  </p:cSld>
  <p:clrMapOvr>
    <a:masterClrMapping/>
  </p:clrMapOvr>
  <mc:AlternateContent xmlns:mc="http://schemas.openxmlformats.org/markup-compatibility/2006">
    <mc:Choice xmlns:p14="http://schemas.microsoft.com/office/powerpoint/2010/main" Requires="p14">
      <p:transition p14:dur="500">
        <p:cover dir="d"/>
      </p:transition>
    </mc:Choice>
    <mc:Fallback>
      <p:transition>
        <p:cover dir="d"/>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a:sym typeface="+mn-ea"/>
              </a:rPr>
              <a:t>设定最低限价</a:t>
            </a:r>
            <a:endParaRPr lang="zh-CN" altLang="en-US"/>
          </a:p>
        </p:txBody>
      </p:sp>
      <p:sp>
        <p:nvSpPr>
          <p:cNvPr id="3" name="内容占位符 2"/>
          <p:cNvSpPr>
            <a:spLocks noGrp="1"/>
          </p:cNvSpPr>
          <p:nvPr>
            <p:ph idx="1"/>
          </p:nvPr>
        </p:nvSpPr>
        <p:spPr/>
        <p:txBody>
          <a:bodyPr/>
          <a:p>
            <a:pPr marL="0" indent="0">
              <a:buNone/>
            </a:pPr>
            <a:r>
              <a:rPr sz="2400">
                <a:latin typeface="宋体" panose="02010600030101010101" pitchFamily="2" charset="-122"/>
                <a:ea typeface="宋体" panose="02010600030101010101" pitchFamily="2" charset="-122"/>
                <a:cs typeface="宋体" panose="02010600030101010101" pitchFamily="2" charset="-122"/>
                <a:sym typeface="+mn-ea"/>
              </a:rPr>
              <a:t>案例介绍：</a:t>
            </a:r>
            <a:endParaRPr lang="zh-CN" altLang="en-US" sz="2400">
              <a:latin typeface="宋体" panose="02010600030101010101" pitchFamily="2" charset="-122"/>
              <a:ea typeface="宋体" panose="02010600030101010101" pitchFamily="2" charset="-122"/>
              <a:cs typeface="宋体" panose="02010600030101010101" pitchFamily="2" charset="-122"/>
            </a:endParaRPr>
          </a:p>
          <a:p>
            <a:pPr marL="0" indent="0">
              <a:buNone/>
            </a:pPr>
            <a:r>
              <a:rPr sz="2400">
                <a:latin typeface="宋体" panose="02010600030101010101" pitchFamily="2" charset="-122"/>
                <a:ea typeface="宋体" panose="02010600030101010101" pitchFamily="2" charset="-122"/>
                <a:cs typeface="宋体" panose="02010600030101010101" pitchFamily="2" charset="-122"/>
                <a:sym typeface="+mn-ea"/>
              </a:rPr>
              <a:t>  某福利中心，在采购支付系统及自助中奖查询终端的项目时，在其采购文件规定</a:t>
            </a:r>
            <a:r>
              <a:rPr lang="en-US" altLang="zh-CN" sz="2400">
                <a:latin typeface="宋体" panose="02010600030101010101" pitchFamily="2" charset="-122"/>
                <a:ea typeface="宋体" panose="02010600030101010101" pitchFamily="2" charset="-122"/>
                <a:cs typeface="宋体" panose="02010600030101010101" pitchFamily="2" charset="-122"/>
                <a:sym typeface="+mn-ea"/>
              </a:rPr>
              <a:t>“</a:t>
            </a:r>
            <a:r>
              <a:rPr sz="2400">
                <a:latin typeface="宋体" panose="02010600030101010101" pitchFamily="2" charset="-122"/>
                <a:ea typeface="宋体" panose="02010600030101010101" pitchFamily="2" charset="-122"/>
                <a:cs typeface="宋体" panose="02010600030101010101" pitchFamily="2" charset="-122"/>
                <a:sym typeface="+mn-ea"/>
              </a:rPr>
              <a:t>投标报价不能低于采购预算价（预算价</a:t>
            </a:r>
            <a:r>
              <a:rPr lang="en-US" altLang="zh-CN" sz="2400">
                <a:latin typeface="宋体" panose="02010600030101010101" pitchFamily="2" charset="-122"/>
                <a:ea typeface="宋体" panose="02010600030101010101" pitchFamily="2" charset="-122"/>
                <a:cs typeface="宋体" panose="02010600030101010101" pitchFamily="2" charset="-122"/>
                <a:sym typeface="+mn-ea"/>
              </a:rPr>
              <a:t>50</a:t>
            </a:r>
            <a:r>
              <a:rPr sz="2400">
                <a:latin typeface="宋体" panose="02010600030101010101" pitchFamily="2" charset="-122"/>
                <a:ea typeface="宋体" panose="02010600030101010101" pitchFamily="2" charset="-122"/>
                <a:cs typeface="宋体" panose="02010600030101010101" pitchFamily="2" charset="-122"/>
                <a:sym typeface="+mn-ea"/>
              </a:rPr>
              <a:t>万元）的10%（</a:t>
            </a:r>
            <a:r>
              <a:rPr lang="en-US" altLang="zh-CN" sz="2400">
                <a:latin typeface="宋体" panose="02010600030101010101" pitchFamily="2" charset="-122"/>
                <a:ea typeface="宋体" panose="02010600030101010101" pitchFamily="2" charset="-122"/>
                <a:cs typeface="宋体" panose="02010600030101010101" pitchFamily="2" charset="-122"/>
                <a:sym typeface="+mn-ea"/>
              </a:rPr>
              <a:t>5</a:t>
            </a:r>
            <a:r>
              <a:rPr sz="2400">
                <a:latin typeface="宋体" panose="02010600030101010101" pitchFamily="2" charset="-122"/>
                <a:ea typeface="宋体" panose="02010600030101010101" pitchFamily="2" charset="-122"/>
                <a:cs typeface="宋体" panose="02010600030101010101" pitchFamily="2" charset="-122"/>
                <a:sym typeface="+mn-ea"/>
              </a:rPr>
              <a:t>万元），否则视为无效投标</a:t>
            </a:r>
            <a:r>
              <a:rPr lang="en-US" altLang="zh-CN" sz="2400">
                <a:latin typeface="宋体" panose="02010600030101010101" pitchFamily="2" charset="-122"/>
                <a:ea typeface="宋体" panose="02010600030101010101" pitchFamily="2" charset="-122"/>
                <a:cs typeface="宋体" panose="02010600030101010101" pitchFamily="2" charset="-122"/>
                <a:sym typeface="+mn-ea"/>
              </a:rPr>
              <a:t>”</a:t>
            </a:r>
            <a:r>
              <a:rPr sz="2400">
                <a:latin typeface="宋体" panose="02010600030101010101" pitchFamily="2" charset="-122"/>
                <a:ea typeface="宋体" panose="02010600030101010101" pitchFamily="2" charset="-122"/>
                <a:cs typeface="宋体" panose="02010600030101010101" pitchFamily="2" charset="-122"/>
                <a:sym typeface="+mn-ea"/>
              </a:rPr>
              <a:t>。本项目开标评审后，某供应商提出质疑和投诉，财政部门在审理投诉事项过程中发现了本项目招标文件中存在设置最低报价的问题。</a:t>
            </a:r>
            <a:endParaRPr lang="zh-CN" altLang="en-US" sz="2400">
              <a:latin typeface="宋体" panose="02010600030101010101" pitchFamily="2" charset="-122"/>
              <a:ea typeface="宋体" panose="02010600030101010101" pitchFamily="2" charset="-122"/>
              <a:cs typeface="宋体" panose="02010600030101010101" pitchFamily="2" charset="-122"/>
              <a:sym typeface="+mn-ea"/>
            </a:endParaRPr>
          </a:p>
          <a:p>
            <a:pPr marL="0" indent="0">
              <a:buNone/>
            </a:pPr>
            <a:endParaRPr lang="zh-CN" altLang="en-US">
              <a:latin typeface="+mn-ea"/>
              <a:cs typeface="楷体" panose="02010609060101010101" charset="-122"/>
              <a:sym typeface="+mn-ea"/>
            </a:endParaRPr>
          </a:p>
          <a:p>
            <a:pPr marL="0" indent="0">
              <a:buNone/>
            </a:pPr>
            <a:endParaRPr lang="zh-CN" altLang="en-US">
              <a:latin typeface="楷体" panose="02010609060101010101" charset="-122"/>
              <a:ea typeface="楷体" panose="02010609060101010101" charset="-122"/>
              <a:cs typeface="楷体" panose="02010609060101010101" charset="-122"/>
              <a:sym typeface="+mn-ea"/>
            </a:endParaRPr>
          </a:p>
          <a:p>
            <a:endParaRPr lang="zh-CN" altLang="en-US"/>
          </a:p>
        </p:txBody>
      </p:sp>
      <p:pic>
        <p:nvPicPr>
          <p:cNvPr id="5" name="图片 2" descr="37cee9cb2188636a752ce9ea1a962aa"/>
          <p:cNvPicPr>
            <a:picLocks noChangeAspect="1"/>
          </p:cNvPicPr>
          <p:nvPr/>
        </p:nvPicPr>
        <p:blipFill>
          <a:blip r:embed="rId1"/>
          <a:stretch>
            <a:fillRect/>
          </a:stretch>
        </p:blipFill>
        <p:spPr>
          <a:xfrm>
            <a:off x="8900795" y="6182360"/>
            <a:ext cx="3263265" cy="641350"/>
          </a:xfrm>
          <a:prstGeom prst="rect">
            <a:avLst/>
          </a:prstGeom>
        </p:spPr>
      </p:pic>
    </p:spTree>
    <p:custDataLst>
      <p:tags r:id="rId2"/>
    </p:custDataLst>
  </p:cSld>
  <p:clrMapOvr>
    <a:masterClrMapping/>
  </p:clrMapOvr>
  <mc:AlternateContent xmlns:mc="http://schemas.openxmlformats.org/markup-compatibility/2006">
    <mc:Choice xmlns:p14="http://schemas.microsoft.com/office/powerpoint/2010/main" Requires="p14">
      <p:transition p14:dur="500">
        <p:cover dir="d"/>
      </p:transition>
    </mc:Choice>
    <mc:Fallback>
      <p:transition>
        <p:cover dir="d"/>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br>
              <a:rPr>
                <a:latin typeface="+mn-ea"/>
                <a:cs typeface="楷体" panose="02010609060101010101" charset="-122"/>
                <a:sym typeface="+mn-ea"/>
              </a:rPr>
            </a:br>
            <a:r>
              <a:rPr>
                <a:latin typeface="+mn-ea"/>
                <a:cs typeface="楷体" panose="02010609060101010101" charset="-122"/>
                <a:sym typeface="+mn-ea"/>
              </a:rPr>
              <a:t>法律分析</a:t>
            </a:r>
            <a:br>
              <a:rPr lang="zh-CN" altLang="en-US">
                <a:latin typeface="楷体" panose="02010609060101010101" charset="-122"/>
                <a:ea typeface="楷体" panose="02010609060101010101" charset="-122"/>
                <a:cs typeface="楷体" panose="02010609060101010101" charset="-122"/>
                <a:sym typeface="+mn-ea"/>
              </a:rPr>
            </a:br>
            <a:endParaRPr lang="zh-CN" altLang="en-US">
              <a:latin typeface="楷体" panose="02010609060101010101" charset="-122"/>
              <a:ea typeface="楷体" panose="02010609060101010101" charset="-122"/>
              <a:cs typeface="楷体" panose="02010609060101010101" charset="-122"/>
              <a:sym typeface="+mn-ea"/>
            </a:endParaRPr>
          </a:p>
        </p:txBody>
      </p:sp>
      <p:sp>
        <p:nvSpPr>
          <p:cNvPr id="3" name="内容占位符 2"/>
          <p:cNvSpPr>
            <a:spLocks noGrp="1"/>
          </p:cNvSpPr>
          <p:nvPr>
            <p:ph idx="1"/>
          </p:nvPr>
        </p:nvSpPr>
        <p:spPr/>
        <p:txBody>
          <a:bodyPr/>
          <a:p>
            <a:pPr marL="0" indent="0">
              <a:buNone/>
            </a:pPr>
            <a:r>
              <a:rPr sz="2400" b="1">
                <a:latin typeface="宋体" panose="02010600030101010101" pitchFamily="2" charset="-122"/>
                <a:ea typeface="宋体" panose="02010600030101010101" pitchFamily="2" charset="-122"/>
                <a:cs typeface="宋体" panose="02010600030101010101" pitchFamily="2" charset="-122"/>
                <a:sym typeface="+mn-ea"/>
              </a:rPr>
              <a:t>《政府采购货物和服务招标投标管理办法》（财政部令</a:t>
            </a:r>
            <a:r>
              <a:rPr lang="en-US" altLang="zh-CN" sz="2400" b="1">
                <a:latin typeface="宋体" panose="02010600030101010101" pitchFamily="2" charset="-122"/>
                <a:ea typeface="宋体" panose="02010600030101010101" pitchFamily="2" charset="-122"/>
                <a:cs typeface="宋体" panose="02010600030101010101" pitchFamily="2" charset="-122"/>
                <a:sym typeface="+mn-ea"/>
              </a:rPr>
              <a:t>87</a:t>
            </a:r>
            <a:r>
              <a:rPr sz="2400" b="1">
                <a:latin typeface="宋体" panose="02010600030101010101" pitchFamily="2" charset="-122"/>
                <a:ea typeface="宋体" panose="02010600030101010101" pitchFamily="2" charset="-122"/>
                <a:cs typeface="宋体" panose="02010600030101010101" pitchFamily="2" charset="-122"/>
                <a:sym typeface="+mn-ea"/>
              </a:rPr>
              <a:t>号）</a:t>
            </a:r>
            <a:endParaRPr sz="2400" b="1">
              <a:latin typeface="宋体" panose="02010600030101010101" pitchFamily="2" charset="-122"/>
              <a:ea typeface="宋体" panose="02010600030101010101" pitchFamily="2" charset="-122"/>
              <a:cs typeface="宋体" panose="02010600030101010101" pitchFamily="2" charset="-122"/>
              <a:sym typeface="+mn-ea"/>
            </a:endParaRPr>
          </a:p>
          <a:p>
            <a:pPr marL="0" indent="0">
              <a:buNone/>
            </a:pPr>
            <a:r>
              <a:rPr sz="2400">
                <a:latin typeface="宋体" panose="02010600030101010101" pitchFamily="2" charset="-122"/>
                <a:ea typeface="宋体" panose="02010600030101010101" pitchFamily="2" charset="-122"/>
                <a:cs typeface="宋体" panose="02010600030101010101" pitchFamily="2" charset="-122"/>
                <a:sym typeface="+mn-ea"/>
              </a:rPr>
              <a:t>  第</a:t>
            </a:r>
            <a:r>
              <a:rPr lang="en-US" altLang="zh-CN" sz="2400">
                <a:latin typeface="宋体" panose="02010600030101010101" pitchFamily="2" charset="-122"/>
                <a:ea typeface="宋体" panose="02010600030101010101" pitchFamily="2" charset="-122"/>
                <a:cs typeface="宋体" panose="02010600030101010101" pitchFamily="2" charset="-122"/>
                <a:sym typeface="+mn-ea"/>
              </a:rPr>
              <a:t>12</a:t>
            </a:r>
            <a:r>
              <a:rPr sz="2400">
                <a:latin typeface="宋体" panose="02010600030101010101" pitchFamily="2" charset="-122"/>
                <a:ea typeface="宋体" panose="02010600030101010101" pitchFamily="2" charset="-122"/>
                <a:cs typeface="宋体" panose="02010600030101010101" pitchFamily="2" charset="-122"/>
                <a:sym typeface="+mn-ea"/>
              </a:rPr>
              <a:t>条  采购人根据价格测算情况，可以在采购预算额度内合理设定最高限价，但不得设定最低限价。</a:t>
            </a:r>
            <a:endParaRPr lang="zh-CN" altLang="en-US">
              <a:latin typeface="楷体" panose="02010609060101010101" charset="-122"/>
              <a:ea typeface="楷体" panose="02010609060101010101" charset="-122"/>
              <a:cs typeface="楷体" panose="02010609060101010101" charset="-122"/>
              <a:sym typeface="+mn-ea"/>
            </a:endParaRPr>
          </a:p>
          <a:p>
            <a:endParaRPr lang="zh-CN" altLang="en-US"/>
          </a:p>
          <a:p>
            <a:pPr marL="0" indent="0">
              <a:buNone/>
            </a:pPr>
            <a:r>
              <a:rPr sz="2800">
                <a:latin typeface="+mj-ea"/>
                <a:ea typeface="+mj-ea"/>
                <a:cs typeface="楷体" panose="02010609060101010101" charset="-122"/>
                <a:sym typeface="+mn-ea"/>
              </a:rPr>
              <a:t>处理结果</a:t>
            </a:r>
            <a:endParaRPr lang="zh-CN" altLang="en-US" sz="2800">
              <a:latin typeface="+mj-ea"/>
              <a:ea typeface="+mj-ea"/>
              <a:cs typeface="楷体" panose="02010609060101010101" charset="-122"/>
              <a:sym typeface="+mn-ea"/>
            </a:endParaRPr>
          </a:p>
          <a:p>
            <a:pPr marL="0" indent="0">
              <a:buNone/>
            </a:pPr>
            <a:r>
              <a:rPr sz="2400">
                <a:latin typeface="宋体" panose="02010600030101010101" pitchFamily="2" charset="-122"/>
                <a:ea typeface="宋体" panose="02010600030101010101" pitchFamily="2" charset="-122"/>
                <a:cs typeface="宋体" panose="02010600030101010101" pitchFamily="2" charset="-122"/>
                <a:sym typeface="+mn-ea"/>
              </a:rPr>
              <a:t>  </a:t>
            </a:r>
            <a:endParaRPr sz="2400">
              <a:latin typeface="宋体" panose="02010600030101010101" pitchFamily="2" charset="-122"/>
              <a:ea typeface="宋体" panose="02010600030101010101" pitchFamily="2" charset="-122"/>
              <a:cs typeface="宋体" panose="02010600030101010101" pitchFamily="2" charset="-122"/>
              <a:sym typeface="+mn-ea"/>
            </a:endParaRPr>
          </a:p>
          <a:p>
            <a:pPr marL="0" indent="0">
              <a:buNone/>
            </a:pPr>
            <a:r>
              <a:rPr sz="2400">
                <a:latin typeface="宋体" panose="02010600030101010101" pitchFamily="2" charset="-122"/>
                <a:ea typeface="宋体" panose="02010600030101010101" pitchFamily="2" charset="-122"/>
                <a:cs typeface="宋体" panose="02010600030101010101" pitchFamily="2" charset="-122"/>
                <a:sym typeface="+mn-ea"/>
              </a:rPr>
              <a:t>采购行为违法，责令限期整改，重新开展采购活动。</a:t>
            </a:r>
            <a:endParaRPr lang="zh-CN" altLang="en-US" sz="2400">
              <a:latin typeface="宋体" panose="02010600030101010101" pitchFamily="2" charset="-122"/>
              <a:ea typeface="宋体" panose="02010600030101010101" pitchFamily="2" charset="-122"/>
              <a:cs typeface="宋体" panose="02010600030101010101" pitchFamily="2" charset="-122"/>
              <a:sym typeface="+mn-ea"/>
            </a:endParaRPr>
          </a:p>
          <a:p>
            <a:endParaRPr lang="zh-CN" altLang="en-US" sz="2400">
              <a:latin typeface="宋体" panose="02010600030101010101" pitchFamily="2" charset="-122"/>
              <a:ea typeface="宋体" panose="02010600030101010101" pitchFamily="2" charset="-122"/>
              <a:cs typeface="宋体" panose="02010600030101010101" pitchFamily="2" charset="-122"/>
            </a:endParaRPr>
          </a:p>
        </p:txBody>
      </p:sp>
      <p:pic>
        <p:nvPicPr>
          <p:cNvPr id="5" name="图片 2" descr="37cee9cb2188636a752ce9ea1a962aa"/>
          <p:cNvPicPr>
            <a:picLocks noChangeAspect="1"/>
          </p:cNvPicPr>
          <p:nvPr/>
        </p:nvPicPr>
        <p:blipFill>
          <a:blip r:embed="rId1"/>
          <a:stretch>
            <a:fillRect/>
          </a:stretch>
        </p:blipFill>
        <p:spPr>
          <a:xfrm>
            <a:off x="8900795" y="6182360"/>
            <a:ext cx="3263265" cy="641350"/>
          </a:xfrm>
          <a:prstGeom prst="rect">
            <a:avLst/>
          </a:prstGeom>
        </p:spPr>
      </p:pic>
    </p:spTree>
    <p:custDataLst>
      <p:tags r:id="rId2"/>
    </p:custDataLst>
  </p:cSld>
  <p:clrMapOvr>
    <a:masterClrMapping/>
  </p:clrMapOvr>
  <mc:AlternateContent xmlns:mc="http://schemas.openxmlformats.org/markup-compatibility/2006">
    <mc:Choice xmlns:p14="http://schemas.microsoft.com/office/powerpoint/2010/main" Requires="p14">
      <p:transition p14:dur="500">
        <p:cover dir="d"/>
      </p:transition>
    </mc:Choice>
    <mc:Fallback>
      <p:transition>
        <p:cover dir="d"/>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a:sym typeface="+mn-ea"/>
              </a:rPr>
              <a:t>以不合理条件对供应商实行差别待遇或歧视待遇</a:t>
            </a:r>
            <a:endParaRPr lang="zh-CN" altLang="en-US">
              <a:sym typeface="+mn-ea"/>
            </a:endParaRPr>
          </a:p>
        </p:txBody>
      </p:sp>
      <p:sp>
        <p:nvSpPr>
          <p:cNvPr id="3" name="内容占位符 2"/>
          <p:cNvSpPr>
            <a:spLocks noGrp="1"/>
          </p:cNvSpPr>
          <p:nvPr>
            <p:ph idx="1"/>
          </p:nvPr>
        </p:nvSpPr>
        <p:spPr/>
        <p:txBody>
          <a:bodyPr/>
          <a:p>
            <a:pPr marL="0" indent="0">
              <a:buNone/>
            </a:pPr>
            <a:r>
              <a:rPr sz="2400" b="1">
                <a:latin typeface="宋体" panose="02010600030101010101" pitchFamily="2" charset="-122"/>
                <a:ea typeface="宋体" panose="02010600030101010101" pitchFamily="2" charset="-122"/>
                <a:cs typeface="宋体" panose="02010600030101010101" pitchFamily="2" charset="-122"/>
                <a:sym typeface="+mn-ea"/>
              </a:rPr>
              <a:t>（</a:t>
            </a:r>
            <a:r>
              <a:rPr lang="en-US" altLang="zh-CN" sz="2400" b="1">
                <a:latin typeface="宋体" panose="02010600030101010101" pitchFamily="2" charset="-122"/>
                <a:ea typeface="宋体" panose="02010600030101010101" pitchFamily="2" charset="-122"/>
                <a:cs typeface="宋体" panose="02010600030101010101" pitchFamily="2" charset="-122"/>
                <a:sym typeface="+mn-ea"/>
              </a:rPr>
              <a:t>1</a:t>
            </a:r>
            <a:r>
              <a:rPr sz="2400" b="1">
                <a:latin typeface="宋体" panose="02010600030101010101" pitchFamily="2" charset="-122"/>
                <a:ea typeface="宋体" panose="02010600030101010101" pitchFamily="2" charset="-122"/>
                <a:cs typeface="宋体" panose="02010600030101010101" pitchFamily="2" charset="-122"/>
                <a:sym typeface="+mn-ea"/>
              </a:rPr>
              <a:t>）限制投标人所在地</a:t>
            </a:r>
            <a:endParaRPr lang="zh-CN" altLang="en-US" sz="2400" b="1">
              <a:latin typeface="宋体" panose="02010600030101010101" pitchFamily="2" charset="-122"/>
              <a:ea typeface="宋体" panose="02010600030101010101" pitchFamily="2" charset="-122"/>
              <a:cs typeface="宋体" panose="02010600030101010101" pitchFamily="2" charset="-122"/>
            </a:endParaRPr>
          </a:p>
          <a:p>
            <a:pPr marL="0" indent="0">
              <a:buNone/>
            </a:pPr>
            <a:r>
              <a:rPr sz="2400">
                <a:latin typeface="宋体" panose="02010600030101010101" pitchFamily="2" charset="-122"/>
                <a:ea typeface="宋体" panose="02010600030101010101" pitchFamily="2" charset="-122"/>
                <a:cs typeface="宋体" panose="02010600030101010101" pitchFamily="2" charset="-122"/>
                <a:sym typeface="+mn-ea"/>
              </a:rPr>
              <a:t>案列介绍：</a:t>
            </a:r>
            <a:endParaRPr lang="zh-CN" altLang="en-US" sz="2400">
              <a:latin typeface="宋体" panose="02010600030101010101" pitchFamily="2" charset="-122"/>
              <a:ea typeface="宋体" panose="02010600030101010101" pitchFamily="2" charset="-122"/>
              <a:cs typeface="宋体" panose="02010600030101010101" pitchFamily="2" charset="-122"/>
            </a:endParaRPr>
          </a:p>
          <a:p>
            <a:pPr marL="0" indent="0">
              <a:buNone/>
            </a:pPr>
            <a:r>
              <a:rPr sz="2400">
                <a:latin typeface="宋体" panose="02010600030101010101" pitchFamily="2" charset="-122"/>
                <a:ea typeface="宋体" panose="02010600030101010101" pitchFamily="2" charset="-122"/>
                <a:cs typeface="宋体" panose="02010600030101010101" pitchFamily="2" charset="-122"/>
                <a:sym typeface="+mn-ea"/>
              </a:rPr>
              <a:t>  某税务局采购网上申报运维服务项目时，其采购文件规定</a:t>
            </a:r>
            <a:r>
              <a:rPr lang="en-US" altLang="zh-CN" sz="2400">
                <a:latin typeface="宋体" panose="02010600030101010101" pitchFamily="2" charset="-122"/>
                <a:ea typeface="宋体" panose="02010600030101010101" pitchFamily="2" charset="-122"/>
                <a:cs typeface="宋体" panose="02010600030101010101" pitchFamily="2" charset="-122"/>
                <a:sym typeface="+mn-ea"/>
              </a:rPr>
              <a:t>“</a:t>
            </a:r>
            <a:r>
              <a:rPr sz="2400">
                <a:latin typeface="宋体" panose="02010600030101010101" pitchFamily="2" charset="-122"/>
                <a:ea typeface="宋体" panose="02010600030101010101" pitchFamily="2" charset="-122"/>
                <a:cs typeface="宋体" panose="02010600030101010101" pitchFamily="2" charset="-122"/>
                <a:sym typeface="+mn-ea"/>
              </a:rPr>
              <a:t>在宁夏有注册登记的服务机构的得10分；授权代理机构在宁夏办理注册登记得6分；在宁夏设立办事处机构得4分。</a:t>
            </a:r>
            <a:r>
              <a:rPr lang="en-US" altLang="zh-CN" sz="2400">
                <a:latin typeface="宋体" panose="02010600030101010101" pitchFamily="2" charset="-122"/>
                <a:ea typeface="宋体" panose="02010600030101010101" pitchFamily="2" charset="-122"/>
                <a:cs typeface="宋体" panose="02010600030101010101" pitchFamily="2" charset="-122"/>
                <a:sym typeface="+mn-ea"/>
              </a:rPr>
              <a:t>”</a:t>
            </a:r>
            <a:r>
              <a:rPr sz="2400">
                <a:latin typeface="宋体" panose="02010600030101010101" pitchFamily="2" charset="-122"/>
                <a:ea typeface="宋体" panose="02010600030101010101" pitchFamily="2" charset="-122"/>
                <a:cs typeface="宋体" panose="02010600030101010101" pitchFamily="2" charset="-122"/>
                <a:sym typeface="+mn-ea"/>
              </a:rPr>
              <a:t>进而引发供应商的质疑和投诉。</a:t>
            </a:r>
            <a:endParaRPr lang="en-US" altLang="zh-CN" sz="2400">
              <a:latin typeface="宋体" panose="02010600030101010101" pitchFamily="2" charset="-122"/>
              <a:ea typeface="宋体" panose="02010600030101010101" pitchFamily="2" charset="-122"/>
              <a:cs typeface="宋体" panose="02010600030101010101" pitchFamily="2" charset="-122"/>
              <a:sym typeface="+mn-ea"/>
            </a:endParaRPr>
          </a:p>
          <a:p>
            <a:pPr marL="0" indent="0">
              <a:buNone/>
            </a:pPr>
            <a:endParaRPr lang="zh-CN" altLang="en-US"/>
          </a:p>
        </p:txBody>
      </p:sp>
      <p:pic>
        <p:nvPicPr>
          <p:cNvPr id="5" name="图片 2" descr="37cee9cb2188636a752ce9ea1a962aa"/>
          <p:cNvPicPr>
            <a:picLocks noChangeAspect="1"/>
          </p:cNvPicPr>
          <p:nvPr/>
        </p:nvPicPr>
        <p:blipFill>
          <a:blip r:embed="rId1"/>
          <a:stretch>
            <a:fillRect/>
          </a:stretch>
        </p:blipFill>
        <p:spPr>
          <a:xfrm>
            <a:off x="8900795" y="6182360"/>
            <a:ext cx="3263265" cy="641350"/>
          </a:xfrm>
          <a:prstGeom prst="rect">
            <a:avLst/>
          </a:prstGeom>
        </p:spPr>
      </p:pic>
    </p:spTree>
    <p:custDataLst>
      <p:tags r:id="rId2"/>
    </p:custDataLst>
  </p:cSld>
  <p:clrMapOvr>
    <a:masterClrMapping/>
  </p:clrMapOvr>
  <mc:AlternateContent xmlns:mc="http://schemas.openxmlformats.org/markup-compatibility/2006">
    <mc:Choice xmlns:p14="http://schemas.microsoft.com/office/powerpoint/2010/main" Requires="p14">
      <p:transition p14:dur="500">
        <p:cover dir="d"/>
      </p:transition>
    </mc:Choice>
    <mc:Fallback>
      <p:transition>
        <p:cover dir="d"/>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br>
              <a:rPr>
                <a:latin typeface="+mn-ea"/>
                <a:cs typeface="楷体" panose="02010609060101010101" charset="-122"/>
                <a:sym typeface="+mn-ea"/>
              </a:rPr>
            </a:br>
            <a:r>
              <a:rPr>
                <a:latin typeface="+mn-ea"/>
                <a:cs typeface="楷体" panose="02010609060101010101" charset="-122"/>
                <a:sym typeface="+mn-ea"/>
              </a:rPr>
              <a:t>法律分析</a:t>
            </a:r>
            <a:br>
              <a:rPr lang="zh-CN" altLang="en-US">
                <a:latin typeface="+mn-ea"/>
                <a:cs typeface="楷体" panose="02010609060101010101" charset="-122"/>
                <a:sym typeface="+mn-ea"/>
              </a:rPr>
            </a:br>
            <a:endParaRPr lang="zh-CN" altLang="en-US">
              <a:latin typeface="+mn-ea"/>
              <a:cs typeface="楷体" panose="02010609060101010101" charset="-122"/>
              <a:sym typeface="+mn-ea"/>
            </a:endParaRPr>
          </a:p>
        </p:txBody>
      </p:sp>
      <p:sp>
        <p:nvSpPr>
          <p:cNvPr id="3" name="内容占位符 2"/>
          <p:cNvSpPr>
            <a:spLocks noGrp="1"/>
          </p:cNvSpPr>
          <p:nvPr>
            <p:ph idx="1"/>
          </p:nvPr>
        </p:nvSpPr>
        <p:spPr/>
        <p:txBody>
          <a:bodyPr/>
          <a:p>
            <a:pPr marL="0" indent="0">
              <a:buNone/>
            </a:pPr>
            <a:r>
              <a:rPr>
                <a:latin typeface="楷体" panose="02010609060101010101" charset="-122"/>
                <a:ea typeface="楷体" panose="02010609060101010101" charset="-122"/>
                <a:cs typeface="楷体" panose="02010609060101010101" charset="-122"/>
                <a:sym typeface="+mn-ea"/>
              </a:rPr>
              <a:t> </a:t>
            </a:r>
            <a:r>
              <a:rPr sz="2400">
                <a:latin typeface="楷体" panose="02010609060101010101" charset="-122"/>
                <a:ea typeface="楷体" panose="02010609060101010101" charset="-122"/>
                <a:cs typeface="楷体" panose="02010609060101010101" charset="-122"/>
                <a:sym typeface="+mn-ea"/>
              </a:rPr>
              <a:t> 根据《政府采购法》第五条和《政府采购法实施条例》第二十条</a:t>
            </a:r>
            <a:endParaRPr lang="zh-CN" altLang="en-US" sz="2400">
              <a:latin typeface="楷体" panose="02010609060101010101" charset="-122"/>
              <a:ea typeface="楷体" panose="02010609060101010101" charset="-122"/>
              <a:cs typeface="楷体" panose="02010609060101010101" charset="-122"/>
              <a:sym typeface="+mn-ea"/>
            </a:endParaRPr>
          </a:p>
          <a:p>
            <a:pPr marL="0" indent="0">
              <a:buNone/>
            </a:pPr>
            <a:r>
              <a:rPr sz="2400">
                <a:latin typeface="楷体" panose="02010609060101010101" charset="-122"/>
                <a:ea typeface="楷体" panose="02010609060101010101" charset="-122"/>
                <a:cs typeface="楷体" panose="02010609060101010101" charset="-122"/>
                <a:sym typeface="+mn-ea"/>
              </a:rPr>
              <a:t>  属于对供应商所在地的变相限制，同时也阻挠和限制了供应商自由进入本地区和本行业的政府采购市场。</a:t>
            </a:r>
            <a:endParaRPr lang="zh-CN" altLang="en-US" sz="2400">
              <a:latin typeface="楷体" panose="02010609060101010101" charset="-122"/>
              <a:ea typeface="楷体" panose="02010609060101010101" charset="-122"/>
              <a:cs typeface="楷体" panose="02010609060101010101" charset="-122"/>
              <a:sym typeface="+mn-ea"/>
            </a:endParaRPr>
          </a:p>
          <a:p>
            <a:pPr marL="0" indent="0">
              <a:buNone/>
            </a:pPr>
            <a:endParaRPr sz="2800" b="1">
              <a:latin typeface="+mj-ea"/>
              <a:ea typeface="+mj-ea"/>
              <a:cs typeface="楷体" panose="02010609060101010101" charset="-122"/>
              <a:sym typeface="+mn-ea"/>
            </a:endParaRPr>
          </a:p>
          <a:p>
            <a:pPr marL="0" indent="0">
              <a:buNone/>
            </a:pPr>
            <a:r>
              <a:rPr sz="2800" b="1">
                <a:latin typeface="+mj-ea"/>
                <a:ea typeface="+mj-ea"/>
                <a:cs typeface="楷体" panose="02010609060101010101" charset="-122"/>
                <a:sym typeface="+mn-ea"/>
              </a:rPr>
              <a:t>处理结果</a:t>
            </a:r>
            <a:endParaRPr lang="zh-CN" altLang="en-US" sz="2800" b="1">
              <a:latin typeface="+mj-ea"/>
              <a:ea typeface="+mj-ea"/>
              <a:cs typeface="楷体" panose="02010609060101010101" charset="-122"/>
              <a:sym typeface="+mn-ea"/>
            </a:endParaRPr>
          </a:p>
          <a:p>
            <a:pPr marL="0" indent="0">
              <a:buNone/>
            </a:pPr>
            <a:r>
              <a:rPr>
                <a:latin typeface="楷体" panose="02010609060101010101" charset="-122"/>
                <a:ea typeface="楷体" panose="02010609060101010101" charset="-122"/>
                <a:cs typeface="楷体" panose="02010609060101010101" charset="-122"/>
                <a:sym typeface="+mn-ea"/>
              </a:rPr>
              <a:t>  </a:t>
            </a:r>
            <a:endParaRPr>
              <a:latin typeface="楷体" panose="02010609060101010101" charset="-122"/>
              <a:ea typeface="楷体" panose="02010609060101010101" charset="-122"/>
              <a:cs typeface="楷体" panose="02010609060101010101" charset="-122"/>
              <a:sym typeface="+mn-ea"/>
            </a:endParaRPr>
          </a:p>
          <a:p>
            <a:pPr marL="0" indent="0">
              <a:buNone/>
            </a:pPr>
            <a:r>
              <a:rPr sz="2400">
                <a:latin typeface="宋体" panose="02010600030101010101" pitchFamily="2" charset="-122"/>
                <a:ea typeface="宋体" panose="02010600030101010101" pitchFamily="2" charset="-122"/>
                <a:cs typeface="楷体" panose="02010609060101010101" charset="-122"/>
                <a:sym typeface="+mn-ea"/>
              </a:rPr>
              <a:t>采购行为违法，责令对采购文件限期改正，并重新开展采购活动。</a:t>
            </a:r>
            <a:endParaRPr lang="zh-CN" altLang="en-US" sz="2400">
              <a:latin typeface="宋体" panose="02010600030101010101" pitchFamily="2" charset="-122"/>
              <a:ea typeface="宋体" panose="02010600030101010101" pitchFamily="2" charset="-122"/>
            </a:endParaRPr>
          </a:p>
          <a:p>
            <a:endParaRPr lang="zh-CN" altLang="en-US" sz="2400">
              <a:latin typeface="宋体" panose="02010600030101010101" pitchFamily="2" charset="-122"/>
              <a:ea typeface="宋体" panose="02010600030101010101" pitchFamily="2" charset="-122"/>
            </a:endParaRPr>
          </a:p>
        </p:txBody>
      </p:sp>
      <p:pic>
        <p:nvPicPr>
          <p:cNvPr id="5" name="图片 2" descr="37cee9cb2188636a752ce9ea1a962aa"/>
          <p:cNvPicPr>
            <a:picLocks noChangeAspect="1"/>
          </p:cNvPicPr>
          <p:nvPr/>
        </p:nvPicPr>
        <p:blipFill>
          <a:blip r:embed="rId1"/>
          <a:stretch>
            <a:fillRect/>
          </a:stretch>
        </p:blipFill>
        <p:spPr>
          <a:xfrm>
            <a:off x="8900795" y="6182360"/>
            <a:ext cx="3263265" cy="641350"/>
          </a:xfrm>
          <a:prstGeom prst="rect">
            <a:avLst/>
          </a:prstGeom>
        </p:spPr>
      </p:pic>
    </p:spTree>
    <p:custDataLst>
      <p:tags r:id="rId2"/>
    </p:custDataLst>
  </p:cSld>
  <p:clrMapOvr>
    <a:masterClrMapping/>
  </p:clrMapOvr>
  <mc:AlternateContent xmlns:mc="http://schemas.openxmlformats.org/markup-compatibility/2006">
    <mc:Choice xmlns:p14="http://schemas.microsoft.com/office/powerpoint/2010/main" Requires="p14">
      <p:transition p14:dur="500">
        <p:cover dir="d"/>
      </p:transition>
    </mc:Choice>
    <mc:Fallback>
      <p:transition>
        <p:cover dir="d"/>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a:sym typeface="+mn-ea"/>
              </a:rPr>
              <a:t>以不合理条件对供应商实行差别待遇或歧视待遇</a:t>
            </a:r>
            <a:endParaRPr lang="zh-CN" altLang="en-US"/>
          </a:p>
        </p:txBody>
      </p:sp>
      <p:sp>
        <p:nvSpPr>
          <p:cNvPr id="3" name="内容占位符 2"/>
          <p:cNvSpPr>
            <a:spLocks noGrp="1"/>
          </p:cNvSpPr>
          <p:nvPr>
            <p:ph idx="1"/>
          </p:nvPr>
        </p:nvSpPr>
        <p:spPr/>
        <p:txBody>
          <a:bodyPr/>
          <a:p>
            <a:pPr marL="0" indent="0">
              <a:buNone/>
            </a:pPr>
            <a:r>
              <a:rPr sz="2800" b="1">
                <a:latin typeface="宋体" panose="02010600030101010101" pitchFamily="2" charset="-122"/>
                <a:ea typeface="宋体" panose="02010600030101010101" pitchFamily="2" charset="-122"/>
                <a:cs typeface="宋体" panose="02010600030101010101" pitchFamily="2" charset="-122"/>
                <a:sym typeface="+mn-ea"/>
              </a:rPr>
              <a:t>（</a:t>
            </a:r>
            <a:r>
              <a:rPr lang="en-US" altLang="zh-CN" sz="2800" b="1">
                <a:latin typeface="宋体" panose="02010600030101010101" pitchFamily="2" charset="-122"/>
                <a:ea typeface="宋体" panose="02010600030101010101" pitchFamily="2" charset="-122"/>
                <a:cs typeface="宋体" panose="02010600030101010101" pitchFamily="2" charset="-122"/>
                <a:sym typeface="+mn-ea"/>
              </a:rPr>
              <a:t>2</a:t>
            </a:r>
            <a:r>
              <a:rPr sz="2800" b="1">
                <a:latin typeface="宋体" panose="02010600030101010101" pitchFamily="2" charset="-122"/>
                <a:ea typeface="宋体" panose="02010600030101010101" pitchFamily="2" charset="-122"/>
                <a:cs typeface="宋体" panose="02010600030101010101" pitchFamily="2" charset="-122"/>
                <a:sym typeface="+mn-ea"/>
              </a:rPr>
              <a:t>）将生产厂家的授权作为投标人资格条件</a:t>
            </a:r>
            <a:endParaRPr lang="zh-CN" altLang="en-US" sz="2800" b="1">
              <a:latin typeface="宋体" panose="02010600030101010101" pitchFamily="2" charset="-122"/>
              <a:ea typeface="宋体" panose="02010600030101010101" pitchFamily="2" charset="-122"/>
              <a:cs typeface="宋体" panose="02010600030101010101" pitchFamily="2" charset="-122"/>
              <a:sym typeface="+mn-ea"/>
            </a:endParaRPr>
          </a:p>
          <a:p>
            <a:pPr marL="0" indent="0">
              <a:buNone/>
            </a:pPr>
            <a:r>
              <a:rPr sz="2800">
                <a:latin typeface="宋体" panose="02010600030101010101" pitchFamily="2" charset="-122"/>
                <a:ea typeface="宋体" panose="02010600030101010101" pitchFamily="2" charset="-122"/>
                <a:cs typeface="宋体" panose="02010600030101010101" pitchFamily="2" charset="-122"/>
                <a:sym typeface="+mn-ea"/>
              </a:rPr>
              <a:t>案例介绍：</a:t>
            </a:r>
            <a:endParaRPr lang="zh-CN" altLang="en-US" sz="2800">
              <a:latin typeface="宋体" panose="02010600030101010101" pitchFamily="2" charset="-122"/>
              <a:ea typeface="宋体" panose="02010600030101010101" pitchFamily="2" charset="-122"/>
              <a:cs typeface="宋体" panose="02010600030101010101" pitchFamily="2" charset="-122"/>
              <a:sym typeface="+mn-ea"/>
            </a:endParaRPr>
          </a:p>
          <a:p>
            <a:pPr marL="0" indent="0">
              <a:buNone/>
            </a:pPr>
            <a:r>
              <a:rPr sz="2800">
                <a:latin typeface="宋体" panose="02010600030101010101" pitchFamily="2" charset="-122"/>
                <a:ea typeface="宋体" panose="02010600030101010101" pitchFamily="2" charset="-122"/>
                <a:cs typeface="宋体" panose="02010600030101010101" pitchFamily="2" charset="-122"/>
                <a:sym typeface="+mn-ea"/>
              </a:rPr>
              <a:t>  某检验所在采购设备时，在采购文件投标人资格条件内容中规定：</a:t>
            </a:r>
            <a:r>
              <a:rPr lang="en-US" altLang="zh-CN" sz="2800">
                <a:latin typeface="宋体" panose="02010600030101010101" pitchFamily="2" charset="-122"/>
                <a:ea typeface="宋体" panose="02010600030101010101" pitchFamily="2" charset="-122"/>
                <a:cs typeface="宋体" panose="02010600030101010101" pitchFamily="2" charset="-122"/>
                <a:sym typeface="+mn-ea"/>
              </a:rPr>
              <a:t>“</a:t>
            </a:r>
            <a:r>
              <a:rPr sz="2800">
                <a:latin typeface="宋体" panose="02010600030101010101" pitchFamily="2" charset="-122"/>
                <a:ea typeface="宋体" panose="02010600030101010101" pitchFamily="2" charset="-122"/>
                <a:cs typeface="宋体" panose="02010600030101010101" pitchFamily="2" charset="-122"/>
                <a:sym typeface="+mn-ea"/>
              </a:rPr>
              <a:t>投标人须为投标产品生产制造或代理商，代理商须具有生产厂家的专项授权，投标人在人员、技术、设备、资金等方面具有相应的实力</a:t>
            </a:r>
            <a:r>
              <a:rPr lang="en-US" altLang="zh-CN" sz="2800">
                <a:latin typeface="宋体" panose="02010600030101010101" pitchFamily="2" charset="-122"/>
                <a:ea typeface="宋体" panose="02010600030101010101" pitchFamily="2" charset="-122"/>
                <a:cs typeface="宋体" panose="02010600030101010101" pitchFamily="2" charset="-122"/>
                <a:sym typeface="+mn-ea"/>
              </a:rPr>
              <a:t>”</a:t>
            </a:r>
            <a:r>
              <a:rPr sz="2800">
                <a:latin typeface="宋体" panose="02010600030101010101" pitchFamily="2" charset="-122"/>
                <a:ea typeface="宋体" panose="02010600030101010101" pitchFamily="2" charset="-122"/>
                <a:cs typeface="宋体" panose="02010600030101010101" pitchFamily="2" charset="-122"/>
                <a:sym typeface="+mn-ea"/>
              </a:rPr>
              <a:t>，否则视为无效投标。</a:t>
            </a:r>
            <a:endParaRPr lang="en-US" altLang="zh-CN" sz="2800">
              <a:latin typeface="宋体" panose="02010600030101010101" pitchFamily="2" charset="-122"/>
              <a:ea typeface="宋体" panose="02010600030101010101" pitchFamily="2" charset="-122"/>
              <a:cs typeface="宋体" panose="02010600030101010101" pitchFamily="2" charset="-122"/>
              <a:sym typeface="+mn-ea"/>
            </a:endParaRPr>
          </a:p>
          <a:p>
            <a:pPr marL="0" indent="0">
              <a:buNone/>
            </a:pPr>
            <a:endParaRPr lang="zh-CN" altLang="en-US">
              <a:latin typeface="+mn-ea"/>
              <a:cs typeface="楷体" panose="02010609060101010101" charset="-122"/>
              <a:sym typeface="+mn-ea"/>
            </a:endParaRPr>
          </a:p>
          <a:p>
            <a:pPr marL="0" indent="0">
              <a:buNone/>
            </a:pPr>
            <a:endParaRPr lang="zh-CN" altLang="en-US"/>
          </a:p>
        </p:txBody>
      </p:sp>
      <p:pic>
        <p:nvPicPr>
          <p:cNvPr id="5" name="图片 2" descr="37cee9cb2188636a752ce9ea1a962aa"/>
          <p:cNvPicPr>
            <a:picLocks noChangeAspect="1"/>
          </p:cNvPicPr>
          <p:nvPr/>
        </p:nvPicPr>
        <p:blipFill>
          <a:blip r:embed="rId1"/>
          <a:stretch>
            <a:fillRect/>
          </a:stretch>
        </p:blipFill>
        <p:spPr>
          <a:xfrm>
            <a:off x="8900795" y="6182360"/>
            <a:ext cx="3263265" cy="641350"/>
          </a:xfrm>
          <a:prstGeom prst="rect">
            <a:avLst/>
          </a:prstGeom>
        </p:spPr>
      </p:pic>
    </p:spTree>
    <p:custDataLst>
      <p:tags r:id="rId2"/>
    </p:custDataLst>
  </p:cSld>
  <p:clrMapOvr>
    <a:masterClrMapping/>
  </p:clrMapOvr>
  <mc:AlternateContent xmlns:mc="http://schemas.openxmlformats.org/markup-compatibility/2006">
    <mc:Choice xmlns:p14="http://schemas.microsoft.com/office/powerpoint/2010/main" Requires="p14">
      <p:transition p14:dur="500">
        <p:cover dir="d"/>
      </p:transition>
    </mc:Choice>
    <mc:Fallback>
      <p:transition>
        <p:cover dir="d"/>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br>
              <a:rPr>
                <a:latin typeface="+mn-ea"/>
                <a:cs typeface="楷体" panose="02010609060101010101" charset="-122"/>
                <a:sym typeface="+mn-ea"/>
              </a:rPr>
            </a:br>
            <a:r>
              <a:rPr>
                <a:latin typeface="+mn-ea"/>
                <a:cs typeface="楷体" panose="02010609060101010101" charset="-122"/>
                <a:sym typeface="+mn-ea"/>
              </a:rPr>
              <a:t>法律分析</a:t>
            </a:r>
            <a:br>
              <a:rPr lang="zh-CN" altLang="en-US">
                <a:latin typeface="楷体" panose="02010609060101010101" charset="-122"/>
                <a:ea typeface="楷体" panose="02010609060101010101" charset="-122"/>
                <a:cs typeface="楷体" panose="02010609060101010101" charset="-122"/>
                <a:sym typeface="+mn-ea"/>
              </a:rPr>
            </a:br>
            <a:endParaRPr lang="zh-CN" altLang="en-US">
              <a:latin typeface="楷体" panose="02010609060101010101" charset="-122"/>
              <a:ea typeface="楷体" panose="02010609060101010101" charset="-122"/>
              <a:cs typeface="楷体" panose="02010609060101010101" charset="-122"/>
              <a:sym typeface="+mn-ea"/>
            </a:endParaRPr>
          </a:p>
        </p:txBody>
      </p:sp>
      <p:sp>
        <p:nvSpPr>
          <p:cNvPr id="3" name="内容占位符 2"/>
          <p:cNvSpPr>
            <a:spLocks noGrp="1"/>
          </p:cNvSpPr>
          <p:nvPr>
            <p:ph idx="1"/>
          </p:nvPr>
        </p:nvSpPr>
        <p:spPr/>
        <p:txBody>
          <a:bodyPr/>
          <a:p>
            <a:pPr marL="0" indent="0">
              <a:buNone/>
            </a:pPr>
            <a:r>
              <a:rPr sz="2800">
                <a:latin typeface="宋体" panose="02010600030101010101" pitchFamily="2" charset="-122"/>
                <a:ea typeface="宋体" panose="02010600030101010101" pitchFamily="2" charset="-122"/>
                <a:cs typeface="宋体" panose="02010600030101010101" pitchFamily="2" charset="-122"/>
                <a:sym typeface="+mn-ea"/>
              </a:rPr>
              <a:t>《政府采购货物和服务招标投标管理办法》（财政部令</a:t>
            </a:r>
            <a:r>
              <a:rPr lang="en-US" altLang="zh-CN" sz="2800">
                <a:latin typeface="宋体" panose="02010600030101010101" pitchFamily="2" charset="-122"/>
                <a:ea typeface="宋体" panose="02010600030101010101" pitchFamily="2" charset="-122"/>
                <a:cs typeface="宋体" panose="02010600030101010101" pitchFamily="2" charset="-122"/>
                <a:sym typeface="+mn-ea"/>
              </a:rPr>
              <a:t>87</a:t>
            </a:r>
            <a:r>
              <a:rPr sz="2800">
                <a:latin typeface="宋体" panose="02010600030101010101" pitchFamily="2" charset="-122"/>
                <a:ea typeface="宋体" panose="02010600030101010101" pitchFamily="2" charset="-122"/>
                <a:cs typeface="宋体" panose="02010600030101010101" pitchFamily="2" charset="-122"/>
                <a:sym typeface="+mn-ea"/>
              </a:rPr>
              <a:t>号）</a:t>
            </a:r>
            <a:endParaRPr sz="2800">
              <a:latin typeface="宋体" panose="02010600030101010101" pitchFamily="2" charset="-122"/>
              <a:ea typeface="宋体" panose="02010600030101010101" pitchFamily="2" charset="-122"/>
              <a:cs typeface="宋体" panose="02010600030101010101" pitchFamily="2" charset="-122"/>
              <a:sym typeface="+mn-ea"/>
            </a:endParaRPr>
          </a:p>
          <a:p>
            <a:pPr marL="0" indent="0">
              <a:buNone/>
            </a:pPr>
            <a:r>
              <a:rPr sz="2800">
                <a:latin typeface="宋体" panose="02010600030101010101" pitchFamily="2" charset="-122"/>
                <a:ea typeface="宋体" panose="02010600030101010101" pitchFamily="2" charset="-122"/>
                <a:cs typeface="宋体" panose="02010600030101010101" pitchFamily="2" charset="-122"/>
                <a:sym typeface="+mn-ea"/>
              </a:rPr>
              <a:t>第</a:t>
            </a:r>
            <a:r>
              <a:rPr lang="en-US" altLang="zh-CN" sz="2800">
                <a:latin typeface="宋体" panose="02010600030101010101" pitchFamily="2" charset="-122"/>
                <a:ea typeface="宋体" panose="02010600030101010101" pitchFamily="2" charset="-122"/>
                <a:cs typeface="宋体" panose="02010600030101010101" pitchFamily="2" charset="-122"/>
                <a:sym typeface="+mn-ea"/>
              </a:rPr>
              <a:t>17</a:t>
            </a:r>
            <a:r>
              <a:rPr sz="2800">
                <a:latin typeface="宋体" panose="02010600030101010101" pitchFamily="2" charset="-122"/>
                <a:ea typeface="宋体" panose="02010600030101010101" pitchFamily="2" charset="-122"/>
                <a:cs typeface="宋体" panose="02010600030101010101" pitchFamily="2" charset="-122"/>
                <a:sym typeface="+mn-ea"/>
              </a:rPr>
              <a:t>条  采购人、采购代理机构不得将投标人的注册资本、资产总额、营业收入、从业人员、利润、纳税额等规模条件作为资格要求或者评审因素，也不得通过将除进口货物以外的生产厂家授权、承诺、证明、背书等作为资格要求，对投标人实行差别待遇或者歧视待遇。</a:t>
            </a:r>
            <a:endParaRPr lang="zh-CN" altLang="en-US" sz="2800">
              <a:latin typeface="宋体" panose="02010600030101010101" pitchFamily="2" charset="-122"/>
              <a:ea typeface="宋体" panose="02010600030101010101" pitchFamily="2" charset="-122"/>
              <a:cs typeface="宋体" panose="02010600030101010101" pitchFamily="2" charset="-122"/>
            </a:endParaRPr>
          </a:p>
          <a:p>
            <a:endParaRPr lang="zh-CN" altLang="en-US" sz="2800">
              <a:latin typeface="宋体" panose="02010600030101010101" pitchFamily="2" charset="-122"/>
              <a:ea typeface="宋体" panose="02010600030101010101" pitchFamily="2" charset="-122"/>
              <a:cs typeface="宋体" panose="02010600030101010101" pitchFamily="2" charset="-122"/>
            </a:endParaRPr>
          </a:p>
        </p:txBody>
      </p:sp>
      <p:pic>
        <p:nvPicPr>
          <p:cNvPr id="5" name="图片 2" descr="37cee9cb2188636a752ce9ea1a962aa"/>
          <p:cNvPicPr>
            <a:picLocks noChangeAspect="1"/>
          </p:cNvPicPr>
          <p:nvPr/>
        </p:nvPicPr>
        <p:blipFill>
          <a:blip r:embed="rId1"/>
          <a:stretch>
            <a:fillRect/>
          </a:stretch>
        </p:blipFill>
        <p:spPr>
          <a:xfrm>
            <a:off x="8900795" y="6182360"/>
            <a:ext cx="3263265" cy="641350"/>
          </a:xfrm>
          <a:prstGeom prst="rect">
            <a:avLst/>
          </a:prstGeom>
        </p:spPr>
      </p:pic>
    </p:spTree>
    <p:custDataLst>
      <p:tags r:id="rId2"/>
    </p:custDataLst>
  </p:cSld>
  <p:clrMapOvr>
    <a:masterClrMapping/>
  </p:clrMapOvr>
  <mc:AlternateContent xmlns:mc="http://schemas.openxmlformats.org/markup-compatibility/2006">
    <mc:Choice xmlns:p14="http://schemas.microsoft.com/office/powerpoint/2010/main" Requires="p14">
      <p:transition p14:dur="500">
        <p:cover dir="d"/>
      </p:transition>
    </mc:Choice>
    <mc:Fallback>
      <p:transition>
        <p:cover dir="d"/>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a:sym typeface="+mn-ea"/>
              </a:rPr>
              <a:t>以不合理条件对供应商实行差别待遇或歧视待遇</a:t>
            </a:r>
            <a:endParaRPr lang="zh-CN" altLang="en-US"/>
          </a:p>
        </p:txBody>
      </p:sp>
      <p:sp>
        <p:nvSpPr>
          <p:cNvPr id="3" name="内容占位符 2"/>
          <p:cNvSpPr>
            <a:spLocks noGrp="1"/>
          </p:cNvSpPr>
          <p:nvPr>
            <p:ph idx="1"/>
          </p:nvPr>
        </p:nvSpPr>
        <p:spPr/>
        <p:txBody>
          <a:bodyPr/>
          <a:p>
            <a:pPr marL="0" indent="0" fontAlgn="auto">
              <a:lnSpc>
                <a:spcPct val="100000"/>
              </a:lnSpc>
              <a:buNone/>
            </a:pPr>
            <a:r>
              <a:rPr sz="2800" b="1">
                <a:latin typeface="宋体" panose="02010600030101010101" pitchFamily="2" charset="-122"/>
                <a:ea typeface="宋体" panose="02010600030101010101" pitchFamily="2" charset="-122"/>
                <a:cs typeface="宋体" panose="02010600030101010101" pitchFamily="2" charset="-122"/>
                <a:sym typeface="+mn-ea"/>
              </a:rPr>
              <a:t>（</a:t>
            </a:r>
            <a:r>
              <a:rPr lang="en-US" altLang="zh-CN" sz="2800" b="1">
                <a:latin typeface="宋体" panose="02010600030101010101" pitchFamily="2" charset="-122"/>
                <a:ea typeface="宋体" panose="02010600030101010101" pitchFamily="2" charset="-122"/>
                <a:cs typeface="宋体" panose="02010600030101010101" pitchFamily="2" charset="-122"/>
                <a:sym typeface="+mn-ea"/>
              </a:rPr>
              <a:t>3</a:t>
            </a:r>
            <a:r>
              <a:rPr sz="2800" b="1">
                <a:latin typeface="宋体" panose="02010600030101010101" pitchFamily="2" charset="-122"/>
                <a:ea typeface="宋体" panose="02010600030101010101" pitchFamily="2" charset="-122"/>
                <a:cs typeface="宋体" panose="02010600030101010101" pitchFamily="2" charset="-122"/>
                <a:sym typeface="+mn-ea"/>
              </a:rPr>
              <a:t>）将特定区域或特定行业的业绩作为加分条件</a:t>
            </a:r>
            <a:endParaRPr lang="zh-CN" altLang="en-US" sz="2800">
              <a:latin typeface="宋体" panose="02010600030101010101" pitchFamily="2" charset="-122"/>
              <a:ea typeface="宋体" panose="02010600030101010101" pitchFamily="2" charset="-122"/>
              <a:cs typeface="宋体" panose="02010600030101010101" pitchFamily="2" charset="-122"/>
              <a:sym typeface="+mn-ea"/>
            </a:endParaRPr>
          </a:p>
          <a:p>
            <a:pPr marL="0" indent="0" fontAlgn="auto">
              <a:lnSpc>
                <a:spcPct val="100000"/>
              </a:lnSpc>
              <a:buNone/>
            </a:pPr>
            <a:r>
              <a:rPr sz="2800">
                <a:latin typeface="宋体" panose="02010600030101010101" pitchFamily="2" charset="-122"/>
                <a:ea typeface="宋体" panose="02010600030101010101" pitchFamily="2" charset="-122"/>
                <a:cs typeface="宋体" panose="02010600030101010101" pitchFamily="2" charset="-122"/>
                <a:sym typeface="+mn-ea"/>
              </a:rPr>
              <a:t>案例介绍：</a:t>
            </a:r>
            <a:endParaRPr lang="zh-CN" altLang="en-US" sz="2800">
              <a:latin typeface="宋体" panose="02010600030101010101" pitchFamily="2" charset="-122"/>
              <a:ea typeface="宋体" panose="02010600030101010101" pitchFamily="2" charset="-122"/>
              <a:cs typeface="宋体" panose="02010600030101010101" pitchFamily="2" charset="-122"/>
              <a:sym typeface="+mn-ea"/>
            </a:endParaRPr>
          </a:p>
          <a:p>
            <a:pPr marL="0" indent="0" fontAlgn="auto">
              <a:lnSpc>
                <a:spcPct val="100000"/>
              </a:lnSpc>
              <a:buNone/>
            </a:pPr>
            <a:r>
              <a:rPr sz="2800">
                <a:latin typeface="宋体" panose="02010600030101010101" pitchFamily="2" charset="-122"/>
                <a:ea typeface="宋体" panose="02010600030101010101" pitchFamily="2" charset="-122"/>
                <a:cs typeface="宋体" panose="02010600030101010101" pitchFamily="2" charset="-122"/>
                <a:sym typeface="+mn-ea"/>
              </a:rPr>
              <a:t>    某政府机关采购物业服务时，在其采购文件评分办法中规定，投标人需提供</a:t>
            </a:r>
            <a:r>
              <a:rPr lang="en-US" altLang="zh-CN" sz="2800">
                <a:latin typeface="宋体" panose="02010600030101010101" pitchFamily="2" charset="-122"/>
                <a:ea typeface="宋体" panose="02010600030101010101" pitchFamily="2" charset="-122"/>
                <a:cs typeface="宋体" panose="02010600030101010101" pitchFamily="2" charset="-122"/>
                <a:sym typeface="+mn-ea"/>
              </a:rPr>
              <a:t>2015</a:t>
            </a:r>
            <a:r>
              <a:rPr sz="2800">
                <a:latin typeface="宋体" panose="02010600030101010101" pitchFamily="2" charset="-122"/>
                <a:ea typeface="宋体" panose="02010600030101010101" pitchFamily="2" charset="-122"/>
                <a:cs typeface="宋体" panose="02010600030101010101" pitchFamily="2" charset="-122"/>
                <a:sym typeface="+mn-ea"/>
              </a:rPr>
              <a:t>年至</a:t>
            </a:r>
            <a:r>
              <a:rPr lang="en-US" altLang="zh-CN" sz="2800">
                <a:latin typeface="宋体" panose="02010600030101010101" pitchFamily="2" charset="-122"/>
                <a:ea typeface="宋体" panose="02010600030101010101" pitchFamily="2" charset="-122"/>
                <a:cs typeface="宋体" panose="02010600030101010101" pitchFamily="2" charset="-122"/>
                <a:sym typeface="+mn-ea"/>
              </a:rPr>
              <a:t>2018</a:t>
            </a:r>
            <a:r>
              <a:rPr sz="2800">
                <a:latin typeface="宋体" panose="02010600030101010101" pitchFamily="2" charset="-122"/>
                <a:ea typeface="宋体" panose="02010600030101010101" pitchFamily="2" charset="-122"/>
                <a:cs typeface="宋体" panose="02010600030101010101" pitchFamily="2" charset="-122"/>
                <a:sym typeface="+mn-ea"/>
              </a:rPr>
              <a:t>年近三年内，为区内政府机关提供物业服务的合同或者中标通知书，提供的给予一定加分，不提供不得分。</a:t>
            </a:r>
            <a:endParaRPr lang="zh-CN" altLang="en-US" sz="2800">
              <a:latin typeface="宋体" panose="02010600030101010101" pitchFamily="2" charset="-122"/>
              <a:ea typeface="宋体" panose="02010600030101010101" pitchFamily="2" charset="-122"/>
              <a:cs typeface="宋体" panose="02010600030101010101" pitchFamily="2" charset="-122"/>
              <a:sym typeface="+mn-ea"/>
            </a:endParaRPr>
          </a:p>
          <a:p>
            <a:pPr marL="0" indent="0" fontAlgn="auto">
              <a:lnSpc>
                <a:spcPct val="100000"/>
              </a:lnSpc>
              <a:buNone/>
            </a:pPr>
            <a:endParaRPr lang="zh-CN" altLang="en-US">
              <a:sym typeface="+mn-ea"/>
            </a:endParaRPr>
          </a:p>
          <a:p>
            <a:endParaRPr lang="zh-CN" altLang="en-US"/>
          </a:p>
        </p:txBody>
      </p:sp>
      <p:pic>
        <p:nvPicPr>
          <p:cNvPr id="5" name="图片 2" descr="37cee9cb2188636a752ce9ea1a962aa"/>
          <p:cNvPicPr>
            <a:picLocks noChangeAspect="1"/>
          </p:cNvPicPr>
          <p:nvPr/>
        </p:nvPicPr>
        <p:blipFill>
          <a:blip r:embed="rId1"/>
          <a:stretch>
            <a:fillRect/>
          </a:stretch>
        </p:blipFill>
        <p:spPr>
          <a:xfrm>
            <a:off x="8900795" y="6182360"/>
            <a:ext cx="3263265" cy="641350"/>
          </a:xfrm>
          <a:prstGeom prst="rect">
            <a:avLst/>
          </a:prstGeom>
        </p:spPr>
      </p:pic>
    </p:spTree>
    <p:custDataLst>
      <p:tags r:id="rId2"/>
    </p:custDataLst>
  </p:cSld>
  <p:clrMapOvr>
    <a:masterClrMapping/>
  </p:clrMapOvr>
  <mc:AlternateContent xmlns:mc="http://schemas.openxmlformats.org/markup-compatibility/2006">
    <mc:Choice xmlns:p14="http://schemas.microsoft.com/office/powerpoint/2010/main" Requires="p14">
      <p:transition p14:dur="500">
        <p:cover dir="d"/>
      </p:transition>
    </mc:Choice>
    <mc:Fallback>
      <p:transition>
        <p:cover dir="d"/>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a:sym typeface="+mn-ea"/>
              </a:rPr>
              <a:t>法律分析</a:t>
            </a:r>
            <a:endParaRPr lang="zh-CN" altLang="en-US">
              <a:sym typeface="+mn-ea"/>
            </a:endParaRPr>
          </a:p>
        </p:txBody>
      </p:sp>
      <p:sp>
        <p:nvSpPr>
          <p:cNvPr id="3" name="内容占位符 2"/>
          <p:cNvSpPr>
            <a:spLocks noGrp="1"/>
          </p:cNvSpPr>
          <p:nvPr>
            <p:ph idx="1"/>
          </p:nvPr>
        </p:nvSpPr>
        <p:spPr/>
        <p:txBody>
          <a:bodyPr/>
          <a:p>
            <a:pPr marL="0" indent="0" fontAlgn="auto">
              <a:lnSpc>
                <a:spcPct val="100000"/>
              </a:lnSpc>
              <a:buNone/>
            </a:pPr>
            <a:r>
              <a:rPr>
                <a:latin typeface="楷体" panose="02010609060101010101" charset="-122"/>
                <a:ea typeface="楷体" panose="02010609060101010101" charset="-122"/>
                <a:sym typeface="+mn-ea"/>
              </a:rPr>
              <a:t> </a:t>
            </a:r>
            <a:r>
              <a:rPr sz="2800">
                <a:latin typeface="楷体" panose="02010609060101010101" charset="-122"/>
                <a:ea typeface="楷体" panose="02010609060101010101" charset="-122"/>
                <a:sym typeface="+mn-ea"/>
              </a:rPr>
              <a:t> </a:t>
            </a:r>
            <a:r>
              <a:rPr sz="2800">
                <a:latin typeface="宋体" panose="02010600030101010101" pitchFamily="2" charset="-122"/>
                <a:ea typeface="宋体" panose="02010600030101010101" pitchFamily="2" charset="-122"/>
                <a:sym typeface="+mn-ea"/>
              </a:rPr>
              <a:t>上述做法，属于地方保护或者行业封锁的表现，限制或排斥特定行政区域或者特定行业之外的潜在供应商。第一，采购项目需要供应商提供类似业绩奖项作为加分或中标条件的，也可以设置全国行的非特定行业的类似业绩或奖项作为加分或中标条件。第二，可以从项目本身具有的技术管理特点和实际需要，对供应商提出类似业绩要求作为资格条件或评审加分标准。同时保证潜在供应商的数量，确保采购项目的竞争性。</a:t>
            </a:r>
            <a:endParaRPr lang="zh-CN" altLang="en-US" sz="2800">
              <a:latin typeface="宋体" panose="02010600030101010101" pitchFamily="2" charset="-122"/>
              <a:ea typeface="宋体" panose="02010600030101010101" pitchFamily="2" charset="-122"/>
              <a:sym typeface="+mn-ea"/>
            </a:endParaRPr>
          </a:p>
          <a:p>
            <a:endParaRPr lang="zh-CN" altLang="en-US" sz="2800">
              <a:latin typeface="宋体" panose="02010600030101010101" pitchFamily="2" charset="-122"/>
              <a:ea typeface="宋体" panose="02010600030101010101" pitchFamily="2" charset="-122"/>
            </a:endParaRPr>
          </a:p>
        </p:txBody>
      </p:sp>
      <p:pic>
        <p:nvPicPr>
          <p:cNvPr id="5" name="图片 2" descr="37cee9cb2188636a752ce9ea1a962aa"/>
          <p:cNvPicPr>
            <a:picLocks noChangeAspect="1"/>
          </p:cNvPicPr>
          <p:nvPr/>
        </p:nvPicPr>
        <p:blipFill>
          <a:blip r:embed="rId1"/>
          <a:stretch>
            <a:fillRect/>
          </a:stretch>
        </p:blipFill>
        <p:spPr>
          <a:xfrm>
            <a:off x="8900795" y="6182360"/>
            <a:ext cx="3263265" cy="641350"/>
          </a:xfrm>
          <a:prstGeom prst="rect">
            <a:avLst/>
          </a:prstGeom>
        </p:spPr>
      </p:pic>
    </p:spTree>
    <p:custDataLst>
      <p:tags r:id="rId2"/>
    </p:custDataLst>
  </p:cSld>
  <p:clrMapOvr>
    <a:masterClrMapping/>
  </p:clrMapOvr>
  <mc:AlternateContent xmlns:mc="http://schemas.openxmlformats.org/markup-compatibility/2006">
    <mc:Choice xmlns:p14="http://schemas.microsoft.com/office/powerpoint/2010/main" Requires="p14">
      <p:transition p14:dur="500">
        <p:cover dir="d"/>
      </p:transition>
    </mc:Choice>
    <mc:Fallback>
      <p:transition>
        <p:cover dir="d"/>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a:latin typeface="+mj-ea"/>
                <a:sym typeface="+mn-ea"/>
              </a:rPr>
              <a:t>法律依据</a:t>
            </a:r>
            <a:endParaRPr lang="zh-CN" altLang="en-US">
              <a:latin typeface="+mj-ea"/>
            </a:endParaRPr>
          </a:p>
        </p:txBody>
      </p:sp>
      <p:sp>
        <p:nvSpPr>
          <p:cNvPr id="3" name="内容占位符 2"/>
          <p:cNvSpPr>
            <a:spLocks noGrp="1"/>
          </p:cNvSpPr>
          <p:nvPr>
            <p:ph idx="1"/>
          </p:nvPr>
        </p:nvSpPr>
        <p:spPr/>
        <p:txBody>
          <a:bodyPr/>
          <a:p>
            <a:pPr marL="0" indent="0">
              <a:buNone/>
            </a:pPr>
            <a:r>
              <a:rPr sz="2000" b="1">
                <a:latin typeface="宋体" panose="02010600030101010101" pitchFamily="2" charset="-122"/>
                <a:ea typeface="宋体" panose="02010600030101010101" pitchFamily="2" charset="-122"/>
                <a:sym typeface="+mn-ea"/>
              </a:rPr>
              <a:t>《政府采购法实施条例》</a:t>
            </a:r>
            <a:r>
              <a:rPr sz="2000">
                <a:latin typeface="宋体" panose="02010600030101010101" pitchFamily="2" charset="-122"/>
                <a:ea typeface="宋体" panose="02010600030101010101" pitchFamily="2" charset="-122"/>
                <a:sym typeface="+mn-ea"/>
              </a:rPr>
              <a:t>第二十条　采购人或者采购代理机构有下列情形之一的，属于以不合理的条件对供应商实行差别待遇或者歧视待遇：</a:t>
            </a:r>
            <a:endParaRPr lang="zh-CN" altLang="en-US" sz="2000">
              <a:latin typeface="宋体" panose="02010600030101010101" pitchFamily="2" charset="-122"/>
              <a:ea typeface="宋体" panose="02010600030101010101" pitchFamily="2" charset="-122"/>
            </a:endParaRPr>
          </a:p>
          <a:p>
            <a:pPr marL="0" indent="0">
              <a:buNone/>
            </a:pPr>
            <a:r>
              <a:rPr sz="2000">
                <a:latin typeface="宋体" panose="02010600030101010101" pitchFamily="2" charset="-122"/>
                <a:ea typeface="宋体" panose="02010600030101010101" pitchFamily="2" charset="-122"/>
                <a:sym typeface="+mn-ea"/>
              </a:rPr>
              <a:t>（一）就同一采购项目向供应商提供有差别的项目信息；</a:t>
            </a:r>
            <a:endParaRPr lang="zh-CN" altLang="en-US" sz="2000">
              <a:latin typeface="宋体" panose="02010600030101010101" pitchFamily="2" charset="-122"/>
              <a:ea typeface="宋体" panose="02010600030101010101" pitchFamily="2" charset="-122"/>
            </a:endParaRPr>
          </a:p>
          <a:p>
            <a:pPr marL="0" indent="0">
              <a:buNone/>
            </a:pPr>
            <a:r>
              <a:rPr sz="2000">
                <a:latin typeface="宋体" panose="02010600030101010101" pitchFamily="2" charset="-122"/>
                <a:ea typeface="宋体" panose="02010600030101010101" pitchFamily="2" charset="-122"/>
                <a:sym typeface="+mn-ea"/>
              </a:rPr>
              <a:t>（二）设定的资格、技术、商务条件与采购项目的具体特点和实际需要不相适应或者与合同履行无关；</a:t>
            </a:r>
            <a:endParaRPr lang="zh-CN" altLang="en-US" sz="2000">
              <a:latin typeface="宋体" panose="02010600030101010101" pitchFamily="2" charset="-122"/>
              <a:ea typeface="宋体" panose="02010600030101010101" pitchFamily="2" charset="-122"/>
            </a:endParaRPr>
          </a:p>
          <a:p>
            <a:pPr marL="0" indent="0">
              <a:buNone/>
            </a:pPr>
            <a:r>
              <a:rPr sz="2000">
                <a:latin typeface="宋体" panose="02010600030101010101" pitchFamily="2" charset="-122"/>
                <a:ea typeface="宋体" panose="02010600030101010101" pitchFamily="2" charset="-122"/>
                <a:sym typeface="+mn-ea"/>
              </a:rPr>
              <a:t>（三）采购需求中的技术、服务等要求指向特定供应商、特定产品；</a:t>
            </a:r>
            <a:endParaRPr lang="zh-CN" altLang="en-US" sz="2000">
              <a:latin typeface="宋体" panose="02010600030101010101" pitchFamily="2" charset="-122"/>
              <a:ea typeface="宋体" panose="02010600030101010101" pitchFamily="2" charset="-122"/>
            </a:endParaRPr>
          </a:p>
          <a:p>
            <a:pPr marL="0" indent="0">
              <a:buNone/>
            </a:pPr>
            <a:r>
              <a:rPr sz="2000">
                <a:latin typeface="宋体" panose="02010600030101010101" pitchFamily="2" charset="-122"/>
                <a:ea typeface="宋体" panose="02010600030101010101" pitchFamily="2" charset="-122"/>
                <a:sym typeface="+mn-ea"/>
              </a:rPr>
              <a:t>（四）以特定行政区域或者特定行业的业绩、奖项作为加分条件或者中标、成交条件；</a:t>
            </a:r>
            <a:endParaRPr lang="zh-CN" altLang="en-US" sz="2000">
              <a:latin typeface="宋体" panose="02010600030101010101" pitchFamily="2" charset="-122"/>
              <a:ea typeface="宋体" panose="02010600030101010101" pitchFamily="2" charset="-122"/>
            </a:endParaRPr>
          </a:p>
          <a:p>
            <a:pPr marL="0" indent="0">
              <a:buNone/>
            </a:pPr>
            <a:r>
              <a:rPr sz="2000">
                <a:latin typeface="宋体" panose="02010600030101010101" pitchFamily="2" charset="-122"/>
                <a:ea typeface="宋体" panose="02010600030101010101" pitchFamily="2" charset="-122"/>
                <a:sym typeface="+mn-ea"/>
              </a:rPr>
              <a:t>（五）对供应商采取不同的资格审查或者评审标准；</a:t>
            </a:r>
            <a:endParaRPr lang="zh-CN" altLang="en-US" sz="2000">
              <a:latin typeface="宋体" panose="02010600030101010101" pitchFamily="2" charset="-122"/>
              <a:ea typeface="宋体" panose="02010600030101010101" pitchFamily="2" charset="-122"/>
            </a:endParaRPr>
          </a:p>
          <a:p>
            <a:pPr marL="0" indent="0">
              <a:buNone/>
            </a:pPr>
            <a:r>
              <a:rPr sz="2000">
                <a:latin typeface="宋体" panose="02010600030101010101" pitchFamily="2" charset="-122"/>
                <a:ea typeface="宋体" panose="02010600030101010101" pitchFamily="2" charset="-122"/>
                <a:sym typeface="+mn-ea"/>
              </a:rPr>
              <a:t>（六）限定或者指定特定的专利、商标、品牌或者供应商；</a:t>
            </a:r>
            <a:endParaRPr lang="zh-CN" altLang="en-US" sz="2000">
              <a:latin typeface="宋体" panose="02010600030101010101" pitchFamily="2" charset="-122"/>
              <a:ea typeface="宋体" panose="02010600030101010101" pitchFamily="2" charset="-122"/>
            </a:endParaRPr>
          </a:p>
          <a:p>
            <a:pPr marL="0" indent="0">
              <a:buNone/>
            </a:pPr>
            <a:r>
              <a:rPr sz="2000">
                <a:latin typeface="宋体" panose="02010600030101010101" pitchFamily="2" charset="-122"/>
                <a:ea typeface="宋体" panose="02010600030101010101" pitchFamily="2" charset="-122"/>
                <a:sym typeface="+mn-ea"/>
              </a:rPr>
              <a:t>（七）非法限定供应商的所有制形式、组织形式或者所在地；</a:t>
            </a:r>
            <a:endParaRPr lang="zh-CN" altLang="en-US" sz="2000">
              <a:latin typeface="宋体" panose="02010600030101010101" pitchFamily="2" charset="-122"/>
              <a:ea typeface="宋体" panose="02010600030101010101" pitchFamily="2" charset="-122"/>
            </a:endParaRPr>
          </a:p>
          <a:p>
            <a:pPr marL="0" indent="0">
              <a:buNone/>
            </a:pPr>
            <a:r>
              <a:rPr sz="2000">
                <a:latin typeface="宋体" panose="02010600030101010101" pitchFamily="2" charset="-122"/>
                <a:ea typeface="宋体" panose="02010600030101010101" pitchFamily="2" charset="-122"/>
                <a:sym typeface="+mn-ea"/>
              </a:rPr>
              <a:t>（八）以其他不合理条件限制或者排斥潜在供应商。</a:t>
            </a:r>
            <a:endParaRPr lang="zh-CN" altLang="en-US" sz="2000">
              <a:latin typeface="宋体" panose="02010600030101010101" pitchFamily="2" charset="-122"/>
              <a:ea typeface="宋体" panose="02010600030101010101" pitchFamily="2" charset="-122"/>
            </a:endParaRPr>
          </a:p>
          <a:p>
            <a:endParaRPr lang="zh-CN" altLang="en-US" sz="2000">
              <a:latin typeface="宋体" panose="02010600030101010101" pitchFamily="2" charset="-122"/>
              <a:ea typeface="宋体" panose="02010600030101010101" pitchFamily="2" charset="-122"/>
            </a:endParaRPr>
          </a:p>
        </p:txBody>
      </p:sp>
      <p:pic>
        <p:nvPicPr>
          <p:cNvPr id="5" name="图片 2" descr="37cee9cb2188636a752ce9ea1a962aa"/>
          <p:cNvPicPr>
            <a:picLocks noChangeAspect="1"/>
          </p:cNvPicPr>
          <p:nvPr/>
        </p:nvPicPr>
        <p:blipFill>
          <a:blip r:embed="rId1"/>
          <a:stretch>
            <a:fillRect/>
          </a:stretch>
        </p:blipFill>
        <p:spPr>
          <a:xfrm>
            <a:off x="8900795" y="6182360"/>
            <a:ext cx="3263265" cy="641350"/>
          </a:xfrm>
          <a:prstGeom prst="rect">
            <a:avLst/>
          </a:prstGeom>
        </p:spPr>
      </p:pic>
    </p:spTree>
    <p:custDataLst>
      <p:tags r:id="rId2"/>
    </p:custDataLst>
  </p:cSld>
  <p:clrMapOvr>
    <a:masterClrMapping/>
  </p:clrMapOvr>
  <mc:AlternateContent xmlns:mc="http://schemas.openxmlformats.org/markup-compatibility/2006">
    <mc:Choice xmlns:p14="http://schemas.microsoft.com/office/powerpoint/2010/main" Requires="p14">
      <p:transition p14:dur="500">
        <p:cover dir="d"/>
      </p:transition>
    </mc:Choice>
    <mc:Fallback>
      <p:transition>
        <p:cover dir="d"/>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669882" y="745455"/>
            <a:ext cx="10852237" cy="5041355"/>
          </a:xfrm>
        </p:spPr>
        <p:txBody>
          <a:bodyPr/>
          <a:p>
            <a:pPr marL="0" indent="0">
              <a:buNone/>
            </a:pPr>
            <a:endParaRPr lang="zh-CN" altLang="en-US" sz="8800"/>
          </a:p>
          <a:p>
            <a:pPr marL="0" indent="0">
              <a:buNone/>
            </a:pPr>
            <a:r>
              <a:rPr lang="zh-CN" altLang="en-US" sz="8800"/>
              <a:t>         谢谢观看</a:t>
            </a:r>
            <a:endParaRPr lang="zh-CN" altLang="en-US" sz="8800"/>
          </a:p>
        </p:txBody>
      </p:sp>
    </p:spTree>
    <p:custDataLst>
      <p:tags r:id="rId1"/>
    </p:custDataLst>
  </p:cSld>
  <p:clrMapOvr>
    <a:masterClrMapping/>
  </p:clrMapOvr>
  <mc:AlternateContent xmlns:mc="http://schemas.openxmlformats.org/markup-compatibility/2006">
    <mc:Choice xmlns:p14="http://schemas.microsoft.com/office/powerpoint/2010/main" Requires="p14">
      <p:transition p14:dur="500">
        <p:cover dir="d"/>
      </p:transition>
    </mc:Choice>
    <mc:Fallback>
      <p:transition>
        <p:cover dir="d"/>
      </p:transition>
    </mc:Fallback>
  </mc:AlternateContent>
</p:sld>
</file>

<file path=ppt/tags/tag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Lst>
</file>

<file path=ppt/tags/tag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Lst>
</file>

<file path=ppt/tags/tag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1.xml><?xml version="1.0" encoding="utf-8"?>
<p:tagLst xmlns:p="http://schemas.openxmlformats.org/presentationml/2006/main">
  <p:tag name="KSO_WM_TEMPLATE_THUMBS_INDEX" val="1"/>
  <p:tag name="KSO_WM_TEMPLATE_SUBCATEGORY" val="0"/>
  <p:tag name="KSO_WM_TAG_VERSION" val="1.0"/>
  <p:tag name="KSO_WM_BEAUTIFY_FLAG" val="#wm#"/>
  <p:tag name="KSO_WM_TEMPLATE_CATEGORY" val="custom"/>
  <p:tag name="KSO_WM_TEMPLATE_INDEX" val="20187308"/>
</p:tagLst>
</file>

<file path=ppt/tags/tag62.xml><?xml version="1.0" encoding="utf-8"?>
<p:tagLst xmlns:p="http://schemas.openxmlformats.org/presentationml/2006/main">
  <p:tag name="KSO_WM_UNIT_ISCONTENTSTITLE" val="0"/>
  <p:tag name="KSO_WM_UNIT_PRESET_TEXT" val="空白演示"/>
  <p:tag name="KSO_WM_UNIT_NOCLEAR" val="0"/>
  <p:tag name="KSO_WM_UNIT_VALUE" val="13"/>
  <p:tag name="KSO_WM_UNIT_HIGHLIGHT" val="0"/>
  <p:tag name="KSO_WM_UNIT_COMPATIBLE" val="0"/>
  <p:tag name="KSO_WM_UNIT_DIAGRAM_ISNUMVISUAL" val="0"/>
  <p:tag name="KSO_WM_UNIT_DIAGRAM_ISREFERUNIT" val="0"/>
  <p:tag name="KSO_WM_UNIT_TYPE" val="a"/>
  <p:tag name="KSO_WM_UNIT_INDEX" val="1"/>
  <p:tag name="KSO_WM_UNIT_ID" val="custom20187308_1*a*1"/>
  <p:tag name="KSO_WM_TEMPLATE_CATEGORY" val="custom"/>
  <p:tag name="KSO_WM_TEMPLATE_INDEX" val="20187308"/>
  <p:tag name="KSO_WM_UNIT_LAYERLEVEL" val="1"/>
  <p:tag name="KSO_WM_TAG_VERSION" val="1.0"/>
  <p:tag name="KSO_WM_BEAUTIFY_FLAG" val="#wm#"/>
</p:tagLst>
</file>

<file path=ppt/tags/tag63.xml><?xml version="1.0" encoding="utf-8"?>
<p:tagLst xmlns:p="http://schemas.openxmlformats.org/presentationml/2006/main">
  <p:tag name="KSO_WM_UNIT_ISCONTENTSTITLE" val="0"/>
  <p:tag name="KSO_WM_UNIT_PRESET_TEXT" val="在此输入您的封面副标题"/>
  <p:tag name="KSO_WM_UNIT_NOCLEAR" val="0"/>
  <p:tag name="KSO_WM_UNIT_VALUE" val="156"/>
  <p:tag name="KSO_WM_UNIT_HIGHLIGHT" val="0"/>
  <p:tag name="KSO_WM_UNIT_COMPATIBLE" val="0"/>
  <p:tag name="KSO_WM_UNIT_DIAGRAM_ISNUMVISUAL" val="0"/>
  <p:tag name="KSO_WM_UNIT_DIAGRAM_ISREFERUNIT" val="0"/>
  <p:tag name="KSO_WM_UNIT_TYPE" val="b"/>
  <p:tag name="KSO_WM_UNIT_INDEX" val="1"/>
  <p:tag name="KSO_WM_UNIT_ID" val="custom20187308_1*b*1"/>
  <p:tag name="KSO_WM_TEMPLATE_CATEGORY" val="custom"/>
  <p:tag name="KSO_WM_TEMPLATE_INDEX" val="20187308"/>
  <p:tag name="KSO_WM_UNIT_LAYERLEVEL" val="1"/>
  <p:tag name="KSO_WM_TAG_VERSION" val="1.0"/>
  <p:tag name="KSO_WM_BEAUTIFY_FLAG" val="#wm#"/>
</p:tagLst>
</file>

<file path=ppt/tags/tag64.xml><?xml version="1.0" encoding="utf-8"?>
<p:tagLst xmlns:p="http://schemas.openxmlformats.org/presentationml/2006/main">
  <p:tag name="KSO_WM_TEMPLATE_THUMBS_INDEX" val="1"/>
  <p:tag name="KSO_WM_SLIDE_ID" val="custom20187308_1"/>
  <p:tag name="KSO_WM_TEMPLATE_SUBCATEGORY" val="0"/>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187308"/>
  <p:tag name="KSO_WM_SLIDE_LAYOUT" val="a_b"/>
  <p:tag name="KSO_WM_SLIDE_LAYOUT_CNT" val="1_1"/>
</p:tagLst>
</file>

<file path=ppt/tags/tag65.xml><?xml version="1.0" encoding="utf-8"?>
<p:tagLst xmlns:p="http://schemas.openxmlformats.org/presentationml/2006/main">
  <p:tag name="KSO_WM_UNIT_ISCONTENTSTITLE" val="0"/>
  <p:tag name="KSO_WM_UNIT_NOCLEAR" val="0"/>
  <p:tag name="KSO_WM_UNIT_VALUE" val="6"/>
  <p:tag name="KSO_WM_UNIT_HIGHLIGHT" val="0"/>
  <p:tag name="KSO_WM_UNIT_COMPATIBLE" val="0"/>
  <p:tag name="KSO_WM_UNIT_DIAGRAM_ISNUMVISUAL" val="0"/>
  <p:tag name="KSO_WM_UNIT_DIAGRAM_ISREFERUNIT" val="0"/>
  <p:tag name="KSO_WM_DIAGRAM_GROUP_CODE" val="l1-1"/>
  <p:tag name="KSO_WM_UNIT_TYPE" val="b"/>
  <p:tag name="KSO_WM_UNIT_INDEX" val="1"/>
  <p:tag name="KSO_WM_UNIT_ID" val="custom20187308_2*b*1"/>
  <p:tag name="KSO_WM_TEMPLATE_CATEGORY" val="custom"/>
  <p:tag name="KSO_WM_TEMPLATE_INDEX" val="20187308"/>
  <p:tag name="KSO_WM_UNIT_LAYERLEVEL" val="1"/>
  <p:tag name="KSO_WM_TAG_VERSION" val="1.0"/>
  <p:tag name="KSO_WM_BEAUTIFY_FLAG" val="#wm#"/>
  <p:tag name="KSO_WM_UNIT_PRESET_TEXT" val="CONTENTS"/>
  <p:tag name="KSO_WM_UNIT_TEXT_FILL_FORE_SCHEMECOLOR_INDEX" val="13"/>
  <p:tag name="KSO_WM_UNIT_TEXT_FILL_TYPE" val="1"/>
  <p:tag name="KSO_WM_UNIT_USESOURCEFORMAT_APPLY" val="1"/>
</p:tagLst>
</file>

<file path=ppt/tags/tag66.xml><?xml version="1.0" encoding="utf-8"?>
<p:tagLst xmlns:p="http://schemas.openxmlformats.org/presentationml/2006/main">
  <p:tag name="KSO_WM_UNIT_ISCONTENTSTITLE" val="1"/>
  <p:tag name="KSO_WM_UNIT_NOCLEAR" val="0"/>
  <p:tag name="KSO_WM_UNIT_VALUE" val="2"/>
  <p:tag name="KSO_WM_UNIT_HIGHLIGHT" val="0"/>
  <p:tag name="KSO_WM_UNIT_COMPATIBLE" val="0"/>
  <p:tag name="KSO_WM_UNIT_DIAGRAM_ISNUMVISUAL" val="0"/>
  <p:tag name="KSO_WM_UNIT_DIAGRAM_ISREFERUNIT" val="0"/>
  <p:tag name="KSO_WM_DIAGRAM_GROUP_CODE" val="l1-1"/>
  <p:tag name="KSO_WM_UNIT_TYPE" val="a"/>
  <p:tag name="KSO_WM_UNIT_INDEX" val="1"/>
  <p:tag name="KSO_WM_UNIT_ID" val="custom20187308_2*a*1"/>
  <p:tag name="KSO_WM_TEMPLATE_CATEGORY" val="custom"/>
  <p:tag name="KSO_WM_TEMPLATE_INDEX" val="20187308"/>
  <p:tag name="KSO_WM_UNIT_LAYERLEVEL" val="1"/>
  <p:tag name="KSO_WM_TAG_VERSION" val="1.0"/>
  <p:tag name="KSO_WM_BEAUTIFY_FLAG" val="#wm#"/>
  <p:tag name="KSO_WM_UNIT_PRESET_TEXT" val="目录"/>
  <p:tag name="KSO_WM_UNIT_TEXT_FILL_FORE_SCHEMECOLOR_INDEX" val="13"/>
  <p:tag name="KSO_WM_UNIT_TEXT_FILL_TYPE" val="1"/>
  <p:tag name="KSO_WM_UNIT_USESOURCEFORMAT_APPLY" val="1"/>
</p:tagLst>
</file>

<file path=ppt/tags/tag67.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i"/>
  <p:tag name="KSO_WM_UNIT_INDEX" val="4"/>
  <p:tag name="KSO_WM_UNIT_ID" val="custom20187308_2*i*4"/>
  <p:tag name="KSO_WM_TEMPLATE_CATEGORY" val="custom"/>
  <p:tag name="KSO_WM_TEMPLATE_INDEX" val="20187308"/>
  <p:tag name="KSO_WM_UNIT_LAYERLEVEL" val="1"/>
  <p:tag name="KSO_WM_TAG_VERSION" val="1.0"/>
  <p:tag name="KSO_WM_BEAUTIFY_FLAG" val="#wm#"/>
  <p:tag name="KSO_WM_UNIT_LINE_FORE_SCHEMECOLOR_INDEX" val="14"/>
  <p:tag name="KSO_WM_UNIT_LINE_FILL_TYPE" val="2"/>
  <p:tag name="KSO_WM_UNIT_USESOURCEFORMAT_APPLY" val="1"/>
</p:tagLst>
</file>

<file path=ppt/tags/tag68.xml><?xml version="1.0" encoding="utf-8"?>
<p:tagLst xmlns:p="http://schemas.openxmlformats.org/presentationml/2006/main">
  <p:tag name="KSO_WM_UNIT_NOCLEAR" val="0"/>
  <p:tag name="KSO_WM_UNIT_VALUE" val="15"/>
  <p:tag name="KSO_WM_UNIT_HIGHLIGHT" val="0"/>
  <p:tag name="KSO_WM_UNIT_COMPATIBLE" val="0"/>
  <p:tag name="KSO_WM_UNIT_DIAGRAM_ISNUMVISUAL" val="0"/>
  <p:tag name="KSO_WM_UNIT_DIAGRAM_ISREFERUNIT" val="0"/>
  <p:tag name="KSO_WM_DIAGRAM_GROUP_CODE" val="l1-1"/>
  <p:tag name="KSO_WM_UNIT_TYPE" val="l_h_f"/>
  <p:tag name="KSO_WM_UNIT_INDEX" val="1_1_1"/>
  <p:tag name="KSO_WM_UNIT_ID" val="custom20187308_2*l_h_f*1_1_1"/>
  <p:tag name="KSO_WM_TEMPLATE_CATEGORY" val="custom"/>
  <p:tag name="KSO_WM_TEMPLATE_INDEX" val="20187308"/>
  <p:tag name="KSO_WM_UNIT_LAYERLEVEL" val="1_1_1"/>
  <p:tag name="KSO_WM_TAG_VERSION" val="1.0"/>
  <p:tag name="KSO_WM_BEAUTIFY_FLAG" val="#wm#"/>
  <p:tag name="KSO_WM_UNIT_PRESET_TEXT" val="在此输入节标题1"/>
  <p:tag name="KSO_WM_UNIT_TEXT_FILL_FORE_SCHEMECOLOR_INDEX" val="13"/>
  <p:tag name="KSO_WM_UNIT_TEXT_FILL_TYPE" val="1"/>
  <p:tag name="KSO_WM_UNIT_USESOURCEFORMAT_APPLY" val="1"/>
</p:tagLst>
</file>

<file path=ppt/tags/tag69.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1"/>
  <p:tag name="KSO_WM_UNIT_ID" val="custom20187308_2*l_h_i*1_1_1"/>
  <p:tag name="KSO_WM_TEMPLATE_CATEGORY" val="custom"/>
  <p:tag name="KSO_WM_TEMPLATE_INDEX" val="20187308"/>
  <p:tag name="KSO_WM_UNIT_LAYERLEVEL" val="1_1_1"/>
  <p:tag name="KSO_WM_TAG_VERSION" val="1.0"/>
  <p:tag name="KSO_WM_BEAUTIFY_FLAG" val="#wm#"/>
  <p:tag name="KSO_WM_UNIT_TEXT_FILL_FORE_SCHEMECOLOR_INDEX" val="13"/>
  <p:tag name="KSO_WM_UNIT_TEXT_FILL_TYPE" val="1"/>
  <p:tag name="KSO_WM_UNIT_USESOURCEFORMAT_APPLY" val="1"/>
</p:tagLst>
</file>

<file path=ppt/tags/tag70.xml><?xml version="1.0" encoding="utf-8"?>
<p:tagLst xmlns:p="http://schemas.openxmlformats.org/presentationml/2006/main">
  <p:tag name="KSO_WM_UNIT_NOCLEAR" val="0"/>
  <p:tag name="KSO_WM_UNIT_VALUE" val="15"/>
  <p:tag name="KSO_WM_UNIT_HIGHLIGHT" val="0"/>
  <p:tag name="KSO_WM_UNIT_COMPATIBLE" val="0"/>
  <p:tag name="KSO_WM_UNIT_DIAGRAM_ISNUMVISUAL" val="0"/>
  <p:tag name="KSO_WM_UNIT_DIAGRAM_ISREFERUNIT" val="0"/>
  <p:tag name="KSO_WM_DIAGRAM_GROUP_CODE" val="l1-1"/>
  <p:tag name="KSO_WM_UNIT_TYPE" val="l_h_f"/>
  <p:tag name="KSO_WM_UNIT_INDEX" val="1_2_1"/>
  <p:tag name="KSO_WM_UNIT_ID" val="custom20187308_2*l_h_f*1_2_1"/>
  <p:tag name="KSO_WM_TEMPLATE_CATEGORY" val="custom"/>
  <p:tag name="KSO_WM_TEMPLATE_INDEX" val="20187308"/>
  <p:tag name="KSO_WM_UNIT_LAYERLEVEL" val="1_1_1"/>
  <p:tag name="KSO_WM_TAG_VERSION" val="1.0"/>
  <p:tag name="KSO_WM_BEAUTIFY_FLAG" val="#wm#"/>
  <p:tag name="KSO_WM_UNIT_PRESET_TEXT" val="在此输入节标题2"/>
  <p:tag name="KSO_WM_UNIT_TEXT_FILL_FORE_SCHEMECOLOR_INDEX" val="13"/>
  <p:tag name="KSO_WM_UNIT_TEXT_FILL_TYPE" val="1"/>
  <p:tag name="KSO_WM_UNIT_USESOURCEFORMAT_APPLY" val="1"/>
</p:tagLst>
</file>

<file path=ppt/tags/tag71.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2_1"/>
  <p:tag name="KSO_WM_UNIT_ID" val="custom20187308_2*l_h_i*1_2_1"/>
  <p:tag name="KSO_WM_TEMPLATE_CATEGORY" val="custom"/>
  <p:tag name="KSO_WM_TEMPLATE_INDEX" val="20187308"/>
  <p:tag name="KSO_WM_UNIT_LAYERLEVEL" val="1_1_1"/>
  <p:tag name="KSO_WM_TAG_VERSION" val="1.0"/>
  <p:tag name="KSO_WM_BEAUTIFY_FLAG" val="#wm#"/>
  <p:tag name="KSO_WM_UNIT_TEXT_FILL_FORE_SCHEMECOLOR_INDEX" val="13"/>
  <p:tag name="KSO_WM_UNIT_TEXT_FILL_TYPE" val="1"/>
  <p:tag name="KSO_WM_UNIT_USESOURCEFORMAT_APPLY" val="1"/>
</p:tagLst>
</file>

<file path=ppt/tags/tag72.xml><?xml version="1.0" encoding="utf-8"?>
<p:tagLst xmlns:p="http://schemas.openxmlformats.org/presentationml/2006/main">
  <p:tag name="KSO_WM_UNIT_NOCLEAR" val="0"/>
  <p:tag name="KSO_WM_UNIT_VALUE" val="15"/>
  <p:tag name="KSO_WM_UNIT_HIGHLIGHT" val="0"/>
  <p:tag name="KSO_WM_UNIT_COMPATIBLE" val="0"/>
  <p:tag name="KSO_WM_UNIT_DIAGRAM_ISNUMVISUAL" val="0"/>
  <p:tag name="KSO_WM_UNIT_DIAGRAM_ISREFERUNIT" val="0"/>
  <p:tag name="KSO_WM_DIAGRAM_GROUP_CODE" val="l1-1"/>
  <p:tag name="KSO_WM_UNIT_TYPE" val="l_h_f"/>
  <p:tag name="KSO_WM_UNIT_INDEX" val="1_3_1"/>
  <p:tag name="KSO_WM_UNIT_ID" val="custom20187308_2*l_h_f*1_3_1"/>
  <p:tag name="KSO_WM_TEMPLATE_CATEGORY" val="custom"/>
  <p:tag name="KSO_WM_TEMPLATE_INDEX" val="20187308"/>
  <p:tag name="KSO_WM_UNIT_LAYERLEVEL" val="1_1_1"/>
  <p:tag name="KSO_WM_TAG_VERSION" val="1.0"/>
  <p:tag name="KSO_WM_BEAUTIFY_FLAG" val="#wm#"/>
  <p:tag name="KSO_WM_UNIT_PRESET_TEXT" val="在此输入节标题3"/>
  <p:tag name="KSO_WM_UNIT_TEXT_FILL_FORE_SCHEMECOLOR_INDEX" val="13"/>
  <p:tag name="KSO_WM_UNIT_TEXT_FILL_TYPE" val="1"/>
  <p:tag name="KSO_WM_UNIT_USESOURCEFORMAT_APPLY" val="1"/>
</p:tagLst>
</file>

<file path=ppt/tags/tag73.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3_1"/>
  <p:tag name="KSO_WM_UNIT_ID" val="custom20187308_2*l_h_i*1_3_1"/>
  <p:tag name="KSO_WM_TEMPLATE_CATEGORY" val="custom"/>
  <p:tag name="KSO_WM_TEMPLATE_INDEX" val="20187308"/>
  <p:tag name="KSO_WM_UNIT_LAYERLEVEL" val="1_1_1"/>
  <p:tag name="KSO_WM_TAG_VERSION" val="1.0"/>
  <p:tag name="KSO_WM_BEAUTIFY_FLAG" val="#wm#"/>
  <p:tag name="KSO_WM_UNIT_TEXT_FILL_FORE_SCHEMECOLOR_INDEX" val="13"/>
  <p:tag name="KSO_WM_UNIT_TEXT_FILL_TYPE" val="1"/>
  <p:tag name="KSO_WM_UNIT_USESOURCEFORMAT_APPLY" val="1"/>
</p:tagLst>
</file>

<file path=ppt/tags/tag74.xml><?xml version="1.0" encoding="utf-8"?>
<p:tagLst xmlns:p="http://schemas.openxmlformats.org/presentationml/2006/main">
  <p:tag name="KSO_WM_UNIT_NOCLEAR" val="0"/>
  <p:tag name="KSO_WM_UNIT_VALUE" val="15"/>
  <p:tag name="KSO_WM_UNIT_HIGHLIGHT" val="0"/>
  <p:tag name="KSO_WM_UNIT_COMPATIBLE" val="0"/>
  <p:tag name="KSO_WM_UNIT_DIAGRAM_ISNUMVISUAL" val="0"/>
  <p:tag name="KSO_WM_UNIT_DIAGRAM_ISREFERUNIT" val="0"/>
  <p:tag name="KSO_WM_DIAGRAM_GROUP_CODE" val="l1-1"/>
  <p:tag name="KSO_WM_UNIT_TYPE" val="l_h_f"/>
  <p:tag name="KSO_WM_UNIT_INDEX" val="1_4_1"/>
  <p:tag name="KSO_WM_UNIT_ID" val="custom20187308_2*l_h_f*1_4_1"/>
  <p:tag name="KSO_WM_TEMPLATE_CATEGORY" val="custom"/>
  <p:tag name="KSO_WM_TEMPLATE_INDEX" val="20187308"/>
  <p:tag name="KSO_WM_UNIT_LAYERLEVEL" val="1_1_1"/>
  <p:tag name="KSO_WM_TAG_VERSION" val="1.0"/>
  <p:tag name="KSO_WM_BEAUTIFY_FLAG" val="#wm#"/>
  <p:tag name="KSO_WM_UNIT_PRESET_TEXT" val="在此输入节标题4"/>
  <p:tag name="KSO_WM_UNIT_TEXT_FILL_FORE_SCHEMECOLOR_INDEX" val="13"/>
  <p:tag name="KSO_WM_UNIT_TEXT_FILL_TYPE" val="1"/>
  <p:tag name="KSO_WM_UNIT_USESOURCEFORMAT_APPLY" val="1"/>
</p:tagLst>
</file>

<file path=ppt/tags/tag75.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4_1"/>
  <p:tag name="KSO_WM_UNIT_ID" val="custom20187308_2*l_h_i*1_4_1"/>
  <p:tag name="KSO_WM_TEMPLATE_CATEGORY" val="custom"/>
  <p:tag name="KSO_WM_TEMPLATE_INDEX" val="20187308"/>
  <p:tag name="KSO_WM_UNIT_LAYERLEVEL" val="1_1_1"/>
  <p:tag name="KSO_WM_TAG_VERSION" val="1.0"/>
  <p:tag name="KSO_WM_BEAUTIFY_FLAG" val="#wm#"/>
  <p:tag name="KSO_WM_UNIT_TEXT_FILL_FORE_SCHEMECOLOR_INDEX" val="13"/>
  <p:tag name="KSO_WM_UNIT_TEXT_FILL_TYPE" val="1"/>
  <p:tag name="KSO_WM_UNIT_USESOURCEFORMAT_APPLY" val="1"/>
</p:tagLst>
</file>

<file path=ppt/tags/tag76.xml><?xml version="1.0" encoding="utf-8"?>
<p:tagLst xmlns:p="http://schemas.openxmlformats.org/presentationml/2006/main">
  <p:tag name="KSO_WM_UNIT_NOCLEAR" val="0"/>
  <p:tag name="KSO_WM_UNIT_VALUE" val="15"/>
  <p:tag name="KSO_WM_UNIT_HIGHLIGHT" val="0"/>
  <p:tag name="KSO_WM_UNIT_COMPATIBLE" val="0"/>
  <p:tag name="KSO_WM_UNIT_DIAGRAM_ISNUMVISUAL" val="0"/>
  <p:tag name="KSO_WM_UNIT_DIAGRAM_ISREFERUNIT" val="0"/>
  <p:tag name="KSO_WM_DIAGRAM_GROUP_CODE" val="l1-1"/>
  <p:tag name="KSO_WM_UNIT_TYPE" val="l_h_f"/>
  <p:tag name="KSO_WM_UNIT_INDEX" val="1_5_1"/>
  <p:tag name="KSO_WM_UNIT_ID" val="custom20187308_2*l_h_f*1_5_1"/>
  <p:tag name="KSO_WM_TEMPLATE_CATEGORY" val="custom"/>
  <p:tag name="KSO_WM_TEMPLATE_INDEX" val="20187308"/>
  <p:tag name="KSO_WM_UNIT_LAYERLEVEL" val="1_1_1"/>
  <p:tag name="KSO_WM_TAG_VERSION" val="1.0"/>
  <p:tag name="KSO_WM_BEAUTIFY_FLAG" val="#wm#"/>
  <p:tag name="KSO_WM_UNIT_PRESET_TEXT" val="在此输入节标题5"/>
  <p:tag name="KSO_WM_UNIT_TEXT_FILL_FORE_SCHEMECOLOR_INDEX" val="13"/>
  <p:tag name="KSO_WM_UNIT_TEXT_FILL_TYPE" val="1"/>
  <p:tag name="KSO_WM_UNIT_USESOURCEFORMAT_APPLY" val="1"/>
</p:tagLst>
</file>

<file path=ppt/tags/tag77.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5_1"/>
  <p:tag name="KSO_WM_UNIT_ID" val="custom20187308_2*l_h_i*1_5_1"/>
  <p:tag name="KSO_WM_TEMPLATE_CATEGORY" val="custom"/>
  <p:tag name="KSO_WM_TEMPLATE_INDEX" val="20187308"/>
  <p:tag name="KSO_WM_UNIT_LAYERLEVEL" val="1_1_1"/>
  <p:tag name="KSO_WM_TAG_VERSION" val="1.0"/>
  <p:tag name="KSO_WM_BEAUTIFY_FLAG" val="#wm#"/>
  <p:tag name="KSO_WM_UNIT_TEXT_FILL_FORE_SCHEMECOLOR_INDEX" val="13"/>
  <p:tag name="KSO_WM_UNIT_TEXT_FILL_TYPE" val="1"/>
  <p:tag name="KSO_WM_UNIT_USESOURCEFORMAT_APPLY" val="1"/>
</p:tagLst>
</file>

<file path=ppt/tags/tag78.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5_1"/>
  <p:tag name="KSO_WM_UNIT_ID" val="custom20187308_2*l_h_i*1_5_1"/>
  <p:tag name="KSO_WM_TEMPLATE_CATEGORY" val="custom"/>
  <p:tag name="KSO_WM_TEMPLATE_INDEX" val="20187308"/>
  <p:tag name="KSO_WM_UNIT_LAYERLEVEL" val="1_1_1"/>
  <p:tag name="KSO_WM_TAG_VERSION" val="1.0"/>
  <p:tag name="KSO_WM_BEAUTIFY_FLAG" val="#wm#"/>
  <p:tag name="KSO_WM_UNIT_TEXT_FILL_FORE_SCHEMECOLOR_INDEX" val="13"/>
  <p:tag name="KSO_WM_UNIT_TEXT_FILL_TYPE" val="1"/>
  <p:tag name="KSO_WM_UNIT_USESOURCEFORMAT_APPLY" val="1"/>
</p:tagLst>
</file>

<file path=ppt/tags/tag79.xml><?xml version="1.0" encoding="utf-8"?>
<p:tagLst xmlns:p="http://schemas.openxmlformats.org/presentationml/2006/main">
  <p:tag name="KSO_WM_UNIT_NOCLEAR" val="0"/>
  <p:tag name="KSO_WM_UNIT_VALUE" val="15"/>
  <p:tag name="KSO_WM_UNIT_HIGHLIGHT" val="0"/>
  <p:tag name="KSO_WM_UNIT_COMPATIBLE" val="0"/>
  <p:tag name="KSO_WM_UNIT_DIAGRAM_ISNUMVISUAL" val="0"/>
  <p:tag name="KSO_WM_UNIT_DIAGRAM_ISREFERUNIT" val="0"/>
  <p:tag name="KSO_WM_DIAGRAM_GROUP_CODE" val="l1-1"/>
  <p:tag name="KSO_WM_UNIT_TYPE" val="l_h_f"/>
  <p:tag name="KSO_WM_UNIT_INDEX" val="1_1_1"/>
  <p:tag name="KSO_WM_UNIT_ID" val="custom20187308_2*l_h_f*1_1_1"/>
  <p:tag name="KSO_WM_TEMPLATE_CATEGORY" val="custom"/>
  <p:tag name="KSO_WM_TEMPLATE_INDEX" val="20187308"/>
  <p:tag name="KSO_WM_UNIT_LAYERLEVEL" val="1_1_1"/>
  <p:tag name="KSO_WM_TAG_VERSION" val="1.0"/>
  <p:tag name="KSO_WM_BEAUTIFY_FLAG" val="#wm#"/>
  <p:tag name="KSO_WM_UNIT_PRESET_TEXT" val="在此输入节标题1"/>
  <p:tag name="KSO_WM_UNIT_TEXT_FILL_FORE_SCHEMECOLOR_INDEX" val="13"/>
  <p:tag name="KSO_WM_UNIT_TEXT_FILL_TYPE" val="1"/>
  <p:tag name="KSO_WM_UNIT_USESOURCEFORMAT_APPLY" val="1"/>
</p:tagLst>
</file>

<file path=ppt/tags/tag80.xml><?xml version="1.0" encoding="utf-8"?>
<p:tagLst xmlns:p="http://schemas.openxmlformats.org/presentationml/2006/main">
  <p:tag name="KSO_WM_SLIDE_ID" val="custom20187308_2"/>
  <p:tag name="KSO_WM_TEMPLATE_SUBCATEGORY" val="19"/>
  <p:tag name="KSO_WM_TEMPLATE_MASTER_TYPE" val="0"/>
  <p:tag name="KSO_WM_TEMPLATE_COLOR_TYPE" val="0"/>
  <p:tag name="KSO_WM_SLIDE_TYPE" val="contents"/>
  <p:tag name="KSO_WM_SLIDE_SUBTYPE" val="diag"/>
  <p:tag name="KSO_WM_SLIDE_ITEM_CNT" val="5"/>
  <p:tag name="KSO_WM_SLIDE_INDEX" val="2"/>
  <p:tag name="KSO_WM_DIAGRAM_GROUP_CODE" val="l1-1"/>
  <p:tag name="KSO_WM_SLIDE_DIAGTYPE" val="l"/>
  <p:tag name="KSO_WM_TAG_VERSION" val="1.0"/>
  <p:tag name="KSO_WM_BEAUTIFY_FLAG" val="#wm#"/>
  <p:tag name="KSO_WM_TEMPLATE_CATEGORY" val="custom"/>
  <p:tag name="KSO_WM_TEMPLATE_INDEX" val="20187308"/>
  <p:tag name="KSO_WM_SLIDE_LAYOUT" val="a_b_l"/>
  <p:tag name="KSO_WM_SLIDE_LAYOUT_CNT" val="1_1_1"/>
</p:tagLst>
</file>

<file path=ppt/tags/tag81.xml><?xml version="1.0" encoding="utf-8"?>
<p:tagLst xmlns:p="http://schemas.openxmlformats.org/presentationml/2006/main">
  <p:tag name="KSO_WM_UNIT_ISCONTENTSTITLE" val="0"/>
  <p:tag name="KSO_WM_UNIT_NOCLEAR" val="0"/>
  <p:tag name="KSO_WM_UNIT_VALUE" val="6"/>
  <p:tag name="KSO_WM_UNIT_HIGHLIGHT" val="0"/>
  <p:tag name="KSO_WM_UNIT_COMPATIBLE" val="0"/>
  <p:tag name="KSO_WM_UNIT_DIAGRAM_ISNUMVISUAL" val="0"/>
  <p:tag name="KSO_WM_UNIT_DIAGRAM_ISREFERUNIT" val="0"/>
  <p:tag name="KSO_WM_DIAGRAM_GROUP_CODE" val="l1-1"/>
  <p:tag name="KSO_WM_UNIT_TYPE" val="b"/>
  <p:tag name="KSO_WM_UNIT_INDEX" val="1"/>
  <p:tag name="KSO_WM_UNIT_ID" val="custom20187308_2*b*1"/>
  <p:tag name="KSO_WM_TEMPLATE_CATEGORY" val="custom"/>
  <p:tag name="KSO_WM_TEMPLATE_INDEX" val="20187308"/>
  <p:tag name="KSO_WM_UNIT_LAYERLEVEL" val="1"/>
  <p:tag name="KSO_WM_TAG_VERSION" val="1.0"/>
  <p:tag name="KSO_WM_BEAUTIFY_FLAG" val="#wm#"/>
  <p:tag name="KSO_WM_UNIT_PRESET_TEXT" val="CONTENTS"/>
  <p:tag name="KSO_WM_UNIT_TEXT_FILL_FORE_SCHEMECOLOR_INDEX" val="13"/>
  <p:tag name="KSO_WM_UNIT_TEXT_FILL_TYPE" val="1"/>
  <p:tag name="KSO_WM_UNIT_USESOURCEFORMAT_APPLY" val="1"/>
</p:tagLst>
</file>

<file path=ppt/tags/tag82.xml><?xml version="1.0" encoding="utf-8"?>
<p:tagLst xmlns:p="http://schemas.openxmlformats.org/presentationml/2006/main">
  <p:tag name="KSO_WM_UNIT_ISCONTENTSTITLE" val="1"/>
  <p:tag name="KSO_WM_UNIT_NOCLEAR" val="0"/>
  <p:tag name="KSO_WM_UNIT_VALUE" val="2"/>
  <p:tag name="KSO_WM_UNIT_HIGHLIGHT" val="0"/>
  <p:tag name="KSO_WM_UNIT_COMPATIBLE" val="0"/>
  <p:tag name="KSO_WM_UNIT_DIAGRAM_ISNUMVISUAL" val="0"/>
  <p:tag name="KSO_WM_UNIT_DIAGRAM_ISREFERUNIT" val="0"/>
  <p:tag name="KSO_WM_DIAGRAM_GROUP_CODE" val="l1-1"/>
  <p:tag name="KSO_WM_UNIT_TYPE" val="a"/>
  <p:tag name="KSO_WM_UNIT_INDEX" val="1"/>
  <p:tag name="KSO_WM_UNIT_ID" val="custom20187308_2*a*1"/>
  <p:tag name="KSO_WM_TEMPLATE_CATEGORY" val="custom"/>
  <p:tag name="KSO_WM_TEMPLATE_INDEX" val="20187308"/>
  <p:tag name="KSO_WM_UNIT_LAYERLEVEL" val="1"/>
  <p:tag name="KSO_WM_TAG_VERSION" val="1.0"/>
  <p:tag name="KSO_WM_BEAUTIFY_FLAG" val="#wm#"/>
  <p:tag name="KSO_WM_UNIT_PRESET_TEXT" val="目录"/>
  <p:tag name="KSO_WM_UNIT_TEXT_FILL_FORE_SCHEMECOLOR_INDEX" val="13"/>
  <p:tag name="KSO_WM_UNIT_TEXT_FILL_TYPE" val="1"/>
  <p:tag name="KSO_WM_UNIT_USESOURCEFORMAT_APPLY" val="1"/>
</p:tagLst>
</file>

<file path=ppt/tags/tag83.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i"/>
  <p:tag name="KSO_WM_UNIT_INDEX" val="4"/>
  <p:tag name="KSO_WM_UNIT_ID" val="custom20187308_2*i*4"/>
  <p:tag name="KSO_WM_TEMPLATE_CATEGORY" val="custom"/>
  <p:tag name="KSO_WM_TEMPLATE_INDEX" val="20187308"/>
  <p:tag name="KSO_WM_UNIT_LAYERLEVEL" val="1"/>
  <p:tag name="KSO_WM_TAG_VERSION" val="1.0"/>
  <p:tag name="KSO_WM_BEAUTIFY_FLAG" val="#wm#"/>
  <p:tag name="KSO_WM_UNIT_LINE_FORE_SCHEMECOLOR_INDEX" val="14"/>
  <p:tag name="KSO_WM_UNIT_LINE_FILL_TYPE" val="2"/>
  <p:tag name="KSO_WM_UNIT_USESOURCEFORMAT_APPLY" val="1"/>
</p:tagLst>
</file>

<file path=ppt/tags/tag84.xml><?xml version="1.0" encoding="utf-8"?>
<p:tagLst xmlns:p="http://schemas.openxmlformats.org/presentationml/2006/main">
  <p:tag name="KSO_WM_UNIT_NOCLEAR" val="0"/>
  <p:tag name="KSO_WM_UNIT_VALUE" val="15"/>
  <p:tag name="KSO_WM_UNIT_HIGHLIGHT" val="0"/>
  <p:tag name="KSO_WM_UNIT_COMPATIBLE" val="0"/>
  <p:tag name="KSO_WM_UNIT_DIAGRAM_ISNUMVISUAL" val="0"/>
  <p:tag name="KSO_WM_UNIT_DIAGRAM_ISREFERUNIT" val="0"/>
  <p:tag name="KSO_WM_DIAGRAM_GROUP_CODE" val="l1-1"/>
  <p:tag name="KSO_WM_UNIT_TYPE" val="l_h_f"/>
  <p:tag name="KSO_WM_UNIT_INDEX" val="1_1_1"/>
  <p:tag name="KSO_WM_UNIT_ID" val="custom20187308_2*l_h_f*1_1_1"/>
  <p:tag name="KSO_WM_TEMPLATE_CATEGORY" val="custom"/>
  <p:tag name="KSO_WM_TEMPLATE_INDEX" val="20187308"/>
  <p:tag name="KSO_WM_UNIT_LAYERLEVEL" val="1_1_1"/>
  <p:tag name="KSO_WM_TAG_VERSION" val="1.0"/>
  <p:tag name="KSO_WM_BEAUTIFY_FLAG" val="#wm#"/>
  <p:tag name="KSO_WM_UNIT_PRESET_TEXT" val="在此输入节标题1"/>
  <p:tag name="KSO_WM_UNIT_TEXT_FILL_FORE_SCHEMECOLOR_INDEX" val="13"/>
  <p:tag name="KSO_WM_UNIT_TEXT_FILL_TYPE" val="1"/>
  <p:tag name="KSO_WM_UNIT_USESOURCEFORMAT_APPLY" val="1"/>
</p:tagLst>
</file>

<file path=ppt/tags/tag85.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1"/>
  <p:tag name="KSO_WM_UNIT_ID" val="custom20187308_2*l_h_i*1_1_1"/>
  <p:tag name="KSO_WM_TEMPLATE_CATEGORY" val="custom"/>
  <p:tag name="KSO_WM_TEMPLATE_INDEX" val="20187308"/>
  <p:tag name="KSO_WM_UNIT_LAYERLEVEL" val="1_1_1"/>
  <p:tag name="KSO_WM_TAG_VERSION" val="1.0"/>
  <p:tag name="KSO_WM_BEAUTIFY_FLAG" val="#wm#"/>
  <p:tag name="KSO_WM_UNIT_TEXT_FILL_FORE_SCHEMECOLOR_INDEX" val="13"/>
  <p:tag name="KSO_WM_UNIT_TEXT_FILL_TYPE" val="1"/>
  <p:tag name="KSO_WM_UNIT_USESOURCEFORMAT_APPLY" val="1"/>
</p:tagLst>
</file>

<file path=ppt/tags/tag86.xml><?xml version="1.0" encoding="utf-8"?>
<p:tagLst xmlns:p="http://schemas.openxmlformats.org/presentationml/2006/main">
  <p:tag name="KSO_WM_UNIT_NOCLEAR" val="0"/>
  <p:tag name="KSO_WM_UNIT_VALUE" val="15"/>
  <p:tag name="KSO_WM_UNIT_HIGHLIGHT" val="0"/>
  <p:tag name="KSO_WM_UNIT_COMPATIBLE" val="0"/>
  <p:tag name="KSO_WM_UNIT_DIAGRAM_ISNUMVISUAL" val="0"/>
  <p:tag name="KSO_WM_UNIT_DIAGRAM_ISREFERUNIT" val="0"/>
  <p:tag name="KSO_WM_DIAGRAM_GROUP_CODE" val="l1-1"/>
  <p:tag name="KSO_WM_UNIT_TYPE" val="l_h_f"/>
  <p:tag name="KSO_WM_UNIT_INDEX" val="1_2_1"/>
  <p:tag name="KSO_WM_UNIT_ID" val="custom20187308_2*l_h_f*1_2_1"/>
  <p:tag name="KSO_WM_TEMPLATE_CATEGORY" val="custom"/>
  <p:tag name="KSO_WM_TEMPLATE_INDEX" val="20187308"/>
  <p:tag name="KSO_WM_UNIT_LAYERLEVEL" val="1_1_1"/>
  <p:tag name="KSO_WM_TAG_VERSION" val="1.0"/>
  <p:tag name="KSO_WM_BEAUTIFY_FLAG" val="#wm#"/>
  <p:tag name="KSO_WM_UNIT_PRESET_TEXT" val="在此输入节标题2"/>
  <p:tag name="KSO_WM_UNIT_TEXT_FILL_FORE_SCHEMECOLOR_INDEX" val="13"/>
  <p:tag name="KSO_WM_UNIT_TEXT_FILL_TYPE" val="1"/>
  <p:tag name="KSO_WM_UNIT_USESOURCEFORMAT_APPLY" val="1"/>
</p:tagLst>
</file>

<file path=ppt/tags/tag87.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2_1"/>
  <p:tag name="KSO_WM_UNIT_ID" val="custom20187308_2*l_h_i*1_2_1"/>
  <p:tag name="KSO_WM_TEMPLATE_CATEGORY" val="custom"/>
  <p:tag name="KSO_WM_TEMPLATE_INDEX" val="20187308"/>
  <p:tag name="KSO_WM_UNIT_LAYERLEVEL" val="1_1_1"/>
  <p:tag name="KSO_WM_TAG_VERSION" val="1.0"/>
  <p:tag name="KSO_WM_BEAUTIFY_FLAG" val="#wm#"/>
  <p:tag name="KSO_WM_UNIT_TEXT_FILL_FORE_SCHEMECOLOR_INDEX" val="13"/>
  <p:tag name="KSO_WM_UNIT_TEXT_FILL_TYPE" val="1"/>
  <p:tag name="KSO_WM_UNIT_USESOURCEFORMAT_APPLY" val="1"/>
</p:tagLst>
</file>

<file path=ppt/tags/tag88.xml><?xml version="1.0" encoding="utf-8"?>
<p:tagLst xmlns:p="http://schemas.openxmlformats.org/presentationml/2006/main">
  <p:tag name="KSO_WM_UNIT_NOCLEAR" val="0"/>
  <p:tag name="KSO_WM_UNIT_VALUE" val="15"/>
  <p:tag name="KSO_WM_UNIT_HIGHLIGHT" val="0"/>
  <p:tag name="KSO_WM_UNIT_COMPATIBLE" val="0"/>
  <p:tag name="KSO_WM_UNIT_DIAGRAM_ISNUMVISUAL" val="0"/>
  <p:tag name="KSO_WM_UNIT_DIAGRAM_ISREFERUNIT" val="0"/>
  <p:tag name="KSO_WM_DIAGRAM_GROUP_CODE" val="l1-1"/>
  <p:tag name="KSO_WM_UNIT_TYPE" val="l_h_f"/>
  <p:tag name="KSO_WM_UNIT_INDEX" val="1_3_1"/>
  <p:tag name="KSO_WM_UNIT_ID" val="custom20187308_2*l_h_f*1_3_1"/>
  <p:tag name="KSO_WM_TEMPLATE_CATEGORY" val="custom"/>
  <p:tag name="KSO_WM_TEMPLATE_INDEX" val="20187308"/>
  <p:tag name="KSO_WM_UNIT_LAYERLEVEL" val="1_1_1"/>
  <p:tag name="KSO_WM_TAG_VERSION" val="1.0"/>
  <p:tag name="KSO_WM_BEAUTIFY_FLAG" val="#wm#"/>
  <p:tag name="KSO_WM_UNIT_PRESET_TEXT" val="在此输入节标题3"/>
  <p:tag name="KSO_WM_UNIT_TEXT_FILL_FORE_SCHEMECOLOR_INDEX" val="13"/>
  <p:tag name="KSO_WM_UNIT_TEXT_FILL_TYPE" val="1"/>
  <p:tag name="KSO_WM_UNIT_USESOURCEFORMAT_APPLY" val="1"/>
</p:tagLst>
</file>

<file path=ppt/tags/tag89.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3_1"/>
  <p:tag name="KSO_WM_UNIT_ID" val="custom20187308_2*l_h_i*1_3_1"/>
  <p:tag name="KSO_WM_TEMPLATE_CATEGORY" val="custom"/>
  <p:tag name="KSO_WM_TEMPLATE_INDEX" val="20187308"/>
  <p:tag name="KSO_WM_UNIT_LAYERLEVEL" val="1_1_1"/>
  <p:tag name="KSO_WM_TAG_VERSION" val="1.0"/>
  <p:tag name="KSO_WM_BEAUTIFY_FLAG" val="#wm#"/>
  <p:tag name="KSO_WM_UNIT_TEXT_FILL_FORE_SCHEMECOLOR_INDEX" val="13"/>
  <p:tag name="KSO_WM_UNIT_TEXT_FILL_TYPE" val="1"/>
  <p:tag name="KSO_WM_UNIT_USESOURCEFORMAT_APPLY" val="1"/>
</p:tagLst>
</file>

<file path=ppt/tags/tag90.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4_1"/>
  <p:tag name="KSO_WM_UNIT_ID" val="custom20187308_2*l_h_i*1_4_1"/>
  <p:tag name="KSO_WM_TEMPLATE_CATEGORY" val="custom"/>
  <p:tag name="KSO_WM_TEMPLATE_INDEX" val="20187308"/>
  <p:tag name="KSO_WM_UNIT_LAYERLEVEL" val="1_1_1"/>
  <p:tag name="KSO_WM_TAG_VERSION" val="1.0"/>
  <p:tag name="KSO_WM_BEAUTIFY_FLAG" val="#wm#"/>
  <p:tag name="KSO_WM_UNIT_TEXT_FILL_FORE_SCHEMECOLOR_INDEX" val="13"/>
  <p:tag name="KSO_WM_UNIT_TEXT_FILL_TYPE" val="1"/>
  <p:tag name="KSO_WM_UNIT_USESOURCEFORMAT_APPLY" val="1"/>
</p:tagLst>
</file>

<file path=ppt/tags/tag91.xml><?xml version="1.0" encoding="utf-8"?>
<p:tagLst xmlns:p="http://schemas.openxmlformats.org/presentationml/2006/main">
  <p:tag name="KSO_WM_UNIT_NOCLEAR" val="0"/>
  <p:tag name="KSO_WM_UNIT_VALUE" val="15"/>
  <p:tag name="KSO_WM_UNIT_HIGHLIGHT" val="0"/>
  <p:tag name="KSO_WM_UNIT_COMPATIBLE" val="0"/>
  <p:tag name="KSO_WM_UNIT_DIAGRAM_ISNUMVISUAL" val="0"/>
  <p:tag name="KSO_WM_UNIT_DIAGRAM_ISREFERUNIT" val="0"/>
  <p:tag name="KSO_WM_DIAGRAM_GROUP_CODE" val="l1-1"/>
  <p:tag name="KSO_WM_UNIT_TYPE" val="l_h_f"/>
  <p:tag name="KSO_WM_UNIT_INDEX" val="1_5_1"/>
  <p:tag name="KSO_WM_UNIT_ID" val="custom20187308_2*l_h_f*1_5_1"/>
  <p:tag name="KSO_WM_TEMPLATE_CATEGORY" val="custom"/>
  <p:tag name="KSO_WM_TEMPLATE_INDEX" val="20187308"/>
  <p:tag name="KSO_WM_UNIT_LAYERLEVEL" val="1_1_1"/>
  <p:tag name="KSO_WM_TAG_VERSION" val="1.0"/>
  <p:tag name="KSO_WM_BEAUTIFY_FLAG" val="#wm#"/>
  <p:tag name="KSO_WM_UNIT_PRESET_TEXT" val="在此输入节标题5"/>
  <p:tag name="KSO_WM_UNIT_TEXT_FILL_FORE_SCHEMECOLOR_INDEX" val="13"/>
  <p:tag name="KSO_WM_UNIT_TEXT_FILL_TYPE" val="1"/>
  <p:tag name="KSO_WM_UNIT_USESOURCEFORMAT_APPLY" val="1"/>
</p:tagLst>
</file>

<file path=ppt/tags/tag92.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5_1"/>
  <p:tag name="KSO_WM_UNIT_ID" val="custom20187308_2*l_h_i*1_5_1"/>
  <p:tag name="KSO_WM_TEMPLATE_CATEGORY" val="custom"/>
  <p:tag name="KSO_WM_TEMPLATE_INDEX" val="20187308"/>
  <p:tag name="KSO_WM_UNIT_LAYERLEVEL" val="1_1_1"/>
  <p:tag name="KSO_WM_TAG_VERSION" val="1.0"/>
  <p:tag name="KSO_WM_BEAUTIFY_FLAG" val="#wm#"/>
  <p:tag name="KSO_WM_UNIT_TEXT_FILL_FORE_SCHEMECOLOR_INDEX" val="13"/>
  <p:tag name="KSO_WM_UNIT_TEXT_FILL_TYPE" val="1"/>
  <p:tag name="KSO_WM_UNIT_USESOURCEFORMAT_APPLY" val="1"/>
</p:tagLst>
</file>

<file path=ppt/tags/tag93.xml><?xml version="1.0" encoding="utf-8"?>
<p:tagLst xmlns:p="http://schemas.openxmlformats.org/presentationml/2006/main">
  <p:tag name="KSO_WM_UNIT_NOCLEAR" val="0"/>
  <p:tag name="KSO_WM_UNIT_VALUE" val="15"/>
  <p:tag name="KSO_WM_UNIT_HIGHLIGHT" val="0"/>
  <p:tag name="KSO_WM_UNIT_COMPATIBLE" val="0"/>
  <p:tag name="KSO_WM_UNIT_DIAGRAM_ISNUMVISUAL" val="0"/>
  <p:tag name="KSO_WM_UNIT_DIAGRAM_ISREFERUNIT" val="0"/>
  <p:tag name="KSO_WM_DIAGRAM_GROUP_CODE" val="l1-1"/>
  <p:tag name="KSO_WM_UNIT_TYPE" val="l_h_f"/>
  <p:tag name="KSO_WM_UNIT_INDEX" val="1_1_1"/>
  <p:tag name="KSO_WM_UNIT_ID" val="custom20187308_2*l_h_f*1_1_1"/>
  <p:tag name="KSO_WM_TEMPLATE_CATEGORY" val="custom"/>
  <p:tag name="KSO_WM_TEMPLATE_INDEX" val="20187308"/>
  <p:tag name="KSO_WM_UNIT_LAYERLEVEL" val="1_1_1"/>
  <p:tag name="KSO_WM_TAG_VERSION" val="1.0"/>
  <p:tag name="KSO_WM_BEAUTIFY_FLAG" val="#wm#"/>
  <p:tag name="KSO_WM_UNIT_PRESET_TEXT" val="在此输入节标题1"/>
  <p:tag name="KSO_WM_UNIT_TEXT_FILL_FORE_SCHEMECOLOR_INDEX" val="13"/>
  <p:tag name="KSO_WM_UNIT_TEXT_FILL_TYPE" val="1"/>
  <p:tag name="KSO_WM_UNIT_USESOURCEFORMAT_APPLY" val="1"/>
</p:tagLst>
</file>

<file path=ppt/tags/tag94.xml><?xml version="1.0" encoding="utf-8"?>
<p:tagLst xmlns:p="http://schemas.openxmlformats.org/presentationml/2006/main">
  <p:tag name="KSO_WM_SLIDE_ID" val="custom20187308_2"/>
  <p:tag name="KSO_WM_TEMPLATE_SUBCATEGORY" val="19"/>
  <p:tag name="KSO_WM_TEMPLATE_MASTER_TYPE" val="0"/>
  <p:tag name="KSO_WM_TEMPLATE_COLOR_TYPE" val="0"/>
  <p:tag name="KSO_WM_SLIDE_TYPE" val="contents"/>
  <p:tag name="KSO_WM_SLIDE_SUBTYPE" val="diag"/>
  <p:tag name="KSO_WM_SLIDE_ITEM_CNT" val="5"/>
  <p:tag name="KSO_WM_SLIDE_INDEX" val="2"/>
  <p:tag name="KSO_WM_DIAGRAM_GROUP_CODE" val="l1-1"/>
  <p:tag name="KSO_WM_SLIDE_DIAGTYPE" val="l"/>
  <p:tag name="KSO_WM_TAG_VERSION" val="1.0"/>
  <p:tag name="KSO_WM_BEAUTIFY_FLAG" val="#wm#"/>
  <p:tag name="KSO_WM_TEMPLATE_CATEGORY" val="custom"/>
  <p:tag name="KSO_WM_TEMPLATE_INDEX" val="20187308"/>
  <p:tag name="KSO_WM_SLIDE_LAYOUT" val="a_b_l"/>
  <p:tag name="KSO_WM_SLIDE_LAYOUT_CNT" val="1_1_1"/>
</p:tagLst>
</file>

<file path=ppt/tags/tag95.xml><?xml version="1.0" encoding="utf-8"?>
<p:tagLst xmlns:p="http://schemas.openxmlformats.org/presentationml/2006/main">
  <p:tag name="KSO_WM_UNIT_ISCONTENTSTITLE" val="0"/>
  <p:tag name="KSO_WM_UNIT_NOCLEAR" val="0"/>
  <p:tag name="KSO_WM_UNIT_VALUE" val="6"/>
  <p:tag name="KSO_WM_UNIT_HIGHLIGHT" val="0"/>
  <p:tag name="KSO_WM_UNIT_COMPATIBLE" val="0"/>
  <p:tag name="KSO_WM_UNIT_DIAGRAM_ISNUMVISUAL" val="0"/>
  <p:tag name="KSO_WM_UNIT_DIAGRAM_ISREFERUNIT" val="0"/>
  <p:tag name="KSO_WM_DIAGRAM_GROUP_CODE" val="l1-1"/>
  <p:tag name="KSO_WM_UNIT_TYPE" val="b"/>
  <p:tag name="KSO_WM_UNIT_INDEX" val="1"/>
  <p:tag name="KSO_WM_UNIT_ID" val="custom20187308_2*b*1"/>
  <p:tag name="KSO_WM_TEMPLATE_CATEGORY" val="custom"/>
  <p:tag name="KSO_WM_TEMPLATE_INDEX" val="20187308"/>
  <p:tag name="KSO_WM_UNIT_LAYERLEVEL" val="1"/>
  <p:tag name="KSO_WM_TAG_VERSION" val="1.0"/>
  <p:tag name="KSO_WM_BEAUTIFY_FLAG" val="#wm#"/>
  <p:tag name="KSO_WM_UNIT_PRESET_TEXT" val="CONTENTS"/>
  <p:tag name="KSO_WM_UNIT_TEXT_FILL_FORE_SCHEMECOLOR_INDEX" val="13"/>
  <p:tag name="KSO_WM_UNIT_TEXT_FILL_TYPE" val="1"/>
  <p:tag name="KSO_WM_UNIT_USESOURCEFORMAT_APPLY" val="1"/>
</p:tagLst>
</file>

<file path=ppt/tags/tag96.xml><?xml version="1.0" encoding="utf-8"?>
<p:tagLst xmlns:p="http://schemas.openxmlformats.org/presentationml/2006/main">
  <p:tag name="KSO_WM_UNIT_ISCONTENTSTITLE" val="1"/>
  <p:tag name="KSO_WM_UNIT_NOCLEAR" val="0"/>
  <p:tag name="KSO_WM_UNIT_VALUE" val="2"/>
  <p:tag name="KSO_WM_UNIT_HIGHLIGHT" val="0"/>
  <p:tag name="KSO_WM_UNIT_COMPATIBLE" val="0"/>
  <p:tag name="KSO_WM_UNIT_DIAGRAM_ISNUMVISUAL" val="0"/>
  <p:tag name="KSO_WM_UNIT_DIAGRAM_ISREFERUNIT" val="0"/>
  <p:tag name="KSO_WM_DIAGRAM_GROUP_CODE" val="l1-1"/>
  <p:tag name="KSO_WM_UNIT_TYPE" val="a"/>
  <p:tag name="KSO_WM_UNIT_INDEX" val="1"/>
  <p:tag name="KSO_WM_UNIT_ID" val="custom20187308_2*a*1"/>
  <p:tag name="KSO_WM_TEMPLATE_CATEGORY" val="custom"/>
  <p:tag name="KSO_WM_TEMPLATE_INDEX" val="20187308"/>
  <p:tag name="KSO_WM_UNIT_LAYERLEVEL" val="1"/>
  <p:tag name="KSO_WM_TAG_VERSION" val="1.0"/>
  <p:tag name="KSO_WM_BEAUTIFY_FLAG" val="#wm#"/>
  <p:tag name="KSO_WM_UNIT_PRESET_TEXT" val="目录"/>
  <p:tag name="KSO_WM_UNIT_TEXT_FILL_FORE_SCHEMECOLOR_INDEX" val="13"/>
  <p:tag name="KSO_WM_UNIT_TEXT_FILL_TYPE" val="1"/>
  <p:tag name="KSO_WM_UNIT_USESOURCEFORMAT_APPLY" val="1"/>
</p:tagLst>
</file>

<file path=ppt/tags/tag97.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i"/>
  <p:tag name="KSO_WM_UNIT_INDEX" val="4"/>
  <p:tag name="KSO_WM_UNIT_ID" val="custom20187308_2*i*4"/>
  <p:tag name="KSO_WM_TEMPLATE_CATEGORY" val="custom"/>
  <p:tag name="KSO_WM_TEMPLATE_INDEX" val="20187308"/>
  <p:tag name="KSO_WM_UNIT_LAYERLEVEL" val="1"/>
  <p:tag name="KSO_WM_TAG_VERSION" val="1.0"/>
  <p:tag name="KSO_WM_BEAUTIFY_FLAG" val="#wm#"/>
  <p:tag name="KSO_WM_UNIT_LINE_FORE_SCHEMECOLOR_INDEX" val="14"/>
  <p:tag name="KSO_WM_UNIT_LINE_FILL_TYPE" val="2"/>
  <p:tag name="KSO_WM_UNIT_USESOURCEFORMAT_APPLY" val="1"/>
</p:tagLst>
</file>

<file path=ppt/tags/tag98.xml><?xml version="1.0" encoding="utf-8"?>
<p:tagLst xmlns:p="http://schemas.openxmlformats.org/presentationml/2006/main">
  <p:tag name="KSO_WM_UNIT_NOCLEAR" val="0"/>
  <p:tag name="KSO_WM_UNIT_VALUE" val="15"/>
  <p:tag name="KSO_WM_UNIT_HIGHLIGHT" val="0"/>
  <p:tag name="KSO_WM_UNIT_COMPATIBLE" val="0"/>
  <p:tag name="KSO_WM_UNIT_DIAGRAM_ISNUMVISUAL" val="0"/>
  <p:tag name="KSO_WM_UNIT_DIAGRAM_ISREFERUNIT" val="0"/>
  <p:tag name="KSO_WM_DIAGRAM_GROUP_CODE" val="l1-1"/>
  <p:tag name="KSO_WM_UNIT_TYPE" val="l_h_f"/>
  <p:tag name="KSO_WM_UNIT_INDEX" val="1_1_1"/>
  <p:tag name="KSO_WM_UNIT_ID" val="custom20187308_2*l_h_f*1_1_1"/>
  <p:tag name="KSO_WM_TEMPLATE_CATEGORY" val="custom"/>
  <p:tag name="KSO_WM_TEMPLATE_INDEX" val="20187308"/>
  <p:tag name="KSO_WM_UNIT_LAYERLEVEL" val="1_1_1"/>
  <p:tag name="KSO_WM_TAG_VERSION" val="1.0"/>
  <p:tag name="KSO_WM_BEAUTIFY_FLAG" val="#wm#"/>
  <p:tag name="KSO_WM_UNIT_PRESET_TEXT" val="在此输入节标题1"/>
  <p:tag name="KSO_WM_UNIT_TEXT_FILL_FORE_SCHEMECOLOR_INDEX" val="13"/>
  <p:tag name="KSO_WM_UNIT_TEXT_FILL_TYPE" val="1"/>
  <p:tag name="KSO_WM_UNIT_USESOURCEFORMAT_APPLY" val="1"/>
</p:tagLst>
</file>

<file path=ppt/tags/tag99.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1"/>
  <p:tag name="KSO_WM_UNIT_ID" val="custom20187308_2*l_h_i*1_1_1"/>
  <p:tag name="KSO_WM_TEMPLATE_CATEGORY" val="custom"/>
  <p:tag name="KSO_WM_TEMPLATE_INDEX" val="20187308"/>
  <p:tag name="KSO_WM_UNIT_LAYERLEVEL" val="1_1_1"/>
  <p:tag name="KSO_WM_TAG_VERSION" val="1.0"/>
  <p:tag name="KSO_WM_BEAUTIFY_FLAG" val="#wm#"/>
  <p:tag name="KSO_WM_UNIT_TEXT_FILL_FORE_SCHEMECOLOR_INDEX" val="13"/>
  <p:tag name="KSO_WM_UNIT_TEXT_FILL_TYPE" val="1"/>
  <p:tag name="KSO_WM_UNIT_USESOURCEFORMAT_APPLY" val="1"/>
</p:tagLst>
</file>

<file path=ppt/tags/tag100.xml><?xml version="1.0" encoding="utf-8"?>
<p:tagLst xmlns:p="http://schemas.openxmlformats.org/presentationml/2006/main">
  <p:tag name="KSO_WM_UNIT_NOCLEAR" val="0"/>
  <p:tag name="KSO_WM_UNIT_VALUE" val="15"/>
  <p:tag name="KSO_WM_UNIT_HIGHLIGHT" val="0"/>
  <p:tag name="KSO_WM_UNIT_COMPATIBLE" val="0"/>
  <p:tag name="KSO_WM_UNIT_DIAGRAM_ISNUMVISUAL" val="0"/>
  <p:tag name="KSO_WM_UNIT_DIAGRAM_ISREFERUNIT" val="0"/>
  <p:tag name="KSO_WM_DIAGRAM_GROUP_CODE" val="l1-1"/>
  <p:tag name="KSO_WM_UNIT_TYPE" val="l_h_f"/>
  <p:tag name="KSO_WM_UNIT_INDEX" val="1_2_1"/>
  <p:tag name="KSO_WM_UNIT_ID" val="custom20187308_2*l_h_f*1_2_1"/>
  <p:tag name="KSO_WM_TEMPLATE_CATEGORY" val="custom"/>
  <p:tag name="KSO_WM_TEMPLATE_INDEX" val="20187308"/>
  <p:tag name="KSO_WM_UNIT_LAYERLEVEL" val="1_1_1"/>
  <p:tag name="KSO_WM_TAG_VERSION" val="1.0"/>
  <p:tag name="KSO_WM_BEAUTIFY_FLAG" val="#wm#"/>
  <p:tag name="KSO_WM_UNIT_PRESET_TEXT" val="在此输入节标题2"/>
  <p:tag name="KSO_WM_UNIT_TEXT_FILL_FORE_SCHEMECOLOR_INDEX" val="13"/>
  <p:tag name="KSO_WM_UNIT_TEXT_FILL_TYPE" val="1"/>
  <p:tag name="KSO_WM_UNIT_USESOURCEFORMAT_APPLY" val="1"/>
</p:tagLst>
</file>

<file path=ppt/tags/tag101.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2_1"/>
  <p:tag name="KSO_WM_UNIT_ID" val="custom20187308_2*l_h_i*1_2_1"/>
  <p:tag name="KSO_WM_TEMPLATE_CATEGORY" val="custom"/>
  <p:tag name="KSO_WM_TEMPLATE_INDEX" val="20187308"/>
  <p:tag name="KSO_WM_UNIT_LAYERLEVEL" val="1_1_1"/>
  <p:tag name="KSO_WM_TAG_VERSION" val="1.0"/>
  <p:tag name="KSO_WM_BEAUTIFY_FLAG" val="#wm#"/>
  <p:tag name="KSO_WM_UNIT_TEXT_FILL_FORE_SCHEMECOLOR_INDEX" val="13"/>
  <p:tag name="KSO_WM_UNIT_TEXT_FILL_TYPE" val="1"/>
  <p:tag name="KSO_WM_UNIT_USESOURCEFORMAT_APPLY" val="1"/>
</p:tagLst>
</file>

<file path=ppt/tags/tag102.xml><?xml version="1.0" encoding="utf-8"?>
<p:tagLst xmlns:p="http://schemas.openxmlformats.org/presentationml/2006/main">
  <p:tag name="KSO_WM_UNIT_NOCLEAR" val="0"/>
  <p:tag name="KSO_WM_UNIT_VALUE" val="15"/>
  <p:tag name="KSO_WM_UNIT_HIGHLIGHT" val="0"/>
  <p:tag name="KSO_WM_UNIT_COMPATIBLE" val="0"/>
  <p:tag name="KSO_WM_UNIT_DIAGRAM_ISNUMVISUAL" val="0"/>
  <p:tag name="KSO_WM_UNIT_DIAGRAM_ISREFERUNIT" val="0"/>
  <p:tag name="KSO_WM_DIAGRAM_GROUP_CODE" val="l1-1"/>
  <p:tag name="KSO_WM_UNIT_TYPE" val="l_h_f"/>
  <p:tag name="KSO_WM_UNIT_INDEX" val="1_3_1"/>
  <p:tag name="KSO_WM_UNIT_ID" val="custom20187308_2*l_h_f*1_3_1"/>
  <p:tag name="KSO_WM_TEMPLATE_CATEGORY" val="custom"/>
  <p:tag name="KSO_WM_TEMPLATE_INDEX" val="20187308"/>
  <p:tag name="KSO_WM_UNIT_LAYERLEVEL" val="1_1_1"/>
  <p:tag name="KSO_WM_TAG_VERSION" val="1.0"/>
  <p:tag name="KSO_WM_BEAUTIFY_FLAG" val="#wm#"/>
  <p:tag name="KSO_WM_UNIT_PRESET_TEXT" val="在此输入节标题3"/>
  <p:tag name="KSO_WM_UNIT_TEXT_FILL_FORE_SCHEMECOLOR_INDEX" val="13"/>
  <p:tag name="KSO_WM_UNIT_TEXT_FILL_TYPE" val="1"/>
  <p:tag name="KSO_WM_UNIT_USESOURCEFORMAT_APPLY" val="1"/>
</p:tagLst>
</file>

<file path=ppt/tags/tag103.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3_1"/>
  <p:tag name="KSO_WM_UNIT_ID" val="custom20187308_2*l_h_i*1_3_1"/>
  <p:tag name="KSO_WM_TEMPLATE_CATEGORY" val="custom"/>
  <p:tag name="KSO_WM_TEMPLATE_INDEX" val="20187308"/>
  <p:tag name="KSO_WM_UNIT_LAYERLEVEL" val="1_1_1"/>
  <p:tag name="KSO_WM_TAG_VERSION" val="1.0"/>
  <p:tag name="KSO_WM_BEAUTIFY_FLAG" val="#wm#"/>
  <p:tag name="KSO_WM_UNIT_TEXT_FILL_FORE_SCHEMECOLOR_INDEX" val="13"/>
  <p:tag name="KSO_WM_UNIT_TEXT_FILL_TYPE" val="1"/>
  <p:tag name="KSO_WM_UNIT_USESOURCEFORMAT_APPLY" val="1"/>
</p:tagLst>
</file>

<file path=ppt/tags/tag104.xml><?xml version="1.0" encoding="utf-8"?>
<p:tagLst xmlns:p="http://schemas.openxmlformats.org/presentationml/2006/main">
  <p:tag name="KSO_WM_SLIDE_ID" val="custom20187308_2"/>
  <p:tag name="KSO_WM_TEMPLATE_SUBCATEGORY" val="19"/>
  <p:tag name="KSO_WM_TEMPLATE_MASTER_TYPE" val="0"/>
  <p:tag name="KSO_WM_TEMPLATE_COLOR_TYPE" val="0"/>
  <p:tag name="KSO_WM_SLIDE_TYPE" val="contents"/>
  <p:tag name="KSO_WM_SLIDE_SUBTYPE" val="diag"/>
  <p:tag name="KSO_WM_SLIDE_ITEM_CNT" val="5"/>
  <p:tag name="KSO_WM_SLIDE_INDEX" val="2"/>
  <p:tag name="KSO_WM_DIAGRAM_GROUP_CODE" val="l1-1"/>
  <p:tag name="KSO_WM_SLIDE_DIAGTYPE" val="l"/>
  <p:tag name="KSO_WM_TAG_VERSION" val="1.0"/>
  <p:tag name="KSO_WM_BEAUTIFY_FLAG" val="#wm#"/>
  <p:tag name="KSO_WM_TEMPLATE_CATEGORY" val="custom"/>
  <p:tag name="KSO_WM_TEMPLATE_INDEX" val="20187308"/>
  <p:tag name="KSO_WM_SLIDE_LAYOUT" val="a_b_l"/>
  <p:tag name="KSO_WM_SLIDE_LAYOUT_CNT" val="1_1_1"/>
</p:tagLst>
</file>

<file path=ppt/tags/tag105.xml><?xml version="1.0" encoding="utf-8"?>
<p:tagLst xmlns:p="http://schemas.openxmlformats.org/presentationml/2006/main">
  <p:tag name="KSO_WM_BEAUTIFY_FLAG" val="#wm#"/>
  <p:tag name="KSO_WM_TEMPLATE_CATEGORY" val="custom"/>
  <p:tag name="KSO_WM_TEMPLATE_INDEX" val="20187308"/>
</p:tagLst>
</file>

<file path=ppt/tags/tag106.xml><?xml version="1.0" encoding="utf-8"?>
<p:tagLst xmlns:p="http://schemas.openxmlformats.org/presentationml/2006/main">
  <p:tag name="KSO_WM_BEAUTIFY_FLAG" val="#wm#"/>
  <p:tag name="KSO_WM_TEMPLATE_CATEGORY" val="custom"/>
  <p:tag name="KSO_WM_TEMPLATE_INDEX" val="20187308"/>
</p:tagLst>
</file>

<file path=ppt/tags/tag107.xml><?xml version="1.0" encoding="utf-8"?>
<p:tagLst xmlns:p="http://schemas.openxmlformats.org/presentationml/2006/main">
  <p:tag name="KSO_WM_BEAUTIFY_FLAG" val="#wm#"/>
  <p:tag name="KSO_WM_TEMPLATE_CATEGORY" val="custom"/>
  <p:tag name="KSO_WM_TEMPLATE_INDEX" val="20187308"/>
</p:tagLst>
</file>

<file path=ppt/tags/tag108.xml><?xml version="1.0" encoding="utf-8"?>
<p:tagLst xmlns:p="http://schemas.openxmlformats.org/presentationml/2006/main">
  <p:tag name="KSO_WM_BEAUTIFY_FLAG" val="#wm#"/>
  <p:tag name="KSO_WM_TEMPLATE_CATEGORY" val="custom"/>
  <p:tag name="KSO_WM_TEMPLATE_INDEX" val="20187308"/>
</p:tagLst>
</file>

<file path=ppt/tags/tag109.xml><?xml version="1.0" encoding="utf-8"?>
<p:tagLst xmlns:p="http://schemas.openxmlformats.org/presentationml/2006/main">
  <p:tag name="KSO_WM_BEAUTIFY_FLAG" val="#wm#"/>
  <p:tag name="KSO_WM_TEMPLATE_CATEGORY" val="custom"/>
  <p:tag name="KSO_WM_TEMPLATE_INDEX" val="20187308"/>
</p:tagLst>
</file>

<file path=ppt/tags/tag110.xml><?xml version="1.0" encoding="utf-8"?>
<p:tagLst xmlns:p="http://schemas.openxmlformats.org/presentationml/2006/main">
  <p:tag name="KSO_WM_BEAUTIFY_FLAG" val="#wm#"/>
  <p:tag name="KSO_WM_TEMPLATE_CATEGORY" val="custom"/>
  <p:tag name="KSO_WM_TEMPLATE_INDEX" val="20187308"/>
</p:tagLst>
</file>

<file path=ppt/tags/tag111.xml><?xml version="1.0" encoding="utf-8"?>
<p:tagLst xmlns:p="http://schemas.openxmlformats.org/presentationml/2006/main">
  <p:tag name="KSO_WM_BEAUTIFY_FLAG" val="#wm#"/>
  <p:tag name="KSO_WM_TEMPLATE_CATEGORY" val="custom"/>
  <p:tag name="KSO_WM_TEMPLATE_INDEX" val="20187308"/>
</p:tagLst>
</file>

<file path=ppt/tags/tag112.xml><?xml version="1.0" encoding="utf-8"?>
<p:tagLst xmlns:p="http://schemas.openxmlformats.org/presentationml/2006/main">
  <p:tag name="KSO_WM_BEAUTIFY_FLAG" val="#wm#"/>
  <p:tag name="KSO_WM_TEMPLATE_CATEGORY" val="custom"/>
  <p:tag name="KSO_WM_TEMPLATE_INDEX" val="20187308"/>
</p:tagLst>
</file>

<file path=ppt/tags/tag113.xml><?xml version="1.0" encoding="utf-8"?>
<p:tagLst xmlns:p="http://schemas.openxmlformats.org/presentationml/2006/main">
  <p:tag name="KSO_WM_BEAUTIFY_FLAG" val="#wm#"/>
  <p:tag name="KSO_WM_TEMPLATE_CATEGORY" val="custom"/>
  <p:tag name="KSO_WM_TEMPLATE_INDEX" val="20187308"/>
</p:tagLst>
</file>

<file path=ppt/tags/tag114.xml><?xml version="1.0" encoding="utf-8"?>
<p:tagLst xmlns:p="http://schemas.openxmlformats.org/presentationml/2006/main">
  <p:tag name="KSO_WM_BEAUTIFY_FLAG" val="#wm#"/>
  <p:tag name="KSO_WM_TEMPLATE_CATEGORY" val="custom"/>
  <p:tag name="KSO_WM_TEMPLATE_INDEX" val="20187308"/>
</p:tagLst>
</file>

<file path=ppt/tags/tag115.xml><?xml version="1.0" encoding="utf-8"?>
<p:tagLst xmlns:p="http://schemas.openxmlformats.org/presentationml/2006/main">
  <p:tag name="KSO_WM_BEAUTIFY_FLAG" val="#wm#"/>
  <p:tag name="KSO_WM_TEMPLATE_CATEGORY" val="custom"/>
  <p:tag name="KSO_WM_TEMPLATE_INDEX" val="20187308"/>
</p:tagLst>
</file>

<file path=ppt/tags/tag116.xml><?xml version="1.0" encoding="utf-8"?>
<p:tagLst xmlns:p="http://schemas.openxmlformats.org/presentationml/2006/main">
  <p:tag name="KSO_WM_BEAUTIFY_FLAG" val="#wm#"/>
  <p:tag name="KSO_WM_TEMPLATE_CATEGORY" val="custom"/>
  <p:tag name="KSO_WM_TEMPLATE_INDEX" val="20187308"/>
</p:tagLst>
</file>

<file path=ppt/tags/tag117.xml><?xml version="1.0" encoding="utf-8"?>
<p:tagLst xmlns:p="http://schemas.openxmlformats.org/presentationml/2006/main">
  <p:tag name="KSO_WM_BEAUTIFY_FLAG" val="#wm#"/>
  <p:tag name="KSO_WM_TEMPLATE_CATEGORY" val="custom"/>
  <p:tag name="KSO_WM_TEMPLATE_INDEX" val="20187308"/>
</p:tagLst>
</file>

<file path=ppt/tags/tag118.xml><?xml version="1.0" encoding="utf-8"?>
<p:tagLst xmlns:p="http://schemas.openxmlformats.org/presentationml/2006/main">
  <p:tag name="KSO_WM_BEAUTIFY_FLAG" val="#wm#"/>
  <p:tag name="KSO_WM_TEMPLATE_CATEGORY" val="custom"/>
  <p:tag name="KSO_WM_TEMPLATE_INDEX" val="20187308"/>
</p:tagLst>
</file>

<file path=ppt/tags/tag119.xml><?xml version="1.0" encoding="utf-8"?>
<p:tagLst xmlns:p="http://schemas.openxmlformats.org/presentationml/2006/main">
  <p:tag name="KSO_WM_BEAUTIFY_FLAG" val="#wm#"/>
  <p:tag name="KSO_WM_TEMPLATE_CATEGORY" val="custom"/>
  <p:tag name="KSO_WM_TEMPLATE_INDEX" val="20187308"/>
</p:tagLst>
</file>

<file path=ppt/tags/tag120.xml><?xml version="1.0" encoding="utf-8"?>
<p:tagLst xmlns:p="http://schemas.openxmlformats.org/presentationml/2006/main">
  <p:tag name="KSO_WM_BEAUTIFY_FLAG" val="#wm#"/>
  <p:tag name="KSO_WM_TEMPLATE_CATEGORY" val="custom"/>
  <p:tag name="KSO_WM_TEMPLATE_INDEX" val="20187308"/>
</p:tagLst>
</file>

<file path=ppt/tags/tag121.xml><?xml version="1.0" encoding="utf-8"?>
<p:tagLst xmlns:p="http://schemas.openxmlformats.org/presentationml/2006/main">
  <p:tag name="KSO_WM_BEAUTIFY_FLAG" val="#wm#"/>
  <p:tag name="KSO_WM_TEMPLATE_CATEGORY" val="custom"/>
  <p:tag name="KSO_WM_TEMPLATE_INDEX" val="20187308"/>
</p:tagLst>
</file>

<file path=ppt/tags/tag122.xml><?xml version="1.0" encoding="utf-8"?>
<p:tagLst xmlns:p="http://schemas.openxmlformats.org/presentationml/2006/main">
  <p:tag name="KSO_WM_BEAUTIFY_FLAG" val="#wm#"/>
  <p:tag name="KSO_WM_TEMPLATE_CATEGORY" val="custom"/>
  <p:tag name="KSO_WM_TEMPLATE_INDEX" val="20187308"/>
</p:tagLst>
</file>

<file path=ppt/tags/tag123.xml><?xml version="1.0" encoding="utf-8"?>
<p:tagLst xmlns:p="http://schemas.openxmlformats.org/presentationml/2006/main">
  <p:tag name="KSO_WM_BEAUTIFY_FLAG" val="#wm#"/>
  <p:tag name="KSO_WM_TEMPLATE_CATEGORY" val="custom"/>
  <p:tag name="KSO_WM_TEMPLATE_INDEX" val="20187308"/>
</p:tagLst>
</file>

<file path=ppt/tags/tag124.xml><?xml version="1.0" encoding="utf-8"?>
<p:tagLst xmlns:p="http://schemas.openxmlformats.org/presentationml/2006/main">
  <p:tag name="KSO_WM_BEAUTIFY_FLAG" val="#wm#"/>
  <p:tag name="KSO_WM_TEMPLATE_CATEGORY" val="custom"/>
  <p:tag name="KSO_WM_TEMPLATE_INDEX" val="20187308"/>
</p:tagLst>
</file>

<file path=ppt/tags/tag125.xml><?xml version="1.0" encoding="utf-8"?>
<p:tagLst xmlns:p="http://schemas.openxmlformats.org/presentationml/2006/main">
  <p:tag name="KSO_WM_BEAUTIFY_FLAG" val="#wm#"/>
  <p:tag name="KSO_WM_TEMPLATE_CATEGORY" val="custom"/>
  <p:tag name="KSO_WM_TEMPLATE_INDEX" val="20187308"/>
</p:tagLst>
</file>

<file path=ppt/tags/tag126.xml><?xml version="1.0" encoding="utf-8"?>
<p:tagLst xmlns:p="http://schemas.openxmlformats.org/presentationml/2006/main">
  <p:tag name="KSO_WM_BEAUTIFY_FLAG" val="#wm#"/>
  <p:tag name="KSO_WM_TEMPLATE_CATEGORY" val="custom"/>
  <p:tag name="KSO_WM_TEMPLATE_INDEX" val="20187308"/>
</p:tagLst>
</file>

<file path=ppt/tags/tag127.xml><?xml version="1.0" encoding="utf-8"?>
<p:tagLst xmlns:p="http://schemas.openxmlformats.org/presentationml/2006/main">
  <p:tag name="KSO_WM_BEAUTIFY_FLAG" val="#wm#"/>
  <p:tag name="KSO_WM_TEMPLATE_CATEGORY" val="custom"/>
  <p:tag name="KSO_WM_TEMPLATE_INDEX" val="20187308"/>
</p:tagLst>
</file>

<file path=ppt/tags/tag128.xml><?xml version="1.0" encoding="utf-8"?>
<p:tagLst xmlns:p="http://schemas.openxmlformats.org/presentationml/2006/main">
  <p:tag name="KSO_WM_BEAUTIFY_FLAG" val="#wm#"/>
  <p:tag name="KSO_WM_TEMPLATE_CATEGORY" val="custom"/>
  <p:tag name="KSO_WM_TEMPLATE_INDEX" val="20187308"/>
</p:tagLst>
</file>

<file path=ppt/tags/tag129.xml><?xml version="1.0" encoding="utf-8"?>
<p:tagLst xmlns:p="http://schemas.openxmlformats.org/presentationml/2006/main">
  <p:tag name="KSO_WM_BEAUTIFY_FLAG" val="#wm#"/>
  <p:tag name="KSO_WM_TEMPLATE_CATEGORY" val="custom"/>
  <p:tag name="KSO_WM_TEMPLATE_INDEX" val="20187308"/>
</p:tagLst>
</file>

<file path=ppt/tags/tag130.xml><?xml version="1.0" encoding="utf-8"?>
<p:tagLst xmlns:p="http://schemas.openxmlformats.org/presentationml/2006/main">
  <p:tag name="KSO_WM_BEAUTIFY_FLAG" val="#wm#"/>
  <p:tag name="KSO_WM_TEMPLATE_CATEGORY" val="custom"/>
  <p:tag name="KSO_WM_TEMPLATE_INDEX" val="20187308"/>
</p:tagLst>
</file>

<file path=ppt/tags/tag131.xml><?xml version="1.0" encoding="utf-8"?>
<p:tagLst xmlns:p="http://schemas.openxmlformats.org/presentationml/2006/main">
  <p:tag name="KSO_WM_BEAUTIFY_FLAG" val="#wm#"/>
  <p:tag name="KSO_WM_TEMPLATE_CATEGORY" val="custom"/>
  <p:tag name="KSO_WM_TEMPLATE_INDEX" val="20187308"/>
</p:tagLst>
</file>

<file path=ppt/tags/tag132.xml><?xml version="1.0" encoding="utf-8"?>
<p:tagLst xmlns:p="http://schemas.openxmlformats.org/presentationml/2006/main">
  <p:tag name="KSO_WM_BEAUTIFY_FLAG" val="#wm#"/>
  <p:tag name="KSO_WM_TEMPLATE_CATEGORY" val="custom"/>
  <p:tag name="KSO_WM_TEMPLATE_INDEX" val="20187308"/>
</p:tagLst>
</file>

<file path=ppt/tags/tag133.xml><?xml version="1.0" encoding="utf-8"?>
<p:tagLst xmlns:p="http://schemas.openxmlformats.org/presentationml/2006/main">
  <p:tag name="KSO_WM_BEAUTIFY_FLAG" val="#wm#"/>
  <p:tag name="KSO_WM_TEMPLATE_CATEGORY" val="custom"/>
  <p:tag name="KSO_WM_TEMPLATE_INDEX" val="20187308"/>
</p:tagLst>
</file>

<file path=ppt/tags/tag134.xml><?xml version="1.0" encoding="utf-8"?>
<p:tagLst xmlns:p="http://schemas.openxmlformats.org/presentationml/2006/main">
  <p:tag name="KSO_WM_BEAUTIFY_FLAG" val="#wm#"/>
  <p:tag name="KSO_WM_TEMPLATE_CATEGORY" val="custom"/>
  <p:tag name="KSO_WM_TEMPLATE_INDEX" val="20187308"/>
</p:tagLst>
</file>

<file path=ppt/tags/tag135.xml><?xml version="1.0" encoding="utf-8"?>
<p:tagLst xmlns:p="http://schemas.openxmlformats.org/presentationml/2006/main">
  <p:tag name="KSO_WM_BEAUTIFY_FLAG" val="#wm#"/>
  <p:tag name="KSO_WM_TEMPLATE_CATEGORY" val="custom"/>
  <p:tag name="KSO_WM_TEMPLATE_INDEX" val="20187308"/>
</p:tagLst>
</file>

<file path=ppt/tags/tag136.xml><?xml version="1.0" encoding="utf-8"?>
<p:tagLst xmlns:p="http://schemas.openxmlformats.org/presentationml/2006/main">
  <p:tag name="KSO_WM_BEAUTIFY_FLAG" val="#wm#"/>
  <p:tag name="KSO_WM_TEMPLATE_CATEGORY" val="custom"/>
  <p:tag name="KSO_WM_TEMPLATE_INDEX" val="20187308"/>
</p:tagLst>
</file>

<file path=ppt/tags/tag137.xml><?xml version="1.0" encoding="utf-8"?>
<p:tagLst xmlns:p="http://schemas.openxmlformats.org/presentationml/2006/main">
  <p:tag name="KSO_WM_BEAUTIFY_FLAG" val="#wm#"/>
  <p:tag name="KSO_WM_TEMPLATE_CATEGORY" val="custom"/>
  <p:tag name="KSO_WM_TEMPLATE_INDEX" val="20187308"/>
</p:tagLst>
</file>

<file path=ppt/tags/tag138.xml><?xml version="1.0" encoding="utf-8"?>
<p:tagLst xmlns:p="http://schemas.openxmlformats.org/presentationml/2006/main">
  <p:tag name="KSO_WM_BEAUTIFY_FLAG" val="#wm#"/>
  <p:tag name="KSO_WM_TEMPLATE_CATEGORY" val="custom"/>
  <p:tag name="KSO_WM_TEMPLATE_INDEX" val="20187308"/>
</p:tagLst>
</file>

<file path=ppt/tags/tag139.xml><?xml version="1.0" encoding="utf-8"?>
<p:tagLst xmlns:p="http://schemas.openxmlformats.org/presentationml/2006/main">
  <p:tag name="KSO_WM_BEAUTIFY_FLAG" val="#wm#"/>
  <p:tag name="KSO_WM_TEMPLATE_CATEGORY" val="custom"/>
  <p:tag name="KSO_WM_TEMPLATE_INDEX" val="20187308"/>
</p:tagLst>
</file>

<file path=ppt/tags/tag140.xml><?xml version="1.0" encoding="utf-8"?>
<p:tagLst xmlns:p="http://schemas.openxmlformats.org/presentationml/2006/main">
  <p:tag name="KSO_WM_BEAUTIFY_FLAG" val="#wm#"/>
  <p:tag name="KSO_WM_TEMPLATE_CATEGORY" val="custom"/>
  <p:tag name="KSO_WM_TEMPLATE_INDEX" val="20187308"/>
</p:tagLst>
</file>

<file path=ppt/tags/tag141.xml><?xml version="1.0" encoding="utf-8"?>
<p:tagLst xmlns:p="http://schemas.openxmlformats.org/presentationml/2006/main">
  <p:tag name="KSO_WM_BEAUTIFY_FLAG" val="#wm#"/>
  <p:tag name="KSO_WM_TEMPLATE_CATEGORY" val="custom"/>
  <p:tag name="KSO_WM_TEMPLATE_INDEX" val="20187308"/>
</p:tagLst>
</file>

<file path=ppt/tags/tag142.xml><?xml version="1.0" encoding="utf-8"?>
<p:tagLst xmlns:p="http://schemas.openxmlformats.org/presentationml/2006/main">
  <p:tag name="KSO_WM_BEAUTIFY_FLAG" val="#wm#"/>
  <p:tag name="KSO_WM_TEMPLATE_CATEGORY" val="custom"/>
  <p:tag name="KSO_WM_TEMPLATE_INDEX" val="20187308"/>
</p:tagLst>
</file>

<file path=ppt/tags/tag143.xml><?xml version="1.0" encoding="utf-8"?>
<p:tagLst xmlns:p="http://schemas.openxmlformats.org/presentationml/2006/main">
  <p:tag name="KSO_WM_BEAUTIFY_FLAG" val="#wm#"/>
  <p:tag name="KSO_WM_TEMPLATE_CATEGORY" val="custom"/>
  <p:tag name="KSO_WM_TEMPLATE_INDEX" val="20187308"/>
</p:tagLst>
</file>

<file path=ppt/tags/tag144.xml><?xml version="1.0" encoding="utf-8"?>
<p:tagLst xmlns:p="http://schemas.openxmlformats.org/presentationml/2006/main">
  <p:tag name="KSO_WM_BEAUTIFY_FLAG" val="#wm#"/>
  <p:tag name="KSO_WM_TEMPLATE_CATEGORY" val="custom"/>
  <p:tag name="KSO_WM_TEMPLATE_INDEX" val="20187308"/>
</p:tagLst>
</file>

<file path=ppt/tags/tag145.xml><?xml version="1.0" encoding="utf-8"?>
<p:tagLst xmlns:p="http://schemas.openxmlformats.org/presentationml/2006/main">
  <p:tag name="KSO_WM_BEAUTIFY_FLAG" val="#wm#"/>
  <p:tag name="KSO_WM_TEMPLATE_CATEGORY" val="custom"/>
  <p:tag name="KSO_WM_TEMPLATE_INDEX" val="20187308"/>
</p:tagLst>
</file>

<file path=ppt/tags/tag146.xml><?xml version="1.0" encoding="utf-8"?>
<p:tagLst xmlns:p="http://schemas.openxmlformats.org/presentationml/2006/main">
  <p:tag name="KSO_WM_BEAUTIFY_FLAG" val="#wm#"/>
  <p:tag name="KSO_WM_TEMPLATE_CATEGORY" val="custom"/>
  <p:tag name="KSO_WM_TEMPLATE_INDEX" val="20187308"/>
</p:tagLst>
</file>

<file path=ppt/tags/tag147.xml><?xml version="1.0" encoding="utf-8"?>
<p:tagLst xmlns:p="http://schemas.openxmlformats.org/presentationml/2006/main">
  <p:tag name="KSO_WM_BEAUTIFY_FLAG" val="#wm#"/>
  <p:tag name="KSO_WM_TEMPLATE_CATEGORY" val="custom"/>
  <p:tag name="KSO_WM_TEMPLATE_INDEX" val="20187308"/>
</p:tagLst>
</file>

<file path=ppt/tags/tag148.xml><?xml version="1.0" encoding="utf-8"?>
<p:tagLst xmlns:p="http://schemas.openxmlformats.org/presentationml/2006/main">
  <p:tag name="KSO_WM_BEAUTIFY_FLAG" val="#wm#"/>
  <p:tag name="KSO_WM_TEMPLATE_CATEGORY" val="custom"/>
  <p:tag name="KSO_WM_TEMPLATE_INDEX" val="20187308"/>
</p:tagLst>
</file>

<file path=ppt/tags/tag149.xml><?xml version="1.0" encoding="utf-8"?>
<p:tagLst xmlns:p="http://schemas.openxmlformats.org/presentationml/2006/main">
  <p:tag name="KSO_WM_BEAUTIFY_FLAG" val="#wm#"/>
  <p:tag name="KSO_WM_TEMPLATE_CATEGORY" val="custom"/>
  <p:tag name="KSO_WM_TEMPLATE_INDEX" val="20187308"/>
</p:tagLst>
</file>

<file path=ppt/tags/tag150.xml><?xml version="1.0" encoding="utf-8"?>
<p:tagLst xmlns:p="http://schemas.openxmlformats.org/presentationml/2006/main">
  <p:tag name="KSO_WM_BEAUTIFY_FLAG" val="#wm#"/>
  <p:tag name="KSO_WM_TEMPLATE_CATEGORY" val="custom"/>
  <p:tag name="KSO_WM_TEMPLATE_INDEX" val="20187308"/>
</p:tagLst>
</file>

<file path=ppt/tags/tag151.xml><?xml version="1.0" encoding="utf-8"?>
<p:tagLst xmlns:p="http://schemas.openxmlformats.org/presentationml/2006/main">
  <p:tag name="KSO_WM_BEAUTIFY_FLAG" val="#wm#"/>
  <p:tag name="KSO_WM_TEMPLATE_CATEGORY" val="custom"/>
  <p:tag name="KSO_WM_TEMPLATE_INDEX" val="20187308"/>
</p:tagLst>
</file>

<file path=ppt/tags/tag152.xml><?xml version="1.0" encoding="utf-8"?>
<p:tagLst xmlns:p="http://schemas.openxmlformats.org/presentationml/2006/main">
  <p:tag name="KSO_WM_BEAUTIFY_FLAG" val="#wm#"/>
  <p:tag name="KSO_WM_TEMPLATE_CATEGORY" val="custom"/>
  <p:tag name="KSO_WM_TEMPLATE_INDEX" val="20187308"/>
</p:tagLst>
</file>

<file path=ppt/tags/tag153.xml><?xml version="1.0" encoding="utf-8"?>
<p:tagLst xmlns:p="http://schemas.openxmlformats.org/presentationml/2006/main">
  <p:tag name="KSO_WM_BEAUTIFY_FLAG" val="#wm#"/>
  <p:tag name="KSO_WM_TEMPLATE_CATEGORY" val="custom"/>
  <p:tag name="KSO_WM_TEMPLATE_INDEX" val="20187308"/>
</p:tagLst>
</file>

<file path=ppt/tags/tag154.xml><?xml version="1.0" encoding="utf-8"?>
<p:tagLst xmlns:p="http://schemas.openxmlformats.org/presentationml/2006/main">
  <p:tag name="KSO_WM_BEAUTIFY_FLAG" val="#wm#"/>
  <p:tag name="KSO_WM_TEMPLATE_CATEGORY" val="custom"/>
  <p:tag name="KSO_WM_TEMPLATE_INDEX" val="20187308"/>
</p:tagLst>
</file>

<file path=ppt/tags/tag155.xml><?xml version="1.0" encoding="utf-8"?>
<p:tagLst xmlns:p="http://schemas.openxmlformats.org/presentationml/2006/main">
  <p:tag name="KSO_WM_BEAUTIFY_FLAG" val="#wm#"/>
  <p:tag name="KSO_WM_TEMPLATE_CATEGORY" val="custom"/>
  <p:tag name="KSO_WM_TEMPLATE_INDEX" val="20187308"/>
</p:tagLst>
</file>

<file path=ppt/tags/tag156.xml><?xml version="1.0" encoding="utf-8"?>
<p:tagLst xmlns:p="http://schemas.openxmlformats.org/presentationml/2006/main">
  <p:tag name="KSO_WM_BEAUTIFY_FLAG" val="#wm#"/>
  <p:tag name="KSO_WM_TEMPLATE_CATEGORY" val="custom"/>
  <p:tag name="KSO_WM_TEMPLATE_INDEX" val="20187308"/>
</p:tagLst>
</file>

<file path=ppt/tags/tag157.xml><?xml version="1.0" encoding="utf-8"?>
<p:tagLst xmlns:p="http://schemas.openxmlformats.org/presentationml/2006/main">
  <p:tag name="KSO_WM_BEAUTIFY_FLAG" val="#wm#"/>
  <p:tag name="KSO_WM_TEMPLATE_CATEGORY" val="custom"/>
  <p:tag name="KSO_WM_TEMPLATE_INDEX" val="20187308"/>
</p:tagLst>
</file>

<file path=ppt/tags/tag158.xml><?xml version="1.0" encoding="utf-8"?>
<p:tagLst xmlns:p="http://schemas.openxmlformats.org/presentationml/2006/main">
  <p:tag name="KSO_WM_BEAUTIFY_FLAG" val="#wm#"/>
  <p:tag name="KSO_WM_TEMPLATE_CATEGORY" val="custom"/>
  <p:tag name="KSO_WM_TEMPLATE_INDEX" val="20187308"/>
</p:tagLst>
</file>

<file path=ppt/tags/tag159.xml><?xml version="1.0" encoding="utf-8"?>
<p:tagLst xmlns:p="http://schemas.openxmlformats.org/presentationml/2006/main">
  <p:tag name="KSO_WM_BEAUTIFY_FLAG" val="#wm#"/>
  <p:tag name="KSO_WM_TEMPLATE_CATEGORY" val="custom"/>
  <p:tag name="KSO_WM_TEMPLATE_INDEX" val="20187308"/>
</p:tagLst>
</file>

<file path=ppt/tags/tag160.xml><?xml version="1.0" encoding="utf-8"?>
<p:tagLst xmlns:p="http://schemas.openxmlformats.org/presentationml/2006/main">
  <p:tag name="KSO_WM_BEAUTIFY_FLAG" val="#wm#"/>
  <p:tag name="KSO_WM_TEMPLATE_CATEGORY" val="custom"/>
  <p:tag name="KSO_WM_TEMPLATE_INDEX" val="20187308"/>
</p:tagLst>
</file>

<file path=ppt/tags/tag161.xml><?xml version="1.0" encoding="utf-8"?>
<p:tagLst xmlns:p="http://schemas.openxmlformats.org/presentationml/2006/main">
  <p:tag name="KSO_WM_BEAUTIFY_FLAG" val="#wm#"/>
  <p:tag name="KSO_WM_TEMPLATE_CATEGORY" val="custom"/>
  <p:tag name="KSO_WM_TEMPLATE_INDEX" val="20187308"/>
</p:tagLst>
</file>

<file path=ppt/tags/tag162.xml><?xml version="1.0" encoding="utf-8"?>
<p:tagLst xmlns:p="http://schemas.openxmlformats.org/presentationml/2006/main">
  <p:tag name="KSO_WM_BEAUTIFY_FLAG" val="#wm#"/>
  <p:tag name="KSO_WM_TEMPLATE_CATEGORY" val="custom"/>
  <p:tag name="KSO_WM_TEMPLATE_INDEX" val="20187308"/>
</p:tagLst>
</file>

<file path=ppt/tags/tag163.xml><?xml version="1.0" encoding="utf-8"?>
<p:tagLst xmlns:p="http://schemas.openxmlformats.org/presentationml/2006/main">
  <p:tag name="KSO_WM_BEAUTIFY_FLAG" val="#wm#"/>
  <p:tag name="KSO_WM_TEMPLATE_CATEGORY" val="custom"/>
  <p:tag name="KSO_WM_TEMPLATE_INDEX" val="20187308"/>
</p:tagLst>
</file>

<file path=ppt/tags/tag164.xml><?xml version="1.0" encoding="utf-8"?>
<p:tagLst xmlns:p="http://schemas.openxmlformats.org/presentationml/2006/main">
  <p:tag name="KSO_WM_BEAUTIFY_FLAG" val="#wm#"/>
  <p:tag name="KSO_WM_TEMPLATE_CATEGORY" val="custom"/>
  <p:tag name="KSO_WM_TEMPLATE_INDEX" val="20187308"/>
</p:tagLst>
</file>

<file path=ppt/tags/tag165.xml><?xml version="1.0" encoding="utf-8"?>
<p:tagLst xmlns:p="http://schemas.openxmlformats.org/presentationml/2006/main">
  <p:tag name="KSO_WM_BEAUTIFY_FLAG" val="#wm#"/>
  <p:tag name="KSO_WM_TEMPLATE_CATEGORY" val="custom"/>
  <p:tag name="KSO_WM_TEMPLATE_INDEX" val="20187308"/>
</p:tagLst>
</file>

<file path=ppt/tags/tag166.xml><?xml version="1.0" encoding="utf-8"?>
<p:tagLst xmlns:p="http://schemas.openxmlformats.org/presentationml/2006/main">
  <p:tag name="KSO_WM_BEAUTIFY_FLAG" val="#wm#"/>
  <p:tag name="KSO_WM_TEMPLATE_CATEGORY" val="custom"/>
  <p:tag name="KSO_WM_TEMPLATE_INDEX" val="20187308"/>
</p:tagLst>
</file>

<file path=ppt/tags/tag167.xml><?xml version="1.0" encoding="utf-8"?>
<p:tagLst xmlns:p="http://schemas.openxmlformats.org/presentationml/2006/main">
  <p:tag name="KSO_WM_BEAUTIFY_FLAG" val="#wm#"/>
  <p:tag name="KSO_WM_TEMPLATE_CATEGORY" val="custom"/>
  <p:tag name="KSO_WM_TEMPLATE_INDEX" val="20187308"/>
</p:tagLst>
</file>

<file path=ppt/tags/tag168.xml><?xml version="1.0" encoding="utf-8"?>
<p:tagLst xmlns:p="http://schemas.openxmlformats.org/presentationml/2006/main">
  <p:tag name="KSO_WM_BEAUTIFY_FLAG" val="#wm#"/>
  <p:tag name="KSO_WM_TEMPLATE_CATEGORY" val="custom"/>
  <p:tag name="KSO_WM_TEMPLATE_INDEX" val="20187308"/>
</p:tagLst>
</file>

<file path=ppt/tags/tag169.xml><?xml version="1.0" encoding="utf-8"?>
<p:tagLst xmlns:p="http://schemas.openxmlformats.org/presentationml/2006/main">
  <p:tag name="KSO_WM_BEAUTIFY_FLAG" val="#wm#"/>
  <p:tag name="KSO_WM_TEMPLATE_CATEGORY" val="custom"/>
  <p:tag name="KSO_WM_TEMPLATE_INDEX" val="20187308"/>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12723</Words>
  <Application>WPS 演示</Application>
  <PresentationFormat>宽屏</PresentationFormat>
  <Paragraphs>605</Paragraphs>
  <Slides>69</Slides>
  <Notes>1</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69</vt:i4>
      </vt:variant>
    </vt:vector>
  </HeadingPairs>
  <TitlesOfParts>
    <vt:vector size="79" baseType="lpstr">
      <vt:lpstr>Arial</vt:lpstr>
      <vt:lpstr>宋体</vt:lpstr>
      <vt:lpstr>Wingdings</vt:lpstr>
      <vt:lpstr>微软雅黑</vt:lpstr>
      <vt:lpstr>楷体</vt:lpstr>
      <vt:lpstr>黑体</vt:lpstr>
      <vt:lpstr>仿宋</vt:lpstr>
      <vt:lpstr>Arial Unicode MS</vt:lpstr>
      <vt:lpstr>Calibri</vt:lpstr>
      <vt:lpstr>Office 主题​​</vt:lpstr>
      <vt:lpstr>政府采购投诉典型 案例分析</vt:lpstr>
      <vt:lpstr>PowerPoint 演示文稿</vt:lpstr>
      <vt:lpstr>PowerPoint 演示文稿</vt:lpstr>
      <vt:lpstr>PowerPoint 演示文稿</vt:lpstr>
      <vt:lpstr>采购程序的不可逆性</vt:lpstr>
      <vt:lpstr>法律问题</vt:lpstr>
      <vt:lpstr>法律分析</vt:lpstr>
      <vt:lpstr> 法律分析 </vt:lpstr>
      <vt:lpstr>法律规定</vt:lpstr>
      <vt:lpstr>法律规定</vt:lpstr>
      <vt:lpstr> 法律规定 </vt:lpstr>
      <vt:lpstr>投标人“画蛇添足”的行为，该如何处理？</vt:lpstr>
      <vt:lpstr>法律问题</vt:lpstr>
      <vt:lpstr>法律分析</vt:lpstr>
      <vt:lpstr>法律规定</vt:lpstr>
      <vt:lpstr>没有按照招标文件要求填写技术偏离表的</vt:lpstr>
      <vt:lpstr>法律问题</vt:lpstr>
      <vt:lpstr>法律规定</vt:lpstr>
      <vt:lpstr>是否低于成本价  由评审专家认定</vt:lpstr>
      <vt:lpstr>法律问题</vt:lpstr>
      <vt:lpstr>法律规定</vt:lpstr>
      <vt:lpstr>非法证据排除规则在投诉案件中的应用</vt:lpstr>
      <vt:lpstr>法律问题</vt:lpstr>
      <vt:lpstr>法律分析</vt:lpstr>
      <vt:lpstr>法律规定</vt:lpstr>
      <vt:lpstr>法律规定</vt:lpstr>
      <vt:lpstr>法律规定</vt:lpstr>
      <vt:lpstr> 注重程序  确保当事人陈述申辩的权利 </vt:lpstr>
      <vt:lpstr>法律问题</vt:lpstr>
      <vt:lpstr>法律规定</vt:lpstr>
      <vt:lpstr>投诉处理程序违法的法律后果</vt:lpstr>
      <vt:lpstr>PowerPoint 演示文稿</vt:lpstr>
      <vt:lpstr>尊重评审专家的主观评判</vt:lpstr>
      <vt:lpstr>法律问题</vt:lpstr>
      <vt:lpstr>法律分析</vt:lpstr>
      <vt:lpstr>法律分析</vt:lpstr>
      <vt:lpstr>法律规定</vt:lpstr>
      <vt:lpstr>法律规定</vt:lpstr>
      <vt:lpstr>法律规定</vt:lpstr>
      <vt:lpstr>法律规定</vt:lpstr>
      <vt:lpstr>法律规定</vt:lpstr>
      <vt:lpstr>法律规定</vt:lpstr>
      <vt:lpstr> 资格条件作为评审因素 </vt:lpstr>
      <vt:lpstr>法律问题</vt:lpstr>
      <vt:lpstr> 法律规定 </vt:lpstr>
      <vt:lpstr>法律规定</vt:lpstr>
      <vt:lpstr>PowerPoint 演示文稿</vt:lpstr>
      <vt:lpstr> 禁止资格后审 </vt:lpstr>
      <vt:lpstr> 法律分析 </vt:lpstr>
      <vt:lpstr> 法律规定 </vt:lpstr>
      <vt:lpstr> 采购人或采购代理机构可以通过重新评审修改评标结果的法定情节 </vt:lpstr>
      <vt:lpstr>禁止关联公司就同一项目进行投标</vt:lpstr>
      <vt:lpstr> 法律分析 </vt:lpstr>
      <vt:lpstr> 法律规定 </vt:lpstr>
      <vt:lpstr>进口产品的采购</vt:lpstr>
      <vt:lpstr>法律分析</vt:lpstr>
      <vt:lpstr> 法律规定 </vt:lpstr>
      <vt:lpstr>摆样评审</vt:lpstr>
      <vt:lpstr> 法律规定 </vt:lpstr>
      <vt:lpstr>设定最低限价</vt:lpstr>
      <vt:lpstr> 法律分析 </vt:lpstr>
      <vt:lpstr>以不合理条件对供应商实行差别待遇或歧视待遇</vt:lpstr>
      <vt:lpstr> 法律分析 </vt:lpstr>
      <vt:lpstr>以不合理条件对供应商实行差别待遇或歧视待遇</vt:lpstr>
      <vt:lpstr> 法律分析 </vt:lpstr>
      <vt:lpstr>以不合理条件对供应商实行差别待遇或歧视待遇</vt:lpstr>
      <vt:lpstr>法律分析</vt:lpstr>
      <vt:lpstr>法律依据</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袁浪</cp:lastModifiedBy>
  <cp:revision>56</cp:revision>
  <dcterms:created xsi:type="dcterms:W3CDTF">2019-06-19T02:08:00Z</dcterms:created>
  <dcterms:modified xsi:type="dcterms:W3CDTF">2019-12-17T03:02:09Z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2052-11.1.0.9305</vt:lpwstr>
  </property>
</Properties>
</file>