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665" r:id="rId2"/>
    <p:sldId id="1168" r:id="rId3"/>
    <p:sldId id="1170" r:id="rId4"/>
    <p:sldId id="291" r:id="rId5"/>
    <p:sldId id="637" r:id="rId6"/>
    <p:sldId id="292" r:id="rId7"/>
    <p:sldId id="401" r:id="rId8"/>
    <p:sldId id="389" r:id="rId9"/>
    <p:sldId id="615" r:id="rId10"/>
    <p:sldId id="491" r:id="rId11"/>
    <p:sldId id="630" r:id="rId12"/>
    <p:sldId id="558" r:id="rId13"/>
    <p:sldId id="261" r:id="rId14"/>
    <p:sldId id="1154" r:id="rId15"/>
    <p:sldId id="1198" r:id="rId16"/>
    <p:sldId id="1199" r:id="rId17"/>
    <p:sldId id="1200" r:id="rId18"/>
    <p:sldId id="1155" r:id="rId19"/>
    <p:sldId id="1156" r:id="rId20"/>
    <p:sldId id="1157" r:id="rId21"/>
    <p:sldId id="1158" r:id="rId22"/>
    <p:sldId id="1159" r:id="rId23"/>
    <p:sldId id="1160" r:id="rId24"/>
    <p:sldId id="1164" r:id="rId25"/>
    <p:sldId id="426" r:id="rId26"/>
    <p:sldId id="1165" r:id="rId27"/>
    <p:sldId id="290" r:id="rId28"/>
  </p:sldIdLst>
  <p:sldSz cx="9144000" cy="6858000" type="screen4x3"/>
  <p:notesSz cx="6858000" cy="9144000"/>
  <p:defaultTextStyle>
    <a:defPPr>
      <a:defRPr lang="en-US"/>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288"/>
    <p:restoredTop sz="94660"/>
  </p:normalViewPr>
  <p:slideViewPr>
    <p:cSldViewPr showGuides="1">
      <p:cViewPr>
        <p:scale>
          <a:sx n="76" d="100"/>
          <a:sy n="76" d="100"/>
        </p:scale>
        <p:origin x="-2634" y="-774"/>
      </p:cViewPr>
      <p:guideLst>
        <p:guide orient="horz" pos="2028"/>
        <p:guide pos="2929"/>
      </p:guideLst>
    </p:cSldViewPr>
  </p:slideViewPr>
  <p:notesTextViewPr>
    <p:cViewPr>
      <p:scale>
        <a:sx n="100" d="100"/>
        <a:sy n="100" d="100"/>
      </p:scale>
      <p:origin x="0" y="0"/>
    </p:cViewPr>
  </p:notesTextViewPr>
  <p:sorterViewPr showFormatting="0">
    <p:cViewPr>
      <p:scale>
        <a:sx n="64" d="100"/>
        <a:sy n="64"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p>
            <a:pPr lvl="0" algn="r" eaLnBrk="1" hangingPunct="1"/>
            <a:fld id="{9A0DB2DC-4C9A-4742-B13C-FB6460FD3503}" type="slidenum">
              <a:rPr lang="zh-CN" altLang="en-US" sz="1200" dirty="0"/>
              <a:pPr lvl="0" algn="r" eaLnBrk="1" hangingPunct="1"/>
              <a:t>‹#›</a:t>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标题幻灯片">
    <p:bg>
      <p:bgPr>
        <a:solidFill>
          <a:srgbClr val="FFFFFF"/>
        </a:solidFill>
        <a:effectLst/>
      </p:bgPr>
    </p:bg>
    <p:spTree>
      <p:nvGrpSpPr>
        <p:cNvPr id="1" name=""/>
        <p:cNvGrpSpPr/>
        <p:nvPr/>
      </p:nvGrpSpPr>
      <p:grpSpPr>
        <a:xfrm>
          <a:off x="0" y="0"/>
          <a:ext cx="0" cy="0"/>
          <a:chOff x="0" y="0"/>
          <a:chExt cx="0" cy="0"/>
        </a:xfrm>
      </p:grpSpPr>
      <p:grpSp>
        <p:nvGrpSpPr>
          <p:cNvPr id="57" name="Group 71"/>
          <p:cNvGrpSpPr/>
          <p:nvPr/>
        </p:nvGrpSpPr>
        <p:grpSpPr>
          <a:xfrm>
            <a:off x="8077200" y="0"/>
            <a:ext cx="1076325" cy="6858000"/>
            <a:chOff x="5088" y="0"/>
            <a:chExt cx="678" cy="4320"/>
          </a:xfrm>
        </p:grpSpPr>
        <p:sp>
          <p:nvSpPr>
            <p:cNvPr id="2084" name="Freeform 66"/>
            <p:cNvSpPr/>
            <p:nvPr userDrawn="1"/>
          </p:nvSpPr>
          <p:spPr>
            <a:xfrm>
              <a:off x="5088" y="0"/>
              <a:ext cx="672" cy="702"/>
            </a:xfrm>
            <a:custGeom>
              <a:avLst/>
              <a:gdLst/>
              <a:ahLst/>
              <a:cxnLst>
                <a:cxn ang="0">
                  <a:pos x="0" y="432"/>
                </a:cxn>
                <a:cxn ang="0">
                  <a:pos x="288" y="0"/>
                </a:cxn>
                <a:cxn ang="0">
                  <a:pos x="672" y="0"/>
                </a:cxn>
                <a:cxn ang="0">
                  <a:pos x="672" y="720"/>
                </a:cxn>
                <a:cxn ang="0">
                  <a:pos x="0" y="432"/>
                </a:cxn>
              </a:cxnLst>
              <a:rect l="0" t="0" r="0" b="0"/>
              <a:pathLst>
                <a:path w="672" h="720">
                  <a:moveTo>
                    <a:pt x="0" y="432"/>
                  </a:moveTo>
                  <a:cubicBezTo>
                    <a:pt x="186" y="216"/>
                    <a:pt x="288" y="0"/>
                    <a:pt x="288" y="0"/>
                  </a:cubicBezTo>
                  <a:lnTo>
                    <a:pt x="672" y="0"/>
                  </a:lnTo>
                  <a:lnTo>
                    <a:pt x="672" y="720"/>
                  </a:lnTo>
                  <a:cubicBezTo>
                    <a:pt x="672" y="720"/>
                    <a:pt x="384" y="516"/>
                    <a:pt x="0" y="432"/>
                  </a:cubicBezTo>
                  <a:close/>
                </a:path>
              </a:pathLst>
            </a:custGeom>
            <a:solidFill>
              <a:srgbClr val="E8E8E8">
                <a:alpha val="100000"/>
              </a:srgbClr>
            </a:solidFill>
            <a:ln w="9525">
              <a:noFill/>
            </a:ln>
          </p:spPr>
          <p:txBody>
            <a:bodyPr/>
            <a:lstStyle/>
            <a:p>
              <a:endParaRPr lang="zh-CN" altLang="en-US"/>
            </a:p>
          </p:txBody>
        </p:sp>
        <p:sp>
          <p:nvSpPr>
            <p:cNvPr id="2085" name="Freeform 67"/>
            <p:cNvSpPr/>
            <p:nvPr userDrawn="1"/>
          </p:nvSpPr>
          <p:spPr>
            <a:xfrm>
              <a:off x="5602" y="3496"/>
              <a:ext cx="164" cy="824"/>
            </a:xfrm>
            <a:custGeom>
              <a:avLst/>
              <a:gdLst/>
              <a:ahLst/>
              <a:cxnLst>
                <a:cxn ang="0">
                  <a:pos x="206" y="0"/>
                </a:cxn>
                <a:cxn ang="0">
                  <a:pos x="0" y="82"/>
                </a:cxn>
                <a:cxn ang="0">
                  <a:pos x="168" y="824"/>
                </a:cxn>
                <a:cxn ang="0">
                  <a:pos x="212" y="822"/>
                </a:cxn>
                <a:cxn ang="0">
                  <a:pos x="206" y="0"/>
                </a:cxn>
              </a:cxnLst>
              <a:rect l="0" t="0" r="0" b="0"/>
              <a:pathLst>
                <a:path w="212" h="824">
                  <a:moveTo>
                    <a:pt x="206" y="0"/>
                  </a:moveTo>
                  <a:cubicBezTo>
                    <a:pt x="104" y="54"/>
                    <a:pt x="0" y="82"/>
                    <a:pt x="0" y="82"/>
                  </a:cubicBezTo>
                  <a:cubicBezTo>
                    <a:pt x="0" y="82"/>
                    <a:pt x="148" y="378"/>
                    <a:pt x="168" y="824"/>
                  </a:cubicBezTo>
                  <a:lnTo>
                    <a:pt x="212" y="822"/>
                  </a:lnTo>
                  <a:cubicBezTo>
                    <a:pt x="212" y="822"/>
                    <a:pt x="209" y="411"/>
                    <a:pt x="206" y="0"/>
                  </a:cubicBezTo>
                  <a:close/>
                </a:path>
              </a:pathLst>
            </a:custGeom>
            <a:solidFill>
              <a:srgbClr val="E8E8E8">
                <a:alpha val="100000"/>
              </a:srgbClr>
            </a:solidFill>
            <a:ln w="9525">
              <a:noFill/>
            </a:ln>
          </p:spPr>
          <p:txBody>
            <a:bodyPr/>
            <a:lstStyle/>
            <a:p>
              <a:endParaRPr lang="zh-CN" altLang="en-US"/>
            </a:p>
          </p:txBody>
        </p:sp>
      </p:grpSp>
      <p:sp>
        <p:nvSpPr>
          <p:cNvPr id="2075" name="Rectangle 80"/>
          <p:cNvSpPr/>
          <p:nvPr/>
        </p:nvSpPr>
        <p:spPr>
          <a:xfrm>
            <a:off x="5495925" y="1333500"/>
            <a:ext cx="660400" cy="1025525"/>
          </a:xfrm>
          <a:prstGeom prst="rect">
            <a:avLst/>
          </a:prstGeom>
          <a:solidFill>
            <a:srgbClr val="FFFFFF">
              <a:alpha val="39999"/>
            </a:srgbClr>
          </a:solidFill>
          <a:ln w="9525">
            <a:noFill/>
          </a:ln>
        </p:spPr>
        <p:txBody>
          <a:bodyPr wrap="none" anchor="ctr"/>
          <a:lstStyle/>
          <a:p>
            <a:pPr lvl="0" eaLnBrk="1" hangingPunct="1"/>
            <a:endParaRPr lang="zh-CN" altLang="en-US" dirty="0"/>
          </a:p>
        </p:txBody>
      </p:sp>
      <p:sp>
        <p:nvSpPr>
          <p:cNvPr id="2076" name="Line 81"/>
          <p:cNvSpPr/>
          <p:nvPr/>
        </p:nvSpPr>
        <p:spPr>
          <a:xfrm>
            <a:off x="5480050" y="1588"/>
            <a:ext cx="0" cy="4238625"/>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77" name="Rectangle 82"/>
          <p:cNvSpPr/>
          <p:nvPr/>
        </p:nvSpPr>
        <p:spPr>
          <a:xfrm>
            <a:off x="4457700" y="3495675"/>
            <a:ext cx="1012825" cy="1025525"/>
          </a:xfrm>
          <a:prstGeom prst="rect">
            <a:avLst/>
          </a:prstGeom>
          <a:solidFill>
            <a:srgbClr val="FFFFFF">
              <a:alpha val="30196"/>
            </a:srgbClr>
          </a:solidFill>
          <a:ln w="9525">
            <a:noFill/>
          </a:ln>
        </p:spPr>
        <p:txBody>
          <a:bodyPr wrap="none" anchor="ctr"/>
          <a:lstStyle/>
          <a:p>
            <a:pPr lvl="0" eaLnBrk="1" hangingPunct="1"/>
            <a:endParaRPr lang="zh-CN" altLang="en-US" dirty="0"/>
          </a:p>
        </p:txBody>
      </p:sp>
      <p:pic>
        <p:nvPicPr>
          <p:cNvPr id="2078" name="Picture 83" descr="water"/>
          <p:cNvPicPr>
            <a:picLocks noChangeAspect="1"/>
          </p:cNvPicPr>
          <p:nvPr/>
        </p:nvPicPr>
        <p:blipFill>
          <a:blip r:embed="rId2"/>
          <a:srcRect l="22409" t="16374" b="27486"/>
          <a:stretch>
            <a:fillRect/>
          </a:stretch>
        </p:blipFill>
        <p:spPr>
          <a:xfrm rot="393398">
            <a:off x="2667000" y="609600"/>
            <a:ext cx="2663825" cy="2197100"/>
          </a:xfrm>
          <a:prstGeom prst="rect">
            <a:avLst/>
          </a:prstGeom>
          <a:noFill/>
          <a:ln w="9525">
            <a:noFill/>
          </a:ln>
        </p:spPr>
      </p:pic>
      <p:sp>
        <p:nvSpPr>
          <p:cNvPr id="36" name="Freeform 43"/>
          <p:cNvSpPr/>
          <p:nvPr/>
        </p:nvSpPr>
        <p:spPr>
          <a:xfrm>
            <a:off x="4800600" y="0"/>
            <a:ext cx="3276600" cy="2409825"/>
          </a:xfrm>
          <a:custGeom>
            <a:avLst/>
            <a:gdLst/>
            <a:ahLst/>
            <a:cxnLst>
              <a:cxn ang="0">
                <a:pos x="0" y="0"/>
              </a:cxn>
              <a:cxn ang="0">
                <a:pos x="276" y="1518"/>
              </a:cxn>
              <a:cxn ang="0">
                <a:pos x="2064" y="0"/>
              </a:cxn>
              <a:cxn ang="0">
                <a:pos x="0" y="0"/>
              </a:cxn>
            </a:cxnLst>
            <a:rect l="0" t="0" r="0" b="0"/>
            <a:pathLst>
              <a:path w="2064" h="1518">
                <a:moveTo>
                  <a:pt x="0" y="0"/>
                </a:moveTo>
                <a:cubicBezTo>
                  <a:pt x="0" y="0"/>
                  <a:pt x="138" y="759"/>
                  <a:pt x="276" y="1518"/>
                </a:cubicBezTo>
                <a:cubicBezTo>
                  <a:pt x="1518" y="1194"/>
                  <a:pt x="2064" y="0"/>
                  <a:pt x="2064" y="0"/>
                </a:cubicBezTo>
                <a:lnTo>
                  <a:pt x="0" y="0"/>
                </a:lnTo>
                <a:close/>
              </a:path>
            </a:pathLst>
          </a:custGeom>
          <a:solidFill>
            <a:schemeClr val="accent1">
              <a:alpha val="100000"/>
            </a:schemeClr>
          </a:solidFill>
          <a:ln w="9525">
            <a:noFill/>
          </a:ln>
        </p:spPr>
        <p:txBody>
          <a:bodyPr/>
          <a:lstStyle/>
          <a:p>
            <a:endParaRPr lang="zh-CN" altLang="en-US"/>
          </a:p>
        </p:txBody>
      </p:sp>
      <p:sp>
        <p:nvSpPr>
          <p:cNvPr id="2054" name="Freeform 79"/>
          <p:cNvSpPr/>
          <p:nvPr/>
        </p:nvSpPr>
        <p:spPr>
          <a:xfrm>
            <a:off x="0" y="0"/>
            <a:ext cx="6583363" cy="7267575"/>
          </a:xfrm>
          <a:custGeom>
            <a:avLst/>
            <a:gdLst/>
            <a:ahLst/>
            <a:cxnLst>
              <a:cxn ang="0">
                <a:pos x="0" y="0"/>
              </a:cxn>
              <a:cxn ang="0">
                <a:pos x="3612" y="0"/>
              </a:cxn>
              <a:cxn ang="0">
                <a:pos x="3222" y="3042"/>
              </a:cxn>
              <a:cxn ang="0">
                <a:pos x="0" y="3744"/>
              </a:cxn>
              <a:cxn ang="0">
                <a:pos x="0" y="0"/>
              </a:cxn>
            </a:cxnLst>
            <a:rect l="0" t="0" r="0" b="0"/>
            <a:pathLst>
              <a:path w="4014" h="4455">
                <a:moveTo>
                  <a:pt x="0" y="0"/>
                </a:moveTo>
                <a:lnTo>
                  <a:pt x="3612" y="0"/>
                </a:lnTo>
                <a:cubicBezTo>
                  <a:pt x="4014" y="984"/>
                  <a:pt x="3812" y="2307"/>
                  <a:pt x="3222" y="3042"/>
                </a:cubicBezTo>
                <a:cubicBezTo>
                  <a:pt x="1988" y="4455"/>
                  <a:pt x="0" y="3744"/>
                  <a:pt x="0" y="3744"/>
                </a:cubicBezTo>
                <a:lnTo>
                  <a:pt x="0" y="0"/>
                </a:lnTo>
                <a:close/>
              </a:path>
            </a:pathLst>
          </a:custGeom>
          <a:solidFill>
            <a:srgbClr val="FFFFFF">
              <a:alpha val="100000"/>
            </a:srgbClr>
          </a:solidFill>
          <a:ln w="9525">
            <a:noFill/>
          </a:ln>
        </p:spPr>
        <p:txBody>
          <a:bodyPr/>
          <a:lstStyle/>
          <a:p>
            <a:endParaRPr lang="zh-CN" altLang="en-US"/>
          </a:p>
        </p:txBody>
      </p:sp>
      <p:sp>
        <p:nvSpPr>
          <p:cNvPr id="38" name="Freeform 45"/>
          <p:cNvSpPr/>
          <p:nvPr/>
        </p:nvSpPr>
        <p:spPr bwMode="gray">
          <a:xfrm>
            <a:off x="0" y="0"/>
            <a:ext cx="6372225" cy="7072313"/>
          </a:xfrm>
          <a:custGeom>
            <a:avLst/>
            <a:gdLst/>
            <a:ahLst/>
            <a:cxnLst>
              <a:cxn ang="0">
                <a:pos x="0" y="0"/>
              </a:cxn>
              <a:cxn ang="0">
                <a:pos x="3612" y="0"/>
              </a:cxn>
              <a:cxn ang="0">
                <a:pos x="3222" y="3042"/>
              </a:cxn>
              <a:cxn ang="0">
                <a:pos x="0" y="3744"/>
              </a:cxn>
              <a:cxn ang="0">
                <a:pos x="0" y="0"/>
              </a:cxn>
            </a:cxnLst>
            <a:rect l="0" t="0" r="r" b="b"/>
            <a:pathLst>
              <a:path w="4014" h="4455">
                <a:moveTo>
                  <a:pt x="0" y="0"/>
                </a:moveTo>
                <a:lnTo>
                  <a:pt x="3612" y="0"/>
                </a:lnTo>
                <a:cubicBezTo>
                  <a:pt x="4014" y="984"/>
                  <a:pt x="3812" y="2307"/>
                  <a:pt x="3222" y="3042"/>
                </a:cubicBezTo>
                <a:cubicBezTo>
                  <a:pt x="1988" y="4455"/>
                  <a:pt x="0" y="3744"/>
                  <a:pt x="0" y="3744"/>
                </a:cubicBezTo>
                <a:lnTo>
                  <a:pt x="0" y="0"/>
                </a:lnTo>
                <a:close/>
              </a:path>
            </a:pathLst>
          </a:custGeom>
          <a:gradFill rotWithShape="1">
            <a:gsLst>
              <a:gs pos="0">
                <a:schemeClr val="bg1">
                  <a:gamma/>
                  <a:tint val="25490"/>
                  <a:invGamma/>
                </a:schemeClr>
              </a:gs>
              <a:gs pos="100000">
                <a:schemeClr val="bg1"/>
              </a:gs>
            </a:gsLst>
            <a:lin ang="2700000" scaled="1"/>
          </a:gradFill>
          <a:ln w="9525">
            <a:no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6" name="Line 47"/>
          <p:cNvSpPr/>
          <p:nvPr/>
        </p:nvSpPr>
        <p:spPr>
          <a:xfrm>
            <a:off x="250825" y="1588"/>
            <a:ext cx="0" cy="6015037"/>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57" name="Line 48"/>
          <p:cNvSpPr/>
          <p:nvPr/>
        </p:nvSpPr>
        <p:spPr>
          <a:xfrm>
            <a:off x="1293813" y="1588"/>
            <a:ext cx="0" cy="6207125"/>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58" name="Line 49"/>
          <p:cNvSpPr/>
          <p:nvPr/>
        </p:nvSpPr>
        <p:spPr>
          <a:xfrm>
            <a:off x="2338388" y="1588"/>
            <a:ext cx="0" cy="6183312"/>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59" name="Line 50"/>
          <p:cNvSpPr/>
          <p:nvPr/>
        </p:nvSpPr>
        <p:spPr>
          <a:xfrm>
            <a:off x="3382963" y="1588"/>
            <a:ext cx="0" cy="5972175"/>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0" name="Line 51"/>
          <p:cNvSpPr/>
          <p:nvPr/>
        </p:nvSpPr>
        <p:spPr>
          <a:xfrm>
            <a:off x="4427538" y="1588"/>
            <a:ext cx="0" cy="5449887"/>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1" name="Line 53"/>
          <p:cNvSpPr/>
          <p:nvPr/>
        </p:nvSpPr>
        <p:spPr>
          <a:xfrm rot="5400000">
            <a:off x="2913063" y="-2654300"/>
            <a:ext cx="0" cy="5813425"/>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2" name="Line 54"/>
          <p:cNvSpPr/>
          <p:nvPr/>
        </p:nvSpPr>
        <p:spPr>
          <a:xfrm rot="5400000">
            <a:off x="3006725" y="-1682750"/>
            <a:ext cx="0" cy="6000750"/>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3" name="Line 55"/>
          <p:cNvSpPr/>
          <p:nvPr/>
        </p:nvSpPr>
        <p:spPr>
          <a:xfrm rot="5400000">
            <a:off x="3011488" y="-622300"/>
            <a:ext cx="0" cy="6010275"/>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4" name="Line 56"/>
          <p:cNvSpPr/>
          <p:nvPr/>
        </p:nvSpPr>
        <p:spPr>
          <a:xfrm rot="5400000">
            <a:off x="2906713" y="547688"/>
            <a:ext cx="0" cy="5802312"/>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5" name="Line 57"/>
          <p:cNvSpPr/>
          <p:nvPr/>
        </p:nvSpPr>
        <p:spPr>
          <a:xfrm rot="5400000">
            <a:off x="2665413" y="1854200"/>
            <a:ext cx="0" cy="5319713"/>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6" name="Line 58"/>
          <p:cNvSpPr/>
          <p:nvPr/>
        </p:nvSpPr>
        <p:spPr>
          <a:xfrm rot="5400000">
            <a:off x="2114550" y="3471863"/>
            <a:ext cx="0" cy="4217987"/>
          </a:xfrm>
          <a:prstGeom prst="line">
            <a:avLst/>
          </a:prstGeom>
          <a:ln w="9525" cap="flat" cmpd="sng">
            <a:solidFill>
              <a:srgbClr val="FFFFFF"/>
            </a:solidFill>
            <a:prstDash val="solid"/>
            <a:headEnd type="none" w="med" len="med"/>
            <a:tailEnd type="none" w="med" len="med"/>
          </a:ln>
          <a:effectLst>
            <a:outerShdw dist="17961" dir="2699999" algn="ctr" rotWithShape="0">
              <a:schemeClr val="accent2">
                <a:alpha val="50000"/>
              </a:schemeClr>
            </a:outerShdw>
          </a:effectLst>
        </p:spPr>
      </p:sp>
      <p:sp>
        <p:nvSpPr>
          <p:cNvPr id="2067" name="Rectangle 59"/>
          <p:cNvSpPr/>
          <p:nvPr/>
        </p:nvSpPr>
        <p:spPr>
          <a:xfrm>
            <a:off x="2362200" y="277813"/>
            <a:ext cx="1012825" cy="1025525"/>
          </a:xfrm>
          <a:prstGeom prst="rect">
            <a:avLst/>
          </a:prstGeom>
          <a:solidFill>
            <a:srgbClr val="FFFFFF">
              <a:alpha val="50195"/>
            </a:srgbClr>
          </a:solidFill>
          <a:ln w="9525">
            <a:noFill/>
          </a:ln>
        </p:spPr>
        <p:txBody>
          <a:bodyPr wrap="none" anchor="ctr"/>
          <a:lstStyle/>
          <a:p>
            <a:pPr lvl="0" eaLnBrk="1" hangingPunct="1"/>
            <a:endParaRPr lang="zh-CN" altLang="en-US" dirty="0"/>
          </a:p>
        </p:txBody>
      </p:sp>
      <p:sp>
        <p:nvSpPr>
          <p:cNvPr id="2068" name="Rectangle 60"/>
          <p:cNvSpPr/>
          <p:nvPr/>
        </p:nvSpPr>
        <p:spPr>
          <a:xfrm>
            <a:off x="285750" y="2427288"/>
            <a:ext cx="1012825" cy="1025525"/>
          </a:xfrm>
          <a:prstGeom prst="rect">
            <a:avLst/>
          </a:prstGeom>
          <a:solidFill>
            <a:srgbClr val="FFFFFF">
              <a:alpha val="39999"/>
            </a:srgbClr>
          </a:solidFill>
          <a:ln w="9525">
            <a:noFill/>
          </a:ln>
        </p:spPr>
        <p:txBody>
          <a:bodyPr wrap="none" anchor="ctr"/>
          <a:lstStyle/>
          <a:p>
            <a:pPr lvl="0" eaLnBrk="1" hangingPunct="1"/>
            <a:endParaRPr lang="zh-CN" altLang="en-US" dirty="0"/>
          </a:p>
        </p:txBody>
      </p:sp>
      <p:sp>
        <p:nvSpPr>
          <p:cNvPr id="2069" name="Rectangle 61"/>
          <p:cNvSpPr/>
          <p:nvPr/>
        </p:nvSpPr>
        <p:spPr>
          <a:xfrm>
            <a:off x="0" y="271463"/>
            <a:ext cx="250825" cy="1025525"/>
          </a:xfrm>
          <a:prstGeom prst="rect">
            <a:avLst/>
          </a:prstGeom>
          <a:solidFill>
            <a:srgbClr val="FFFFFF">
              <a:alpha val="39999"/>
            </a:srgbClr>
          </a:solidFill>
          <a:ln w="9525">
            <a:noFill/>
          </a:ln>
        </p:spPr>
        <p:txBody>
          <a:bodyPr wrap="none" anchor="ctr"/>
          <a:lstStyle/>
          <a:p>
            <a:pPr lvl="0" eaLnBrk="1" hangingPunct="1"/>
            <a:endParaRPr lang="zh-CN" altLang="en-US" dirty="0"/>
          </a:p>
        </p:txBody>
      </p:sp>
      <p:sp>
        <p:nvSpPr>
          <p:cNvPr id="2070" name="Rectangle 62"/>
          <p:cNvSpPr/>
          <p:nvPr/>
        </p:nvSpPr>
        <p:spPr>
          <a:xfrm>
            <a:off x="1331913" y="1588"/>
            <a:ext cx="1012825" cy="234950"/>
          </a:xfrm>
          <a:prstGeom prst="rect">
            <a:avLst/>
          </a:prstGeom>
          <a:solidFill>
            <a:srgbClr val="FFFFFF">
              <a:alpha val="50195"/>
            </a:srgbClr>
          </a:solidFill>
          <a:ln w="9525">
            <a:noFill/>
          </a:ln>
        </p:spPr>
        <p:txBody>
          <a:bodyPr wrap="none" anchor="ctr"/>
          <a:lstStyle/>
          <a:p>
            <a:pPr lvl="0" eaLnBrk="1" hangingPunct="1"/>
            <a:endParaRPr lang="zh-CN" altLang="en-US" dirty="0"/>
          </a:p>
        </p:txBody>
      </p:sp>
      <p:sp>
        <p:nvSpPr>
          <p:cNvPr id="2071" name="Freeform 64"/>
          <p:cNvSpPr/>
          <p:nvPr/>
        </p:nvSpPr>
        <p:spPr>
          <a:xfrm>
            <a:off x="2365375" y="4541838"/>
            <a:ext cx="1009650" cy="1033462"/>
          </a:xfrm>
          <a:custGeom>
            <a:avLst/>
            <a:gdLst/>
            <a:ahLst/>
            <a:cxnLst>
              <a:cxn ang="0">
                <a:pos x="0" y="0"/>
              </a:cxn>
              <a:cxn ang="0">
                <a:pos x="0" y="645"/>
              </a:cxn>
              <a:cxn ang="0">
                <a:pos x="636" y="651"/>
              </a:cxn>
              <a:cxn ang="0">
                <a:pos x="632" y="0"/>
              </a:cxn>
              <a:cxn ang="0">
                <a:pos x="0" y="0"/>
              </a:cxn>
            </a:cxnLst>
            <a:rect l="0" t="0" r="0" b="0"/>
            <a:pathLst>
              <a:path w="636" h="651">
                <a:moveTo>
                  <a:pt x="0" y="0"/>
                </a:moveTo>
                <a:lnTo>
                  <a:pt x="0" y="645"/>
                </a:lnTo>
                <a:lnTo>
                  <a:pt x="636" y="651"/>
                </a:lnTo>
                <a:lnTo>
                  <a:pt x="632" y="0"/>
                </a:lnTo>
                <a:lnTo>
                  <a:pt x="0" y="0"/>
                </a:lnTo>
                <a:close/>
              </a:path>
            </a:pathLst>
          </a:custGeom>
          <a:solidFill>
            <a:srgbClr val="FFFFFF">
              <a:alpha val="39999"/>
            </a:srgbClr>
          </a:solidFill>
          <a:ln w="9525">
            <a:noFill/>
          </a:ln>
        </p:spPr>
        <p:txBody>
          <a:bodyPr/>
          <a:lstStyle/>
          <a:p>
            <a:endParaRPr lang="zh-CN" altLang="en-US"/>
          </a:p>
        </p:txBody>
      </p:sp>
      <p:sp>
        <p:nvSpPr>
          <p:cNvPr id="2072" name="Rectangle 31"/>
          <p:cNvSpPr/>
          <p:nvPr/>
        </p:nvSpPr>
        <p:spPr>
          <a:xfrm>
            <a:off x="285750" y="2435225"/>
            <a:ext cx="1012825" cy="1025525"/>
          </a:xfrm>
          <a:prstGeom prst="rect">
            <a:avLst/>
          </a:prstGeom>
          <a:solidFill>
            <a:srgbClr val="FFFFFF">
              <a:alpha val="30196"/>
            </a:srgbClr>
          </a:solidFill>
          <a:ln w="9525">
            <a:noFill/>
          </a:ln>
        </p:spPr>
        <p:txBody>
          <a:bodyPr wrap="none" anchor="ctr"/>
          <a:lstStyle/>
          <a:p>
            <a:pPr lvl="0" eaLnBrk="1" hangingPunct="1"/>
            <a:endParaRPr lang="zh-CN" altLang="en-US" dirty="0"/>
          </a:p>
        </p:txBody>
      </p:sp>
      <p:sp>
        <p:nvSpPr>
          <p:cNvPr id="2073" name="Text Box 38"/>
          <p:cNvSpPr txBox="1"/>
          <p:nvPr/>
        </p:nvSpPr>
        <p:spPr>
          <a:xfrm>
            <a:off x="333375" y="4714875"/>
            <a:ext cx="1303338" cy="427038"/>
          </a:xfrm>
          <a:prstGeom prst="rect">
            <a:avLst/>
          </a:prstGeom>
          <a:noFill/>
          <a:ln w="9525">
            <a:noFill/>
          </a:ln>
        </p:spPr>
        <p:txBody>
          <a:bodyPr wrap="none">
            <a:spAutoFit/>
          </a:bodyPr>
          <a:lstStyle/>
          <a:p>
            <a:pPr lvl="0" eaLnBrk="1" hangingPunct="1"/>
            <a:r>
              <a:rPr lang="en-US" altLang="zh-CN" sz="2200" dirty="0">
                <a:latin typeface="Arial Black" panose="020B0A04020102020204" pitchFamily="34" charset="0"/>
              </a:rPr>
              <a:t>L/O/G/O</a:t>
            </a:r>
          </a:p>
        </p:txBody>
      </p:sp>
      <p:sp>
        <p:nvSpPr>
          <p:cNvPr id="35" name="Freeform 42"/>
          <p:cNvSpPr/>
          <p:nvPr/>
        </p:nvSpPr>
        <p:spPr>
          <a:xfrm>
            <a:off x="4400550" y="781050"/>
            <a:ext cx="4743450" cy="5048250"/>
          </a:xfrm>
          <a:custGeom>
            <a:avLst/>
            <a:gdLst/>
            <a:ahLst/>
            <a:cxnLst>
              <a:cxn ang="0">
                <a:pos x="510" y="1098"/>
              </a:cxn>
              <a:cxn ang="0">
                <a:pos x="2280" y="0"/>
              </a:cxn>
              <a:cxn ang="0">
                <a:pos x="2988" y="342"/>
              </a:cxn>
              <a:cxn ang="0">
                <a:pos x="2988" y="2772"/>
              </a:cxn>
              <a:cxn ang="0">
                <a:pos x="1452" y="3060"/>
              </a:cxn>
              <a:cxn ang="0">
                <a:pos x="0" y="2406"/>
              </a:cxn>
              <a:cxn ang="0">
                <a:pos x="510" y="1098"/>
              </a:cxn>
            </a:cxnLst>
            <a:rect l="0" t="0" r="0" b="0"/>
            <a:pathLst>
              <a:path w="2988" h="3180">
                <a:moveTo>
                  <a:pt x="510" y="1098"/>
                </a:moveTo>
                <a:cubicBezTo>
                  <a:pt x="1710" y="840"/>
                  <a:pt x="2280" y="0"/>
                  <a:pt x="2280" y="0"/>
                </a:cubicBezTo>
                <a:cubicBezTo>
                  <a:pt x="2700" y="96"/>
                  <a:pt x="2988" y="342"/>
                  <a:pt x="2988" y="342"/>
                </a:cubicBezTo>
                <a:lnTo>
                  <a:pt x="2988" y="2772"/>
                </a:lnTo>
                <a:cubicBezTo>
                  <a:pt x="2988" y="2772"/>
                  <a:pt x="2202" y="3180"/>
                  <a:pt x="1452" y="3060"/>
                </a:cubicBezTo>
                <a:cubicBezTo>
                  <a:pt x="636" y="2940"/>
                  <a:pt x="0" y="2406"/>
                  <a:pt x="0" y="2406"/>
                </a:cubicBezTo>
                <a:lnTo>
                  <a:pt x="510" y="1098"/>
                </a:lnTo>
                <a:close/>
              </a:path>
            </a:pathLst>
          </a:custGeom>
          <a:solidFill>
            <a:schemeClr val="accent2">
              <a:alpha val="100000"/>
            </a:schemeClr>
          </a:solidFill>
          <a:ln w="9525">
            <a:noFill/>
          </a:ln>
        </p:spPr>
        <p:txBody>
          <a:bodyPr/>
          <a:lstStyle/>
          <a:p>
            <a:endParaRPr lang="zh-CN" altLang="en-US"/>
          </a:p>
        </p:txBody>
      </p:sp>
      <p:sp>
        <p:nvSpPr>
          <p:cNvPr id="34" name="Freeform 41"/>
          <p:cNvSpPr/>
          <p:nvPr/>
        </p:nvSpPr>
        <p:spPr>
          <a:xfrm>
            <a:off x="2590800" y="4705350"/>
            <a:ext cx="6400800" cy="2152650"/>
          </a:xfrm>
          <a:custGeom>
            <a:avLst/>
            <a:gdLst/>
            <a:ahLst/>
            <a:cxnLst>
              <a:cxn ang="0">
                <a:pos x="1116" y="0"/>
              </a:cxn>
              <a:cxn ang="0">
                <a:pos x="3840" y="636"/>
              </a:cxn>
              <a:cxn ang="0">
                <a:pos x="4032" y="1356"/>
              </a:cxn>
              <a:cxn ang="0">
                <a:pos x="288" y="1356"/>
              </a:cxn>
              <a:cxn ang="0">
                <a:pos x="0" y="828"/>
              </a:cxn>
              <a:cxn ang="0">
                <a:pos x="1116" y="0"/>
              </a:cxn>
            </a:cxnLst>
            <a:rect l="0" t="0" r="0" b="0"/>
            <a:pathLst>
              <a:path w="4032" h="1356">
                <a:moveTo>
                  <a:pt x="1116" y="0"/>
                </a:moveTo>
                <a:cubicBezTo>
                  <a:pt x="2370" y="1254"/>
                  <a:pt x="3840" y="636"/>
                  <a:pt x="3840" y="636"/>
                </a:cubicBezTo>
                <a:cubicBezTo>
                  <a:pt x="4032" y="966"/>
                  <a:pt x="4032" y="1356"/>
                  <a:pt x="4032" y="1356"/>
                </a:cubicBezTo>
                <a:cubicBezTo>
                  <a:pt x="4032" y="1356"/>
                  <a:pt x="2160" y="1356"/>
                  <a:pt x="288" y="1356"/>
                </a:cubicBezTo>
                <a:cubicBezTo>
                  <a:pt x="120" y="1140"/>
                  <a:pt x="0" y="828"/>
                  <a:pt x="0" y="828"/>
                </a:cubicBezTo>
                <a:lnTo>
                  <a:pt x="1116" y="0"/>
                </a:lnTo>
                <a:close/>
              </a:path>
            </a:pathLst>
          </a:custGeom>
          <a:solidFill>
            <a:schemeClr val="hlink">
              <a:alpha val="100000"/>
            </a:schemeClr>
          </a:solidFill>
          <a:ln w="9525">
            <a:noFill/>
          </a:ln>
        </p:spPr>
        <p:txBody>
          <a:bodyPr/>
          <a:lstStyle/>
          <a:p>
            <a:endParaRPr lang="zh-CN" altLang="en-US"/>
          </a:p>
        </p:txBody>
      </p:sp>
      <p:sp>
        <p:nvSpPr>
          <p:cNvPr id="33" name="Freeform 40"/>
          <p:cNvSpPr/>
          <p:nvPr/>
        </p:nvSpPr>
        <p:spPr>
          <a:xfrm>
            <a:off x="0" y="6048375"/>
            <a:ext cx="2762250" cy="809625"/>
          </a:xfrm>
          <a:custGeom>
            <a:avLst/>
            <a:gdLst/>
            <a:ahLst/>
            <a:cxnLst>
              <a:cxn ang="0">
                <a:pos x="0" y="0"/>
              </a:cxn>
              <a:cxn ang="0">
                <a:pos x="0" y="510"/>
              </a:cxn>
              <a:cxn ang="0">
                <a:pos x="1740" y="510"/>
              </a:cxn>
              <a:cxn ang="0">
                <a:pos x="1595" y="30"/>
              </a:cxn>
              <a:cxn ang="0">
                <a:pos x="0" y="0"/>
              </a:cxn>
            </a:cxnLst>
            <a:rect l="0" t="0" r="0" b="0"/>
            <a:pathLst>
              <a:path w="1740" h="510">
                <a:moveTo>
                  <a:pt x="0" y="0"/>
                </a:moveTo>
                <a:lnTo>
                  <a:pt x="0" y="510"/>
                </a:lnTo>
                <a:cubicBezTo>
                  <a:pt x="0" y="510"/>
                  <a:pt x="870" y="510"/>
                  <a:pt x="1740" y="510"/>
                </a:cubicBezTo>
                <a:cubicBezTo>
                  <a:pt x="1650" y="258"/>
                  <a:pt x="1595" y="30"/>
                  <a:pt x="1595" y="30"/>
                </a:cubicBezTo>
                <a:cubicBezTo>
                  <a:pt x="798" y="54"/>
                  <a:pt x="0" y="0"/>
                  <a:pt x="0" y="0"/>
                </a:cubicBezTo>
                <a:close/>
              </a:path>
            </a:pathLst>
          </a:custGeom>
          <a:solidFill>
            <a:schemeClr val="folHlink">
              <a:alpha val="100000"/>
            </a:schemeClr>
          </a:solidFill>
          <a:ln w="9525">
            <a:noFill/>
          </a:ln>
        </p:spPr>
        <p:txBody>
          <a:bodyPr/>
          <a:lstStyle/>
          <a:p>
            <a:endParaRPr lang="zh-CN" altLang="en-US"/>
          </a:p>
        </p:txBody>
      </p:sp>
      <p:sp>
        <p:nvSpPr>
          <p:cNvPr id="3075" name="Rectangle 3"/>
          <p:cNvSpPr>
            <a:spLocks noGrp="1" noChangeArrowheads="1"/>
          </p:cNvSpPr>
          <p:nvPr>
            <p:ph type="subTitle" idx="1"/>
          </p:nvPr>
        </p:nvSpPr>
        <p:spPr>
          <a:xfrm>
            <a:off x="333375" y="5084763"/>
            <a:ext cx="6400800" cy="457200"/>
          </a:xfrm>
        </p:spPr>
        <p:txBody>
          <a:bodyPr/>
          <a:lstStyle>
            <a:lvl1pPr marL="0" indent="0">
              <a:buFontTx/>
              <a:buNone/>
              <a:defRPr sz="1600">
                <a:latin typeface="Times New Roman" panose="02020603050405020304" pitchFamily="18" charset="0"/>
              </a:defRPr>
            </a:lvl1pPr>
          </a:lstStyle>
          <a:p>
            <a:r>
              <a:rPr lang="zh-CN" altLang="en-US" smtClean="0"/>
              <a:t>单击此处编辑母版副标题样式</a:t>
            </a:r>
            <a:endParaRPr lang="en-US" altLang="zh-CN"/>
          </a:p>
        </p:txBody>
      </p:sp>
      <p:sp>
        <p:nvSpPr>
          <p:cNvPr id="3074" name="Rectangle 2"/>
          <p:cNvSpPr>
            <a:spLocks noGrp="1" noChangeArrowheads="1"/>
          </p:cNvSpPr>
          <p:nvPr>
            <p:ph type="ctrTitle"/>
          </p:nvPr>
        </p:nvSpPr>
        <p:spPr bwMode="gray">
          <a:xfrm>
            <a:off x="333375" y="1884363"/>
            <a:ext cx="8229600" cy="1470025"/>
          </a:xfrm>
          <a:effectLst/>
        </p:spPr>
        <p:txBody>
          <a:bodyPr/>
          <a:lstStyle>
            <a:lvl1pPr>
              <a:defRPr sz="4800"/>
            </a:lvl1pPr>
          </a:lstStyle>
          <a:p>
            <a:r>
              <a:rPr lang="zh-CN" altLang="en-US" smtClean="0"/>
              <a:t>单击此处编辑母版标题样式</a:t>
            </a:r>
            <a:endParaRPr lang="en-US" altLang="zh-CN"/>
          </a:p>
        </p:txBody>
      </p:sp>
      <p:sp>
        <p:nvSpPr>
          <p:cNvPr id="64" name="Rectangle 4"/>
          <p:cNvSpPr>
            <a:spLocks noGrp="1" noChangeArrowheads="1"/>
          </p:cNvSpPr>
          <p:nvPr>
            <p:ph type="dt" sz="half" idx="2"/>
          </p:nvPr>
        </p:nvSpPr>
        <p:spPr bwMode="gray">
          <a:xfrm>
            <a:off x="457200" y="6407150"/>
            <a:ext cx="2133600" cy="314325"/>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65" name="Rectangle 5"/>
          <p:cNvSpPr>
            <a:spLocks noGrp="1" noChangeArrowheads="1"/>
          </p:cNvSpPr>
          <p:nvPr>
            <p:ph type="ftr" sz="quarter" idx="3"/>
          </p:nvPr>
        </p:nvSpPr>
        <p:spPr bwMode="gray">
          <a:xfrm>
            <a:off x="3124200" y="6407150"/>
            <a:ext cx="2895600" cy="314325"/>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66" name="Rectangle 6"/>
          <p:cNvSpPr>
            <a:spLocks noGrp="1" noChangeArrowheads="1"/>
          </p:cNvSpPr>
          <p:nvPr>
            <p:ph type="sldNum" sz="quarter" idx="4"/>
          </p:nvPr>
        </p:nvSpPr>
        <p:spPr bwMode="gray">
          <a:xfrm>
            <a:off x="6553200" y="6407150"/>
            <a:ext cx="2133600" cy="314325"/>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childTnLst>
                                </p:cTn>
                              </p:par>
                              <p:par>
                                <p:cTn id="8" presetID="10" presetClass="entr" presetSubtype="0" fill="hold" nodeType="withEffect">
                                  <p:stCondLst>
                                    <p:cond delay="60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1000"/>
                                        <p:tgtEl>
                                          <p:spTgt spid="35"/>
                                        </p:tgtEl>
                                      </p:cBhvr>
                                    </p:animEffect>
                                  </p:childTnLst>
                                </p:cTn>
                              </p:par>
                              <p:par>
                                <p:cTn id="11" presetID="10" presetClass="entr" presetSubtype="0" fill="hold" nodeType="withEffect">
                                  <p:stCondLst>
                                    <p:cond delay="130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1000"/>
                                        <p:tgtEl>
                                          <p:spTgt spid="34"/>
                                        </p:tgtEl>
                                      </p:cBhvr>
                                    </p:animEffect>
                                  </p:childTnLst>
                                </p:cTn>
                              </p:par>
                              <p:par>
                                <p:cTn id="14" presetID="10" presetClass="entr" presetSubtype="0" fill="hold" nodeType="withEffect">
                                  <p:stCondLst>
                                    <p:cond delay="200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1000"/>
                                        <p:tgtEl>
                                          <p:spTgt spid="33"/>
                                        </p:tgtEl>
                                      </p:cBhvr>
                                    </p:animEffect>
                                  </p:childTnLst>
                                </p:cTn>
                              </p:par>
                            </p:childTnLst>
                          </p:cTn>
                        </p:par>
                        <p:par>
                          <p:cTn id="17" fill="hold">
                            <p:stCondLst>
                              <p:cond delay="1000"/>
                            </p:stCondLst>
                            <p:childTnLst>
                              <p:par>
                                <p:cTn id="18" presetID="26" presetClass="emph" presetSubtype="0" fill="hold" nodeType="afterEffect">
                                  <p:stCondLst>
                                    <p:cond delay="0"/>
                                  </p:stCondLst>
                                  <p:childTnLst>
                                    <p:animEffect transition="out" filter="fade">
                                      <p:cBhvr>
                                        <p:cTn id="19" dur="2000" tmFilter="0, 0; .2, .5; .8, .5; 1, 0"/>
                                        <p:tgtEl>
                                          <p:spTgt spid="36"/>
                                        </p:tgtEl>
                                      </p:cBhvr>
                                    </p:animEffect>
                                    <p:animScale>
                                      <p:cBhvr>
                                        <p:cTn id="20" dur="1000" autoRev="1" fill="hold"/>
                                        <p:tgtEl>
                                          <p:spTgt spid="36"/>
                                        </p:tgtEl>
                                      </p:cBhvr>
                                      <p:by x="105000" y="105000"/>
                                    </p:animScale>
                                  </p:childTnLst>
                                </p:cTn>
                              </p:par>
                              <p:par>
                                <p:cTn id="21" presetID="26" presetClass="emph" presetSubtype="0" fill="hold" nodeType="withEffect">
                                  <p:stCondLst>
                                    <p:cond delay="500"/>
                                  </p:stCondLst>
                                  <p:childTnLst>
                                    <p:animEffect transition="out" filter="fade">
                                      <p:cBhvr>
                                        <p:cTn id="22" dur="2000" tmFilter="0, 0; .2, .5; .8, .5; 1, 0"/>
                                        <p:tgtEl>
                                          <p:spTgt spid="35"/>
                                        </p:tgtEl>
                                      </p:cBhvr>
                                    </p:animEffect>
                                    <p:animScale>
                                      <p:cBhvr>
                                        <p:cTn id="23" dur="1000" autoRev="1" fill="hold"/>
                                        <p:tgtEl>
                                          <p:spTgt spid="35"/>
                                        </p:tgtEl>
                                      </p:cBhvr>
                                      <p:by x="105000" y="105000"/>
                                    </p:animScale>
                                  </p:childTnLst>
                                </p:cTn>
                              </p:par>
                              <p:par>
                                <p:cTn id="24" presetID="26" presetClass="emph" presetSubtype="0" fill="hold" nodeType="withEffect">
                                  <p:stCondLst>
                                    <p:cond delay="1000"/>
                                  </p:stCondLst>
                                  <p:childTnLst>
                                    <p:animEffect transition="out" filter="fade">
                                      <p:cBhvr>
                                        <p:cTn id="25" dur="2000" tmFilter="0, 0; .2, .5; .8, .5; 1, 0"/>
                                        <p:tgtEl>
                                          <p:spTgt spid="34"/>
                                        </p:tgtEl>
                                      </p:cBhvr>
                                    </p:animEffect>
                                    <p:animScale>
                                      <p:cBhvr>
                                        <p:cTn id="26" dur="1000" autoRev="1" fill="hold"/>
                                        <p:tgtEl>
                                          <p:spTgt spid="34"/>
                                        </p:tgtEl>
                                      </p:cBhvr>
                                      <p:by x="105000" y="105000"/>
                                    </p:animScale>
                                  </p:childTnLst>
                                </p:cTn>
                              </p:par>
                              <p:par>
                                <p:cTn id="27" presetID="26" presetClass="emph" presetSubtype="0" fill="hold" nodeType="withEffect">
                                  <p:stCondLst>
                                    <p:cond delay="1600"/>
                                  </p:stCondLst>
                                  <p:childTnLst>
                                    <p:animEffect transition="out" filter="fade">
                                      <p:cBhvr>
                                        <p:cTn id="28" dur="2000" tmFilter="0, 0; .2, .5; .8, .5; 1, 0"/>
                                        <p:tgtEl>
                                          <p:spTgt spid="33"/>
                                        </p:tgtEl>
                                      </p:cBhvr>
                                    </p:animEffect>
                                    <p:animScale>
                                      <p:cBhvr>
                                        <p:cTn id="29" dur="1000" autoRev="1" fill="hold"/>
                                        <p:tgtEl>
                                          <p:spTgt spid="33"/>
                                        </p:tgtEl>
                                      </p:cBhvr>
                                      <p:by x="105000" y="105000"/>
                                    </p:animScale>
                                  </p:childTnLst>
                                </p:cTn>
                              </p:par>
                              <p:par>
                                <p:cTn id="30" presetID="10" presetClass="entr" presetSubtype="0" fill="hold" nodeType="with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4"/>
          <p:cNvSpPr>
            <a:spLocks noGrp="1"/>
          </p:cNvSpPr>
          <p:nvPr>
            <p:ph type="dt" sz="half" idx="1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5"/>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6"/>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6"/>
          <p:cNvSpPr>
            <a:spLocks noGrp="1"/>
          </p:cNvSpPr>
          <p:nvPr>
            <p:ph type="dt" sz="half" idx="1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7"/>
          <p:cNvSpPr>
            <a:spLocks noGrp="1"/>
          </p:cNvSpPr>
          <p:nvPr>
            <p:ph type="ftr" sz="quarter" idx="1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8"/>
          <p:cNvSpPr>
            <a:spLocks noGrp="1"/>
          </p:cNvSpPr>
          <p:nvPr>
            <p:ph type="sldNum" sz="quarter" idx="1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3" name="日期占位符 2"/>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3"/>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4"/>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FFFFF"/>
        </a:solidFill>
        <a:effectLst/>
      </p:bgPr>
    </p:bg>
    <p:spTree>
      <p:nvGrpSpPr>
        <p:cNvPr id="1" name=""/>
        <p:cNvGrpSpPr/>
        <p:nvPr/>
      </p:nvGrpSpPr>
      <p:grpSpPr>
        <a:xfrm>
          <a:off x="0" y="0"/>
          <a:ext cx="0" cy="0"/>
          <a:chOff x="0" y="0"/>
          <a:chExt cx="0" cy="0"/>
        </a:xfrm>
      </p:grpSpPr>
      <p:sp>
        <p:nvSpPr>
          <p:cNvPr id="33" name="日期占位符 1"/>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2"/>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3"/>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33" name="日期占位符 4"/>
          <p:cNvSpPr>
            <a:spLocks noGrp="1"/>
          </p:cNvSpPr>
          <p:nvPr>
            <p:ph type="dt" sz="half" idx="1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5"/>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6"/>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33" name="日期占位符 4"/>
          <p:cNvSpPr>
            <a:spLocks noGrp="1"/>
          </p:cNvSpPr>
          <p:nvPr>
            <p:ph type="dt" sz="half" idx="1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5"/>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6"/>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bg>
      <p:bgPr>
        <a:solidFill>
          <a:srgbClr val="FFFFFF"/>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325438"/>
            <a:ext cx="2057400" cy="58007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325438"/>
            <a:ext cx="6019800" cy="58007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25438"/>
            <a:ext cx="8229600" cy="9271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4"/>
          <p:cNvSpPr>
            <a:spLocks noGrp="1"/>
          </p:cNvSpPr>
          <p:nvPr>
            <p:ph type="dt" sz="half" idx="1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5"/>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r>
              <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rPr>
              <a:t>www.themegallery.com</a:t>
            </a:r>
            <a:endParaRPr kumimoji="0" lang="en-US" altLang="zh-CN" b="0" i="0" kern="1200" cap="none" spc="0" normalizeH="0" baseline="0" noProof="0" dirty="0">
              <a:solidFill>
                <a:schemeClr val="tx1"/>
              </a:solidFill>
              <a:latin typeface="Arial" panose="020B0604020202020204" pitchFamily="34" charset="0"/>
              <a:ea typeface="宋体" panose="02010600030101010101" pitchFamily="2" charset="-122"/>
              <a:cs typeface="+mn-cs"/>
            </a:endParaRPr>
          </a:p>
        </p:txBody>
      </p:sp>
      <p:sp>
        <p:nvSpPr>
          <p:cNvPr id="35" name="灯片编号占位符 6"/>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reserve="1">
  <p:cSld name="标题和文本在内容之上">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25438"/>
            <a:ext cx="8229600" cy="9271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8229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57200" y="3938588"/>
            <a:ext cx="8229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3" name="日期占位符 4"/>
          <p:cNvSpPr>
            <a:spLocks noGrp="1"/>
          </p:cNvSpPr>
          <p:nvPr>
            <p:ph type="dt" sz="half" idx="1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5"/>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r>
              <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rPr>
              <a:t>www.themegallery.com</a:t>
            </a:r>
            <a:endParaRPr kumimoji="0" lang="en-US" altLang="zh-CN" b="0" i="0" kern="1200" cap="none" spc="0" normalizeH="0" baseline="0" noProof="0" dirty="0">
              <a:solidFill>
                <a:schemeClr val="tx1"/>
              </a:solidFill>
              <a:latin typeface="Arial" panose="020B0604020202020204" pitchFamily="34" charset="0"/>
              <a:ea typeface="宋体" panose="02010600030101010101" pitchFamily="2" charset="-122"/>
              <a:cs typeface="+mn-cs"/>
            </a:endParaRPr>
          </a:p>
        </p:txBody>
      </p:sp>
      <p:sp>
        <p:nvSpPr>
          <p:cNvPr id="35" name="灯片编号占位符 6"/>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标题和表格">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25438"/>
            <a:ext cx="8229600" cy="927100"/>
          </a:xfrm>
        </p:spPr>
        <p:txBody>
          <a:bodyPr/>
          <a:lstStyle/>
          <a:p>
            <a:r>
              <a:rPr lang="zh-CN" altLang="en-US" smtClean="0"/>
              <a:t>单击此处编辑母版标题样式</a:t>
            </a:r>
            <a:endParaRPr lang="zh-CN" altLang="en-US"/>
          </a:p>
        </p:txBody>
      </p:sp>
      <p:sp>
        <p:nvSpPr>
          <p:cNvPr id="3" name="表格占位符 2"/>
          <p:cNvSpPr>
            <a:spLocks noGrp="1"/>
          </p:cNvSpPr>
          <p:nvPr>
            <p:ph type="tbl" idx="1" hasCustomPrompt="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单击图标添加表格</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reserve="1">
  <p:cSld name="标题和图表">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25438"/>
            <a:ext cx="8229600" cy="927100"/>
          </a:xfrm>
        </p:spPr>
        <p:txBody>
          <a:bodyPr/>
          <a:lstStyle/>
          <a:p>
            <a:r>
              <a:rPr lang="zh-CN" altLang="en-US" smtClean="0"/>
              <a:t>单击此处编辑母版标题样式</a:t>
            </a:r>
            <a:endParaRPr lang="zh-CN" altLang="en-US"/>
          </a:p>
        </p:txBody>
      </p:sp>
      <p:sp>
        <p:nvSpPr>
          <p:cNvPr id="3" name="图表占位符 2"/>
          <p:cNvSpPr>
            <a:spLocks noGrp="1"/>
          </p:cNvSpPr>
          <p:nvPr>
            <p:ph type="chart" idx="1" hasCustomPrompt="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单击图标添加图表</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dgm" preserve="1">
  <p:cSld name="标题和图示或组织结构图">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325438"/>
            <a:ext cx="8229600" cy="927100"/>
          </a:xfrm>
        </p:spPr>
        <p:txBody>
          <a:bodyPr/>
          <a:lstStyle/>
          <a:p>
            <a:r>
              <a:rPr lang="zh-CN" altLang="en-US" smtClean="0"/>
              <a:t>单击此处编辑母版标题样式</a:t>
            </a:r>
            <a:endParaRPr lang="zh-CN" altLang="en-US"/>
          </a:p>
        </p:txBody>
      </p:sp>
      <p:sp>
        <p:nvSpPr>
          <p:cNvPr id="3" name="SmartArt 占位符 2"/>
          <p:cNvSpPr>
            <a:spLocks noGrp="1"/>
          </p:cNvSpPr>
          <p:nvPr>
            <p:ph type="pic" idx="1" hasCustomPrompt="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 </a:t>
            </a:r>
            <a:r>
              <a:rPr kumimoji="0" lang="en-US" altLang="zh-CN" sz="3200" b="0" i="0" u="none" strike="noStrike" kern="0" cap="none" spc="0" normalizeH="0" baseline="0" noProof="0" smtClean="0">
                <a:ln>
                  <a:noFill/>
                </a:ln>
                <a:solidFill>
                  <a:schemeClr val="tx1"/>
                </a:solidFill>
                <a:effectLst/>
                <a:uLnTx/>
                <a:uFillTx/>
                <a:latin typeface="+mn-lt"/>
                <a:ea typeface="+mn-ea"/>
                <a:cs typeface="+mn-cs"/>
              </a:rPr>
              <a:t>SmartArt </a:t>
            </a: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图形</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33" name="日期占位符 3"/>
          <p:cNvSpPr>
            <a:spLocks noGrp="1"/>
          </p:cNvSpPr>
          <p:nvPr>
            <p:ph type="dt" sz="half" idx="2"/>
          </p:nvPr>
        </p:nvSpPr>
        <p:spPr bwMode="gray">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34" name="页脚占位符 4"/>
          <p:cNvSpPr>
            <a:spLocks noGrp="1"/>
          </p:cNvSpPr>
          <p:nvPr>
            <p:ph type="ftr" sz="quarter" idx="3"/>
          </p:nvPr>
        </p:nvSpPr>
        <p:spPr bwMode="gray">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r>
              <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rPr>
              <a:t>www.themegallery.com</a:t>
            </a:r>
            <a:endParaRPr kumimoji="0" lang="en-US" altLang="zh-CN" b="0" i="0" kern="1200" cap="none" spc="0" normalizeH="0" baseline="0" noProof="0" dirty="0">
              <a:solidFill>
                <a:schemeClr val="tx1"/>
              </a:solidFill>
              <a:latin typeface="Arial" panose="020B0604020202020204" pitchFamily="34" charset="0"/>
              <a:ea typeface="宋体" panose="02010600030101010101" pitchFamily="2" charset="-122"/>
              <a:cs typeface="+mn-cs"/>
            </a:endParaRPr>
          </a:p>
        </p:txBody>
      </p:sp>
      <p:sp>
        <p:nvSpPr>
          <p:cNvPr id="35" name="灯片编号占位符 5"/>
          <p:cNvSpPr>
            <a:spLocks noGrp="1"/>
          </p:cNvSpPr>
          <p:nvPr>
            <p:ph type="sldNum" sz="quarter" idx="4"/>
          </p:nvPr>
        </p:nvSpPr>
        <p:spPr bwMode="gray">
          <a:xfrm>
            <a:off x="6553200" y="6245225"/>
            <a:ext cx="2133600" cy="476250"/>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sz="1400" dirty="0"/>
              <a:pPr algn="r"/>
              <a:t>‹#›</a:t>
            </a:fld>
            <a:endParaRPr lang="zh-CN" altLang="en-US" sz="1400" dirty="0"/>
          </a:p>
        </p:txBody>
      </p:sp>
    </p:spTree>
  </p:cSld>
  <p:clrMapOvr>
    <a:masterClrMapping/>
  </p:clrMapOvr>
  <p:timing>
    <p:tnLst>
      <p:par>
        <p:cTn id="1" dur="indefinite" restart="never" nodeType="tmRoot"/>
      </p:par>
    </p:tnLst>
  </p:timing>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1" name="Freeform 7"/>
          <p:cNvSpPr/>
          <p:nvPr/>
        </p:nvSpPr>
        <p:spPr bwMode="gray">
          <a:xfrm>
            <a:off x="-9525" y="-9525"/>
            <a:ext cx="9156700" cy="6872288"/>
          </a:xfrm>
          <a:custGeom>
            <a:avLst/>
            <a:gdLst/>
            <a:ahLst/>
            <a:cxnLst>
              <a:cxn ang="0">
                <a:pos x="5766" y="605"/>
              </a:cxn>
              <a:cxn ang="0">
                <a:pos x="5768" y="4325"/>
              </a:cxn>
              <a:cxn ang="0">
                <a:pos x="1082" y="4329"/>
              </a:cxn>
              <a:cxn ang="0">
                <a:pos x="13" y="3351"/>
              </a:cxn>
              <a:cxn ang="0">
                <a:pos x="0" y="0"/>
              </a:cxn>
              <a:cxn ang="0">
                <a:pos x="2428" y="7"/>
              </a:cxn>
              <a:cxn ang="0">
                <a:pos x="5766" y="605"/>
              </a:cxn>
            </a:cxnLst>
            <a:rect l="0" t="0" r="r" b="b"/>
            <a:pathLst>
              <a:path w="5768" h="4329">
                <a:moveTo>
                  <a:pt x="5766" y="605"/>
                </a:moveTo>
                <a:cubicBezTo>
                  <a:pt x="5767" y="2464"/>
                  <a:pt x="5768" y="4325"/>
                  <a:pt x="5768" y="4325"/>
                </a:cubicBezTo>
                <a:lnTo>
                  <a:pt x="1082" y="4329"/>
                </a:lnTo>
                <a:cubicBezTo>
                  <a:pt x="318" y="3809"/>
                  <a:pt x="9" y="3349"/>
                  <a:pt x="13" y="3351"/>
                </a:cubicBezTo>
                <a:lnTo>
                  <a:pt x="0" y="0"/>
                </a:lnTo>
                <a:lnTo>
                  <a:pt x="2428" y="7"/>
                </a:lnTo>
                <a:cubicBezTo>
                  <a:pt x="2428" y="12"/>
                  <a:pt x="3096" y="401"/>
                  <a:pt x="5766" y="605"/>
                </a:cubicBezTo>
                <a:close/>
              </a:path>
            </a:pathLst>
          </a:custGeom>
          <a:gradFill rotWithShape="1">
            <a:gsLst>
              <a:gs pos="0">
                <a:schemeClr val="bg1">
                  <a:gamma/>
                  <a:tint val="3137"/>
                  <a:invGamma/>
                </a:schemeClr>
              </a:gs>
              <a:gs pos="100000">
                <a:schemeClr val="bg1">
                  <a:alpha val="70000"/>
                </a:schemeClr>
              </a:gs>
            </a:gsLst>
            <a:lin ang="2700000" scaled="1"/>
          </a:gradFill>
          <a:ln w="9525">
            <a:no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3" name="Freeform 9"/>
          <p:cNvSpPr/>
          <p:nvPr/>
        </p:nvSpPr>
        <p:spPr>
          <a:xfrm>
            <a:off x="-4762" y="5500688"/>
            <a:ext cx="1441450" cy="1358900"/>
          </a:xfrm>
          <a:custGeom>
            <a:avLst/>
            <a:gdLst/>
            <a:ahLst/>
            <a:cxnLst>
              <a:cxn ang="0">
                <a:pos x="0" y="0"/>
              </a:cxn>
              <a:cxn ang="0">
                <a:pos x="0" y="1100"/>
              </a:cxn>
              <a:cxn ang="0">
                <a:pos x="1089" y="1100"/>
              </a:cxn>
              <a:cxn ang="0">
                <a:pos x="0" y="0"/>
              </a:cxn>
            </a:cxnLst>
            <a:rect l="0" t="0" r="0" b="0"/>
            <a:pathLst>
              <a:path w="1089" h="1100">
                <a:moveTo>
                  <a:pt x="0" y="0"/>
                </a:moveTo>
                <a:cubicBezTo>
                  <a:pt x="0" y="550"/>
                  <a:pt x="0" y="1100"/>
                  <a:pt x="0" y="1100"/>
                </a:cubicBezTo>
                <a:lnTo>
                  <a:pt x="1089" y="1100"/>
                </a:lnTo>
                <a:cubicBezTo>
                  <a:pt x="1089" y="1100"/>
                  <a:pt x="596" y="865"/>
                  <a:pt x="0" y="0"/>
                </a:cubicBezTo>
                <a:close/>
              </a:path>
            </a:pathLst>
          </a:custGeom>
          <a:solidFill>
            <a:schemeClr val="folHlink">
              <a:alpha val="100000"/>
            </a:schemeClr>
          </a:solidFill>
          <a:ln w="9525">
            <a:noFill/>
          </a:ln>
        </p:spPr>
        <p:txBody>
          <a:bodyPr/>
          <a:lstStyle/>
          <a:p>
            <a:endParaRPr lang="zh-CN" altLang="en-US"/>
          </a:p>
        </p:txBody>
      </p:sp>
      <p:sp>
        <p:nvSpPr>
          <p:cNvPr id="1028" name="Line 13"/>
          <p:cNvSpPr/>
          <p:nvPr/>
        </p:nvSpPr>
        <p:spPr>
          <a:xfrm>
            <a:off x="527050" y="0"/>
            <a:ext cx="0" cy="5910263"/>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29" name="Line 14"/>
          <p:cNvSpPr/>
          <p:nvPr/>
        </p:nvSpPr>
        <p:spPr>
          <a:xfrm>
            <a:off x="1677988" y="0"/>
            <a:ext cx="0" cy="6832600"/>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0" name="Line 15"/>
          <p:cNvSpPr/>
          <p:nvPr/>
        </p:nvSpPr>
        <p:spPr>
          <a:xfrm>
            <a:off x="2830513" y="0"/>
            <a:ext cx="0" cy="6861175"/>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2" name="Line 16"/>
          <p:cNvSpPr/>
          <p:nvPr/>
        </p:nvSpPr>
        <p:spPr>
          <a:xfrm>
            <a:off x="3983038" y="0"/>
            <a:ext cx="0" cy="6875463"/>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2" name="Line 17"/>
          <p:cNvSpPr/>
          <p:nvPr/>
        </p:nvSpPr>
        <p:spPr>
          <a:xfrm>
            <a:off x="5133975" y="388938"/>
            <a:ext cx="0" cy="6486525"/>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3" name="Line 18"/>
          <p:cNvSpPr/>
          <p:nvPr/>
        </p:nvSpPr>
        <p:spPr>
          <a:xfrm>
            <a:off x="6286500" y="619125"/>
            <a:ext cx="0" cy="6256338"/>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4" name="Line 19"/>
          <p:cNvSpPr/>
          <p:nvPr/>
        </p:nvSpPr>
        <p:spPr>
          <a:xfrm>
            <a:off x="7439025" y="773113"/>
            <a:ext cx="0" cy="6102350"/>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5" name="Line 20"/>
          <p:cNvSpPr/>
          <p:nvPr/>
        </p:nvSpPr>
        <p:spPr>
          <a:xfrm>
            <a:off x="8591550" y="900113"/>
            <a:ext cx="0" cy="5975350"/>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6" name="Line 22"/>
          <p:cNvSpPr/>
          <p:nvPr/>
        </p:nvSpPr>
        <p:spPr>
          <a:xfrm rot="5400000">
            <a:off x="2595563" y="-2176462"/>
            <a:ext cx="0" cy="5191125"/>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7" name="Line 23"/>
          <p:cNvSpPr/>
          <p:nvPr/>
        </p:nvSpPr>
        <p:spPr>
          <a:xfrm rot="5400000">
            <a:off x="4578350" y="-3036887"/>
            <a:ext cx="0" cy="9156700"/>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8" name="Line 24"/>
          <p:cNvSpPr/>
          <p:nvPr/>
        </p:nvSpPr>
        <p:spPr>
          <a:xfrm rot="5400000">
            <a:off x="4578350" y="-1912937"/>
            <a:ext cx="0" cy="9156700"/>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39" name="Line 25"/>
          <p:cNvSpPr/>
          <p:nvPr/>
        </p:nvSpPr>
        <p:spPr>
          <a:xfrm rot="5400000">
            <a:off x="4579938" y="-788987"/>
            <a:ext cx="0" cy="9153525"/>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40" name="Line 26"/>
          <p:cNvSpPr/>
          <p:nvPr/>
        </p:nvSpPr>
        <p:spPr>
          <a:xfrm rot="5400000">
            <a:off x="4579938" y="334963"/>
            <a:ext cx="0" cy="9153525"/>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41" name="Line 27"/>
          <p:cNvSpPr/>
          <p:nvPr/>
        </p:nvSpPr>
        <p:spPr>
          <a:xfrm rot="5400000">
            <a:off x="4905375" y="1824038"/>
            <a:ext cx="0" cy="8423275"/>
          </a:xfrm>
          <a:prstGeom prst="line">
            <a:avLst/>
          </a:prstGeom>
          <a:ln w="9525" cap="flat" cmpd="sng">
            <a:solidFill>
              <a:srgbClr val="FFFFFF">
                <a:alpha val="50195"/>
              </a:srgbClr>
            </a:solidFill>
            <a:prstDash val="solid"/>
            <a:headEnd type="none" w="med" len="med"/>
            <a:tailEnd type="none" w="med" len="med"/>
          </a:ln>
          <a:effectLst>
            <a:outerShdw dist="17961" dir="2699999" algn="ctr" rotWithShape="0">
              <a:schemeClr val="accent2">
                <a:alpha val="35001"/>
              </a:schemeClr>
            </a:outerShdw>
          </a:effectLst>
        </p:spPr>
      </p:sp>
      <p:sp>
        <p:nvSpPr>
          <p:cNvPr id="1042" name="Rectangle 28"/>
          <p:cNvSpPr/>
          <p:nvPr/>
        </p:nvSpPr>
        <p:spPr>
          <a:xfrm>
            <a:off x="4005263" y="2692400"/>
            <a:ext cx="1128712" cy="1079500"/>
          </a:xfrm>
          <a:prstGeom prst="rect">
            <a:avLst/>
          </a:prstGeom>
          <a:solidFill>
            <a:srgbClr val="FFFFFF">
              <a:alpha val="25098"/>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3" name="Rectangle 29"/>
          <p:cNvSpPr/>
          <p:nvPr/>
        </p:nvSpPr>
        <p:spPr>
          <a:xfrm>
            <a:off x="7459663" y="4937125"/>
            <a:ext cx="1120775" cy="1079500"/>
          </a:xfrm>
          <a:prstGeom prst="rect">
            <a:avLst/>
          </a:prstGeom>
          <a:solidFill>
            <a:srgbClr val="FFFFFF">
              <a:alpha val="30196"/>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4" name="Rectangle 30"/>
          <p:cNvSpPr/>
          <p:nvPr/>
        </p:nvSpPr>
        <p:spPr>
          <a:xfrm>
            <a:off x="549275" y="3808413"/>
            <a:ext cx="1128713" cy="1079500"/>
          </a:xfrm>
          <a:prstGeom prst="rect">
            <a:avLst/>
          </a:prstGeom>
          <a:solidFill>
            <a:srgbClr val="FFFFFF">
              <a:alpha val="20000"/>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5" name="Rectangle 31"/>
          <p:cNvSpPr/>
          <p:nvPr/>
        </p:nvSpPr>
        <p:spPr>
          <a:xfrm>
            <a:off x="6307138" y="6064250"/>
            <a:ext cx="1128712" cy="796925"/>
          </a:xfrm>
          <a:prstGeom prst="rect">
            <a:avLst/>
          </a:prstGeom>
          <a:solidFill>
            <a:srgbClr val="FFFFFF">
              <a:alpha val="20000"/>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6" name="Rectangle 32"/>
          <p:cNvSpPr/>
          <p:nvPr/>
        </p:nvSpPr>
        <p:spPr>
          <a:xfrm>
            <a:off x="2846388" y="0"/>
            <a:ext cx="1128712" cy="404813"/>
          </a:xfrm>
          <a:prstGeom prst="rect">
            <a:avLst/>
          </a:prstGeom>
          <a:solidFill>
            <a:srgbClr val="FFFFFF">
              <a:alpha val="39999"/>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7" name="Rectangle 33"/>
          <p:cNvSpPr/>
          <p:nvPr/>
        </p:nvSpPr>
        <p:spPr>
          <a:xfrm>
            <a:off x="2852738" y="4938713"/>
            <a:ext cx="1120775" cy="1079500"/>
          </a:xfrm>
          <a:prstGeom prst="rect">
            <a:avLst/>
          </a:prstGeom>
          <a:solidFill>
            <a:srgbClr val="FFFFFF">
              <a:alpha val="30196"/>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8" name="Rectangle 34"/>
          <p:cNvSpPr/>
          <p:nvPr/>
        </p:nvSpPr>
        <p:spPr>
          <a:xfrm>
            <a:off x="6300788" y="1566863"/>
            <a:ext cx="1120775" cy="1079500"/>
          </a:xfrm>
          <a:prstGeom prst="rect">
            <a:avLst/>
          </a:prstGeom>
          <a:solidFill>
            <a:srgbClr val="FFFFFF">
              <a:alpha val="30196"/>
            </a:srgbClr>
          </a:solidFill>
          <a:ln w="9525">
            <a:noFill/>
          </a:ln>
        </p:spPr>
        <p:txBody>
          <a:bodyPr wrap="none" anchor="ctr"/>
          <a:lstStyle/>
          <a:p>
            <a:pPr lvl="0" eaLnBrk="1" hangingPunct="1"/>
            <a:endParaRPr lang="zh-CN" altLang="en-US" dirty="0">
              <a:latin typeface="Arial" panose="020B0604020202020204" pitchFamily="34" charset="0"/>
              <a:ea typeface="宋体" panose="02010600030101010101" pitchFamily="2" charset="-122"/>
            </a:endParaRPr>
          </a:p>
        </p:txBody>
      </p:sp>
      <p:sp>
        <p:nvSpPr>
          <p:cNvPr id="1049" name="Rectangle 3"/>
          <p:cNvSpPr>
            <a:spLocks noGrp="1"/>
          </p:cNvSpPr>
          <p:nvPr>
            <p:ph type="body" idx="1"/>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p:txBody>
      </p:sp>
      <p:sp>
        <p:nvSpPr>
          <p:cNvPr id="4" name="Rectangle 4"/>
          <p:cNvSpPr>
            <a:spLocks noGrp="1" noChangeArrowheads="1"/>
          </p:cNvSpPr>
          <p:nvPr>
            <p:ph type="dt" sz="half" idx="2"/>
          </p:nvPr>
        </p:nvSpPr>
        <p:spPr bwMode="gray">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l">
              <a:defRPr sz="140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Rectangle 5"/>
          <p:cNvSpPr>
            <a:spLocks noGrp="1" noChangeArrowheads="1"/>
          </p:cNvSpPr>
          <p:nvPr>
            <p:ph type="ftr" sz="quarter" idx="3"/>
          </p:nvPr>
        </p:nvSpPr>
        <p:spPr bwMode="gray">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defRPr sz="140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www.themegallery.com</a:t>
            </a:r>
            <a:endParaRPr kumimoji="0" lang="en-US" altLang="zh-CN" sz="14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Rectangle 6"/>
          <p:cNvSpPr>
            <a:spLocks noGrp="1" noChangeArrowheads="1"/>
          </p:cNvSpPr>
          <p:nvPr>
            <p:ph type="sldNum" sz="quarter" idx="4"/>
          </p:nvPr>
        </p:nvSpPr>
        <p:spPr bwMode="gray">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p>
            <a:pPr lvl="0" algn="r" eaLnBrk="1" hangingPunct="1"/>
            <a:fld id="{9A0DB2DC-4C9A-4742-B13C-FB6460FD3503}" type="slidenum">
              <a:rPr lang="zh-CN" altLang="en-US" sz="1400" dirty="0"/>
              <a:pPr lvl="0" algn="r" eaLnBrk="1" hangingPunct="1"/>
              <a:t>‹#›</a:t>
            </a:fld>
            <a:endParaRPr lang="zh-CN" altLang="en-US" sz="1400" dirty="0"/>
          </a:p>
        </p:txBody>
      </p:sp>
      <p:sp>
        <p:nvSpPr>
          <p:cNvPr id="1060" name="Freeform 36"/>
          <p:cNvSpPr/>
          <p:nvPr/>
        </p:nvSpPr>
        <p:spPr>
          <a:xfrm>
            <a:off x="4041775" y="0"/>
            <a:ext cx="5105400" cy="739775"/>
          </a:xfrm>
          <a:custGeom>
            <a:avLst/>
            <a:gdLst/>
            <a:ahLst/>
            <a:cxnLst>
              <a:cxn ang="0">
                <a:pos x="3130" y="453"/>
              </a:cxn>
              <a:cxn ang="0">
                <a:pos x="3130" y="0"/>
              </a:cxn>
              <a:cxn ang="0">
                <a:pos x="0" y="0"/>
              </a:cxn>
              <a:cxn ang="0">
                <a:pos x="3130" y="453"/>
              </a:cxn>
            </a:cxnLst>
            <a:rect l="0" t="0" r="0" b="0"/>
            <a:pathLst>
              <a:path w="3130" h="453">
                <a:moveTo>
                  <a:pt x="3130" y="453"/>
                </a:moveTo>
                <a:cubicBezTo>
                  <a:pt x="3130" y="226"/>
                  <a:pt x="3130" y="0"/>
                  <a:pt x="3130" y="0"/>
                </a:cubicBezTo>
                <a:lnTo>
                  <a:pt x="0" y="0"/>
                </a:lnTo>
                <a:cubicBezTo>
                  <a:pt x="0" y="0"/>
                  <a:pt x="1298" y="389"/>
                  <a:pt x="3130" y="453"/>
                </a:cubicBezTo>
                <a:close/>
              </a:path>
            </a:pathLst>
          </a:custGeom>
          <a:solidFill>
            <a:schemeClr val="hlink">
              <a:alpha val="100000"/>
            </a:schemeClr>
          </a:solidFill>
          <a:ln w="9525">
            <a:noFill/>
          </a:ln>
        </p:spPr>
        <p:txBody>
          <a:bodyPr/>
          <a:lstStyle/>
          <a:p>
            <a:endParaRPr lang="zh-CN" altLang="en-US"/>
          </a:p>
        </p:txBody>
      </p:sp>
      <p:sp>
        <p:nvSpPr>
          <p:cNvPr id="1026" name="Rectangle 2"/>
          <p:cNvSpPr>
            <a:spLocks noGrp="1"/>
          </p:cNvSpPr>
          <p:nvPr>
            <p:ph type="title"/>
          </p:nvPr>
        </p:nvSpPr>
        <p:spPr>
          <a:xfrm>
            <a:off x="457200" y="325438"/>
            <a:ext cx="8229600" cy="927100"/>
          </a:xfrm>
          <a:prstGeom prst="rect">
            <a:avLst/>
          </a:prstGeom>
          <a:noFill/>
          <a:ln w="9525">
            <a:noFill/>
          </a:ln>
          <a:effectLst>
            <a:outerShdw dist="35921" dir="2699999" algn="ctr" rotWithShape="0">
              <a:srgbClr val="FFFFFF"/>
            </a:outerShdw>
          </a:effectLst>
        </p:spPr>
        <p:txBody>
          <a:bodyPr anchor="ctr"/>
          <a:lstStyle/>
          <a:p>
            <a:pPr lvl="0"/>
            <a:r>
              <a:rPr lang="zh-CN" altLang="en-US" dirty="0"/>
              <a:t>单击此处编辑母版标题样式</a:t>
            </a:r>
            <a:endParaRPr lang="en-US" altLang="zh-CN" dirty="0"/>
          </a:p>
        </p:txBody>
      </p:sp>
      <p:pic>
        <p:nvPicPr>
          <p:cNvPr id="1055" name="Picture 37" descr="water"/>
          <p:cNvPicPr>
            <a:picLocks noChangeAspect="1"/>
          </p:cNvPicPr>
          <p:nvPr/>
        </p:nvPicPr>
        <p:blipFill>
          <a:blip r:embed="rId18"/>
          <a:srcRect l="22409" t="16374" b="27486"/>
          <a:stretch>
            <a:fillRect/>
          </a:stretch>
        </p:blipFill>
        <p:spPr>
          <a:xfrm rot="786797">
            <a:off x="6629400" y="-381000"/>
            <a:ext cx="2417763" cy="1995488"/>
          </a:xfrm>
          <a:prstGeom prst="rect">
            <a:avLst/>
          </a:prstGeom>
          <a:noFill/>
          <a:ln w="9525">
            <a:noFill/>
          </a:ln>
        </p:spPr>
      </p:pic>
      <p:pic>
        <p:nvPicPr>
          <p:cNvPr id="1056" name="Picture 38" descr="3"/>
          <p:cNvPicPr>
            <a:picLocks noChangeAspect="1"/>
          </p:cNvPicPr>
          <p:nvPr/>
        </p:nvPicPr>
        <p:blipFill>
          <a:blip r:embed="rId19"/>
          <a:stretch>
            <a:fillRect/>
          </a:stretch>
        </p:blipFill>
        <p:spPr>
          <a:xfrm rot="-859267" flipH="1">
            <a:off x="49213" y="5726113"/>
            <a:ext cx="1223962" cy="1371600"/>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ppt_x</p:attrName>
                                        </p:attrNameLst>
                                      </p:cBhvr>
                                      <p:tavLst>
                                        <p:tav tm="0">
                                          <p:val>
                                            <p:strVal val="#ppt_x-.2"/>
                                          </p:val>
                                        </p:tav>
                                        <p:tav tm="100000">
                                          <p:val>
                                            <p:strVal val="#ppt_x"/>
                                          </p:val>
                                        </p:tav>
                                      </p:tavLst>
                                    </p:anim>
                                    <p:anim calcmode="lin" valueType="num">
                                      <p:cBhvr>
                                        <p:cTn id="8" dur="5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500"/>
                                        <p:tgtEl>
                                          <p:spTgt spid="1026"/>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060"/>
                                        </p:tgtEl>
                                        <p:attrNameLst>
                                          <p:attrName>style.visibility</p:attrName>
                                        </p:attrNameLst>
                                      </p:cBhvr>
                                      <p:to>
                                        <p:strVal val="visible"/>
                                      </p:to>
                                    </p:set>
                                    <p:animEffect transition="in" filter="fade">
                                      <p:cBhvr>
                                        <p:cTn id="13" dur="1000"/>
                                        <p:tgtEl>
                                          <p:spTgt spid="1060"/>
                                        </p:tgtEl>
                                      </p:cBhvr>
                                    </p:animEffect>
                                  </p:childTnLst>
                                </p:cTn>
                              </p:par>
                              <p:par>
                                <p:cTn id="14" presetID="10" presetClass="entr" presetSubtype="0" fill="hold" nodeType="withEffect">
                                  <p:stCondLst>
                                    <p:cond delay="500"/>
                                  </p:stCondLst>
                                  <p:childTnLst>
                                    <p:set>
                                      <p:cBhvr>
                                        <p:cTn id="15" dur="1" fill="hold">
                                          <p:stCondLst>
                                            <p:cond delay="0"/>
                                          </p:stCondLst>
                                        </p:cTn>
                                        <p:tgtEl>
                                          <p:spTgt spid="1033"/>
                                        </p:tgtEl>
                                        <p:attrNameLst>
                                          <p:attrName>style.visibility</p:attrName>
                                        </p:attrNameLst>
                                      </p:cBhvr>
                                      <p:to>
                                        <p:strVal val="visible"/>
                                      </p:to>
                                    </p:set>
                                    <p:animEffect transition="in" filter="fade">
                                      <p:cBhvr>
                                        <p:cTn id="16" dur="1000"/>
                                        <p:tgtEl>
                                          <p:spTgt spid="1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hf sldNum="0" hdr="0" ftr="0" dt="0"/>
  <p:txStyles>
    <p:titleStyle>
      <a:lvl1pPr algn="l" rtl="0" eaLnBrk="0" fontAlgn="base" hangingPunct="0">
        <a:spcBef>
          <a:spcPct val="0"/>
        </a:spcBef>
        <a:spcAft>
          <a:spcPct val="0"/>
        </a:spcAft>
        <a:defRPr sz="4400" b="1">
          <a:solidFill>
            <a:schemeClr val="tx2"/>
          </a:solidFill>
          <a:latin typeface="+mj-lt"/>
          <a:ea typeface="+mj-ea"/>
          <a:cs typeface="+mj-cs"/>
        </a:defRPr>
      </a:lvl1pPr>
      <a:lvl2pPr algn="l" rtl="0" eaLnBrk="0" fontAlgn="base" hangingPunct="0">
        <a:spcBef>
          <a:spcPct val="0"/>
        </a:spcBef>
        <a:spcAft>
          <a:spcPct val="0"/>
        </a:spcAft>
        <a:defRPr sz="4400" b="1">
          <a:solidFill>
            <a:schemeClr val="tx2"/>
          </a:solidFill>
          <a:latin typeface="Arial" panose="020B0604020202020204" pitchFamily="34" charset="0"/>
        </a:defRPr>
      </a:lvl2pPr>
      <a:lvl3pPr algn="l" rtl="0" eaLnBrk="0" fontAlgn="base" hangingPunct="0">
        <a:spcBef>
          <a:spcPct val="0"/>
        </a:spcBef>
        <a:spcAft>
          <a:spcPct val="0"/>
        </a:spcAft>
        <a:defRPr sz="4400" b="1">
          <a:solidFill>
            <a:schemeClr val="tx2"/>
          </a:solidFill>
          <a:latin typeface="Arial" panose="020B0604020202020204" pitchFamily="34" charset="0"/>
        </a:defRPr>
      </a:lvl3pPr>
      <a:lvl4pPr algn="l" rtl="0" eaLnBrk="0" fontAlgn="base" hangingPunct="0">
        <a:spcBef>
          <a:spcPct val="0"/>
        </a:spcBef>
        <a:spcAft>
          <a:spcPct val="0"/>
        </a:spcAft>
        <a:defRPr sz="4400" b="1">
          <a:solidFill>
            <a:schemeClr val="tx2"/>
          </a:solidFill>
          <a:latin typeface="Arial" panose="020B0604020202020204" pitchFamily="34" charset="0"/>
        </a:defRPr>
      </a:lvl4pPr>
      <a:lvl5pPr algn="l" rtl="0" eaLnBrk="0" fontAlgn="base" hangingPunct="0">
        <a:spcBef>
          <a:spcPct val="0"/>
        </a:spcBef>
        <a:spcAft>
          <a:spcPct val="0"/>
        </a:spcAft>
        <a:defRPr sz="4400" b="1">
          <a:solidFill>
            <a:schemeClr val="tx2"/>
          </a:solidFill>
          <a:latin typeface="Arial" panose="020B0604020202020204" pitchFamily="34" charset="0"/>
        </a:defRPr>
      </a:lvl5pPr>
      <a:lvl6pPr marL="457200" algn="l" rtl="0" eaLnBrk="1" fontAlgn="base" hangingPunct="1">
        <a:spcBef>
          <a:spcPct val="0"/>
        </a:spcBef>
        <a:spcAft>
          <a:spcPct val="0"/>
        </a:spcAft>
        <a:defRPr sz="4400" b="1">
          <a:solidFill>
            <a:schemeClr val="tx2"/>
          </a:solidFill>
          <a:latin typeface="Arial" panose="020B0604020202020204" pitchFamily="34" charset="0"/>
        </a:defRPr>
      </a:lvl6pPr>
      <a:lvl7pPr marL="914400" algn="l" rtl="0" eaLnBrk="1" fontAlgn="base" hangingPunct="1">
        <a:spcBef>
          <a:spcPct val="0"/>
        </a:spcBef>
        <a:spcAft>
          <a:spcPct val="0"/>
        </a:spcAft>
        <a:defRPr sz="4400" b="1">
          <a:solidFill>
            <a:schemeClr val="tx2"/>
          </a:solidFill>
          <a:latin typeface="Arial" panose="020B0604020202020204" pitchFamily="34" charset="0"/>
        </a:defRPr>
      </a:lvl7pPr>
      <a:lvl8pPr marL="1371600" algn="l" rtl="0" eaLnBrk="1" fontAlgn="base" hangingPunct="1">
        <a:spcBef>
          <a:spcPct val="0"/>
        </a:spcBef>
        <a:spcAft>
          <a:spcPct val="0"/>
        </a:spcAft>
        <a:defRPr sz="4400" b="1">
          <a:solidFill>
            <a:schemeClr val="tx2"/>
          </a:solidFill>
          <a:latin typeface="Arial" panose="020B0604020202020204" pitchFamily="34" charset="0"/>
        </a:defRPr>
      </a:lvl8pPr>
      <a:lvl9pPr marL="1828800" algn="l" rtl="0" eaLnBrk="1" fontAlgn="base" hangingPunct="1">
        <a:spcBef>
          <a:spcPct val="0"/>
        </a:spcBef>
        <a:spcAft>
          <a:spcPct val="0"/>
        </a:spcAft>
        <a:defRPr sz="4400" b="1">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35838;&#20214;&#36164;&#26009;/&#36130;&#21150;&#24211;2019.75&#21495;.pdf" TargetMode="External"/><Relationship Id="rId2" Type="http://schemas.openxmlformats.org/officeDocument/2006/relationships/hyperlink" Target="&#35838;&#20214;&#36164;&#26009;/&#36130;&#24211;2019.38&#21495;.pdf" TargetMode="External"/><Relationship Id="rId1" Type="http://schemas.openxmlformats.org/officeDocument/2006/relationships/slideLayout" Target="../slideLayouts/slideLayout2.xml"/><Relationship Id="rId5" Type="http://schemas.openxmlformats.org/officeDocument/2006/relationships/hyperlink" Target="&#35838;&#20214;&#36164;&#26009;/&#36130;&#24211;2019.39&#21495;.pdf" TargetMode="External"/><Relationship Id="rId4" Type="http://schemas.openxmlformats.org/officeDocument/2006/relationships/hyperlink" Target="&#35838;&#20214;&#36164;&#26009;/&#36130;&#24211;2019.27.pdf"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35838;&#20214;&#36164;&#26009;/&#23425;&#36130;&#65288;&#37319;&#65289;&#21457;&#65117;2019&#65118;684&#21495;.ofd" TargetMode="External"/><Relationship Id="rId7" Type="http://schemas.openxmlformats.org/officeDocument/2006/relationships/hyperlink" Target="&#35838;&#20214;&#36164;&#26009;/&#23425;&#36130;&#65288;&#37319;&#65289;&#21457;%20&#65117;2019&#65118;%20293%20&#21495;.ceb" TargetMode="External"/><Relationship Id="rId2" Type="http://schemas.openxmlformats.org/officeDocument/2006/relationships/hyperlink" Target="&#35838;&#20214;&#36164;&#26009;/&#23425;&#36130;&#65288;&#37319;&#65289;&#21457;%20&#65117;2019&#65118;%20654%20&#21495;.ofd" TargetMode="External"/><Relationship Id="rId1" Type="http://schemas.openxmlformats.org/officeDocument/2006/relationships/slideLayout" Target="../slideLayouts/slideLayout2.xml"/><Relationship Id="rId6" Type="http://schemas.openxmlformats.org/officeDocument/2006/relationships/hyperlink" Target="&#35838;&#20214;&#36164;&#26009;/&#23425;&#36130;&#65288;&#37319;&#65289;&#21457;%20&#65117;2019&#65118;%20676%20&#21495;.ofd" TargetMode="External"/><Relationship Id="rId5" Type="http://schemas.openxmlformats.org/officeDocument/2006/relationships/hyperlink" Target="&#35838;&#20214;&#36164;&#26009;/&#23425;&#36130;&#65288;&#37319;&#65289;&#21457;%20&#65117;2019&#65118;%20594%20&#21495;.ofd" TargetMode="External"/><Relationship Id="rId4" Type="http://schemas.openxmlformats.org/officeDocument/2006/relationships/hyperlink" Target="&#35838;&#20214;&#36164;&#26009;/&#23425;&#36130;&#65288;&#37319;&#65289;&#21457;%20&#65117;2019&#65118;%20508%20&#21495;.ofd"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35838;&#20214;&#36164;&#26009;/2019&#24180;&#25919;&#24220;&#37319;&#36141;&#36879;&#26126;&#24230;&#35780;&#20272;&#25351;&#26631;&#21450;&#35780;&#20998;&#26041;&#27861;.docx"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1"/>
          <p:cNvSpPr>
            <a:spLocks noGrp="1"/>
          </p:cNvSpPr>
          <p:nvPr>
            <p:ph type="title"/>
          </p:nvPr>
        </p:nvSpPr>
        <p:spPr>
          <a:xfrm>
            <a:off x="457200" y="2685733"/>
            <a:ext cx="8229600" cy="927100"/>
          </a:xfrm>
        </p:spPr>
        <p:txBody>
          <a:bodyPr vert="horz" wrap="square" lIns="91440" tIns="45720" rIns="91440" bIns="45720" anchor="ctr"/>
          <a:lstStyle/>
          <a:p>
            <a:pPr eaLnBrk="1" hangingPunct="1"/>
            <a:r>
              <a:rPr lang="en-US" altLang="zh-CN" dirty="0">
                <a:ea typeface="宋体" panose="02010600030101010101" pitchFamily="2" charset="-122"/>
                <a:sym typeface="+mn-ea"/>
              </a:rPr>
              <a:t>        </a:t>
            </a:r>
            <a:r>
              <a:rPr lang="zh-CN" altLang="en-US" dirty="0">
                <a:ea typeface="宋体" panose="02010600030101010101" pitchFamily="2" charset="-122"/>
                <a:sym typeface="+mn-ea"/>
              </a:rPr>
              <a:t>政府采购相关政策解读</a:t>
            </a:r>
            <a:r>
              <a:rPr lang="zh-CN" altLang="en-US" dirty="0">
                <a:ea typeface="宋体" panose="02010600030101010101" pitchFamily="2" charset="-122"/>
              </a:rPr>
              <a:t/>
            </a:r>
            <a:br>
              <a:rPr lang="zh-CN" altLang="en-US" dirty="0">
                <a:ea typeface="宋体" panose="02010600030101010101" pitchFamily="2" charset="-122"/>
              </a:rPr>
            </a:br>
            <a:endParaRPr lang="zh-CN" altLang="en-US" dirty="0">
              <a:ea typeface="宋体" panose="02010600030101010101" pitchFamily="2" charset="-122"/>
            </a:endParaRPr>
          </a:p>
        </p:txBody>
      </p:sp>
      <p:sp>
        <p:nvSpPr>
          <p:cNvPr id="18435" name="内容占位符 2"/>
          <p:cNvSpPr>
            <a:spLocks noGrp="1"/>
          </p:cNvSpPr>
          <p:nvPr>
            <p:ph idx="1"/>
          </p:nvPr>
        </p:nvSpPr>
        <p:spPr>
          <a:xfrm>
            <a:off x="1710690" y="1836420"/>
            <a:ext cx="8229600" cy="2012950"/>
          </a:xfrm>
        </p:spPr>
        <p:txBody>
          <a:bodyPr vert="horz" wrap="square" lIns="91440" tIns="45720" rIns="91440" bIns="45720" anchor="t"/>
          <a:lstStyle/>
          <a:p>
            <a:pPr eaLnBrk="1" hangingPunct="1">
              <a:spcBef>
                <a:spcPts val="1200"/>
              </a:spcBef>
            </a:pPr>
            <a:endParaRPr lang="en-US" altLang="zh-CN" sz="1500" b="1" dirty="0">
              <a:ea typeface="宋体" panose="02010600030101010101" pitchFamily="2" charset="-122"/>
            </a:endParaRPr>
          </a:p>
          <a:p>
            <a:pPr eaLnBrk="1" hangingPunct="1">
              <a:spcBef>
                <a:spcPts val="1200"/>
              </a:spcBef>
            </a:pPr>
            <a:endParaRPr lang="en-US" altLang="zh-CN" sz="1500" b="1" dirty="0">
              <a:ea typeface="宋体" panose="02010600030101010101" pitchFamily="2" charset="-122"/>
            </a:endParaRPr>
          </a:p>
          <a:p>
            <a:pPr lvl="4" eaLnBrk="1" hangingPunct="1">
              <a:spcBef>
                <a:spcPts val="1200"/>
              </a:spcBef>
            </a:pPr>
            <a:endParaRPr lang="en-US" altLang="zh-CN" sz="930" b="1" dirty="0">
              <a:solidFill>
                <a:schemeClr val="tx1"/>
              </a:solidFill>
              <a:effectLst>
                <a:outerShdw blurRad="38100" dist="19050" dir="2700000" algn="tl" rotWithShape="0">
                  <a:schemeClr val="dk1">
                    <a:alpha val="40000"/>
                  </a:schemeClr>
                </a:outerShdw>
              </a:effectLst>
              <a:ea typeface="宋体" panose="02010600030101010101" pitchFamily="2" charset="-122"/>
            </a:endParaRPr>
          </a:p>
          <a:p>
            <a:pPr eaLnBrk="1" hangingPunct="1">
              <a:spcBef>
                <a:spcPts val="1200"/>
              </a:spcBef>
            </a:pPr>
            <a:endParaRPr lang="en-US" altLang="zh-CN" sz="1500" dirty="0">
              <a:solidFill>
                <a:schemeClr val="tx1"/>
              </a:solidFill>
              <a:effectLst>
                <a:outerShdw blurRad="38100" dist="19050" dir="2700000" algn="tl" rotWithShape="0">
                  <a:schemeClr val="dk1">
                    <a:alpha val="40000"/>
                  </a:schemeClr>
                </a:outerShdw>
              </a:effectLst>
              <a:ea typeface="宋体" panose="02010600030101010101" pitchFamily="2" charset="-122"/>
            </a:endParaRPr>
          </a:p>
          <a:p>
            <a:pPr marL="0" indent="0" eaLnBrk="1" hangingPunct="1">
              <a:spcBef>
                <a:spcPts val="1200"/>
              </a:spcBef>
              <a:buNone/>
            </a:pPr>
            <a:endParaRPr lang="en-US" altLang="zh-CN" sz="1500" b="1" dirty="0">
              <a:ea typeface="宋体" panose="02010600030101010101" pitchFamily="2" charset="-122"/>
            </a:endParaRPr>
          </a:p>
          <a:p>
            <a:pPr marL="0" indent="0" eaLnBrk="1" hangingPunct="1">
              <a:spcBef>
                <a:spcPts val="1200"/>
              </a:spcBef>
              <a:buNone/>
            </a:pPr>
            <a:r>
              <a:rPr lang="en-US" altLang="zh-CN" sz="1500" b="1" dirty="0">
                <a:ea typeface="宋体" panose="02010600030101010101" pitchFamily="2" charset="-122"/>
              </a:rPr>
              <a:t>  </a:t>
            </a:r>
          </a:p>
          <a:p>
            <a:pPr marL="0" indent="0" eaLnBrk="1" hangingPunct="1">
              <a:spcBef>
                <a:spcPts val="1200"/>
              </a:spcBef>
              <a:buNone/>
            </a:pPr>
            <a:r>
              <a:rPr lang="en-US" altLang="zh-CN" sz="1500" b="1" dirty="0">
                <a:ea typeface="宋体" panose="02010600030101010101" pitchFamily="2" charset="-122"/>
              </a:rPr>
              <a:t>              </a:t>
            </a:r>
            <a:r>
              <a:rPr lang="en-US" altLang="zh-CN" sz="2000" b="1" dirty="0">
                <a:ea typeface="宋体" panose="02010600030101010101" pitchFamily="2" charset="-122"/>
              </a:rPr>
              <a:t>         </a:t>
            </a:r>
            <a:r>
              <a:rPr lang="zh-CN" altLang="en-US" sz="2000" b="1" dirty="0">
                <a:ea typeface="宋体" panose="02010600030101010101" pitchFamily="2" charset="-122"/>
              </a:rPr>
              <a:t>宁夏财政厅     宋晓雨</a:t>
            </a:r>
            <a:r>
              <a:rPr lang="en-US" altLang="zh-CN" sz="2000" b="1" dirty="0">
                <a:ea typeface="宋体" panose="02010600030101010101" pitchFamily="2" charset="-122"/>
              </a:rPr>
              <a:t> </a:t>
            </a:r>
          </a:p>
          <a:p>
            <a:pPr lvl="8" eaLnBrk="1" hangingPunct="1">
              <a:spcBef>
                <a:spcPts val="1200"/>
              </a:spcBef>
            </a:pPr>
            <a:endParaRPr lang="zh-CN" altLang="en-US" sz="1500" b="1" dirty="0">
              <a:ea typeface="宋体" panose="02010600030101010101" pitchFamily="2" charset="-122"/>
            </a:endParaRPr>
          </a:p>
          <a:p>
            <a:pPr marL="3657600" lvl="8" indent="0" eaLnBrk="1" hangingPunct="1">
              <a:spcBef>
                <a:spcPts val="1200"/>
              </a:spcBef>
              <a:buNone/>
            </a:pPr>
            <a:endParaRPr lang="zh-CN" altLang="en-US" sz="1500" b="1" dirty="0">
              <a:ea typeface="宋体" panose="02010600030101010101" pitchFamily="2" charset="-122"/>
            </a:endParaRPr>
          </a:p>
          <a:p>
            <a:pPr marL="3657600" lvl="8" indent="0" eaLnBrk="1" hangingPunct="1">
              <a:spcBef>
                <a:spcPts val="1200"/>
              </a:spcBef>
              <a:buNone/>
            </a:pPr>
            <a:endParaRPr lang="en-US" altLang="zh-CN" sz="1500" b="1" dirty="0">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en-US" altLang="zh-CN"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    2019</a:t>
            </a:r>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年财政部出台的政策文件</a:t>
            </a:r>
          </a:p>
        </p:txBody>
      </p:sp>
      <p:sp>
        <p:nvSpPr>
          <p:cNvPr id="3" name="标题 1"/>
          <p:cNvSpPr>
            <a:spLocks noGrp="1"/>
          </p:cNvSpPr>
          <p:nvPr/>
        </p:nvSpPr>
        <p:spPr>
          <a:xfrm>
            <a:off x="680085" y="1819275"/>
            <a:ext cx="8229600" cy="927100"/>
          </a:xfrm>
          <a:prstGeom prst="rect">
            <a:avLst/>
          </a:prstGeom>
          <a:noFill/>
          <a:ln w="9525">
            <a:noFill/>
          </a:ln>
          <a:effectLst>
            <a:outerShdw dist="35921" dir="2699999" algn="ctr" rotWithShape="0">
              <a:srgbClr val="FFFFFF"/>
            </a:outerShdw>
          </a:effectLst>
        </p:spPr>
        <p:txBody>
          <a:bodyPr anchor="ctr"/>
          <a:lstStyle>
            <a:lvl1pPr algn="l" rtl="0" eaLnBrk="0" fontAlgn="base" hangingPunct="0">
              <a:spcBef>
                <a:spcPct val="0"/>
              </a:spcBef>
              <a:spcAft>
                <a:spcPct val="0"/>
              </a:spcAft>
              <a:defRPr sz="4400" b="1">
                <a:solidFill>
                  <a:schemeClr val="tx2"/>
                </a:solidFill>
                <a:latin typeface="+mj-lt"/>
                <a:ea typeface="+mj-ea"/>
                <a:cs typeface="+mj-cs"/>
              </a:defRPr>
            </a:lvl1pPr>
            <a:lvl2pPr algn="l" rtl="0" eaLnBrk="0" fontAlgn="base" hangingPunct="0">
              <a:spcBef>
                <a:spcPct val="0"/>
              </a:spcBef>
              <a:spcAft>
                <a:spcPct val="0"/>
              </a:spcAft>
              <a:defRPr sz="4400" b="1">
                <a:solidFill>
                  <a:schemeClr val="tx2"/>
                </a:solidFill>
                <a:latin typeface="Arial" panose="020B0604020202020204" pitchFamily="34" charset="0"/>
              </a:defRPr>
            </a:lvl2pPr>
            <a:lvl3pPr algn="l" rtl="0" eaLnBrk="0" fontAlgn="base" hangingPunct="0">
              <a:spcBef>
                <a:spcPct val="0"/>
              </a:spcBef>
              <a:spcAft>
                <a:spcPct val="0"/>
              </a:spcAft>
              <a:defRPr sz="4400" b="1">
                <a:solidFill>
                  <a:schemeClr val="tx2"/>
                </a:solidFill>
                <a:latin typeface="Arial" panose="020B0604020202020204" pitchFamily="34" charset="0"/>
              </a:defRPr>
            </a:lvl3pPr>
            <a:lvl4pPr algn="l" rtl="0" eaLnBrk="0" fontAlgn="base" hangingPunct="0">
              <a:spcBef>
                <a:spcPct val="0"/>
              </a:spcBef>
              <a:spcAft>
                <a:spcPct val="0"/>
              </a:spcAft>
              <a:defRPr sz="4400" b="1">
                <a:solidFill>
                  <a:schemeClr val="tx2"/>
                </a:solidFill>
                <a:latin typeface="Arial" panose="020B0604020202020204" pitchFamily="34" charset="0"/>
              </a:defRPr>
            </a:lvl4pPr>
            <a:lvl5pPr algn="l" rtl="0" eaLnBrk="0" fontAlgn="base" hangingPunct="0">
              <a:spcBef>
                <a:spcPct val="0"/>
              </a:spcBef>
              <a:spcAft>
                <a:spcPct val="0"/>
              </a:spcAft>
              <a:defRPr sz="4400" b="1">
                <a:solidFill>
                  <a:schemeClr val="tx2"/>
                </a:solidFill>
                <a:latin typeface="Arial" panose="020B0604020202020204" pitchFamily="34" charset="0"/>
              </a:defRPr>
            </a:lvl5pPr>
            <a:lvl6pPr marL="457200" algn="l" rtl="0" eaLnBrk="1" fontAlgn="base" hangingPunct="1">
              <a:spcBef>
                <a:spcPct val="0"/>
              </a:spcBef>
              <a:spcAft>
                <a:spcPct val="0"/>
              </a:spcAft>
              <a:defRPr sz="4400" b="1">
                <a:solidFill>
                  <a:schemeClr val="tx2"/>
                </a:solidFill>
                <a:latin typeface="Arial" panose="020B0604020202020204" pitchFamily="34" charset="0"/>
              </a:defRPr>
            </a:lvl6pPr>
            <a:lvl7pPr marL="914400" algn="l" rtl="0" eaLnBrk="1" fontAlgn="base" hangingPunct="1">
              <a:spcBef>
                <a:spcPct val="0"/>
              </a:spcBef>
              <a:spcAft>
                <a:spcPct val="0"/>
              </a:spcAft>
              <a:defRPr sz="4400" b="1">
                <a:solidFill>
                  <a:schemeClr val="tx2"/>
                </a:solidFill>
                <a:latin typeface="Arial" panose="020B0604020202020204" pitchFamily="34" charset="0"/>
              </a:defRPr>
            </a:lvl7pPr>
            <a:lvl8pPr marL="1371600" algn="l" rtl="0" eaLnBrk="1" fontAlgn="base" hangingPunct="1">
              <a:spcBef>
                <a:spcPct val="0"/>
              </a:spcBef>
              <a:spcAft>
                <a:spcPct val="0"/>
              </a:spcAft>
              <a:defRPr sz="4400" b="1">
                <a:solidFill>
                  <a:schemeClr val="tx2"/>
                </a:solidFill>
                <a:latin typeface="Arial" panose="020B0604020202020204" pitchFamily="34" charset="0"/>
              </a:defRPr>
            </a:lvl8pPr>
            <a:lvl9pPr marL="1828800" algn="l" rtl="0" eaLnBrk="1" fontAlgn="base" hangingPunct="1">
              <a:spcBef>
                <a:spcPct val="0"/>
              </a:spcBef>
              <a:spcAft>
                <a:spcPct val="0"/>
              </a:spcAft>
              <a:defRPr sz="4400" b="1">
                <a:solidFill>
                  <a:schemeClr val="tx2"/>
                </a:solidFill>
                <a:latin typeface="Arial" panose="020B0604020202020204" pitchFamily="34" charset="0"/>
              </a:defRPr>
            </a:lvl9pPr>
          </a:lstStyle>
          <a:p>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优化营商环境方面</a:t>
            </a:r>
          </a:p>
          <a:p>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2" action="ppaction://hlinkfile"/>
              </a:rPr>
              <a:t>财政部关于促进政府采购公平竞争优化营商环境的通知</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》（财库</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38</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号）</a:t>
            </a:r>
          </a:p>
        </p:txBody>
      </p:sp>
      <p:sp>
        <p:nvSpPr>
          <p:cNvPr id="4" name="标题 1"/>
          <p:cNvSpPr>
            <a:spLocks noGrp="1"/>
          </p:cNvSpPr>
          <p:nvPr/>
        </p:nvSpPr>
        <p:spPr>
          <a:xfrm>
            <a:off x="680085" y="2965450"/>
            <a:ext cx="8229600" cy="1432560"/>
          </a:xfrm>
          <a:prstGeom prst="rect">
            <a:avLst/>
          </a:prstGeom>
          <a:noFill/>
          <a:ln w="9525">
            <a:noFill/>
          </a:ln>
          <a:effectLst>
            <a:outerShdw dist="35921" dir="2699999" algn="ctr" rotWithShape="0">
              <a:srgbClr val="FFFFFF"/>
            </a:outerShdw>
          </a:effectLst>
        </p:spPr>
        <p:txBody>
          <a:bodyPr anchor="ctr"/>
          <a:lstStyle>
            <a:lvl1pPr algn="l" rtl="0" eaLnBrk="0" fontAlgn="base" hangingPunct="0">
              <a:spcBef>
                <a:spcPct val="0"/>
              </a:spcBef>
              <a:spcAft>
                <a:spcPct val="0"/>
              </a:spcAft>
              <a:defRPr sz="4400" b="1">
                <a:solidFill>
                  <a:schemeClr val="tx2"/>
                </a:solidFill>
                <a:latin typeface="+mj-lt"/>
                <a:ea typeface="+mj-ea"/>
                <a:cs typeface="+mj-cs"/>
              </a:defRPr>
            </a:lvl1pPr>
            <a:lvl2pPr algn="l" rtl="0" eaLnBrk="0" fontAlgn="base" hangingPunct="0">
              <a:spcBef>
                <a:spcPct val="0"/>
              </a:spcBef>
              <a:spcAft>
                <a:spcPct val="0"/>
              </a:spcAft>
              <a:defRPr sz="4400" b="1">
                <a:solidFill>
                  <a:schemeClr val="tx2"/>
                </a:solidFill>
                <a:latin typeface="Arial" panose="020B0604020202020204" pitchFamily="34" charset="0"/>
              </a:defRPr>
            </a:lvl2pPr>
            <a:lvl3pPr algn="l" rtl="0" eaLnBrk="0" fontAlgn="base" hangingPunct="0">
              <a:spcBef>
                <a:spcPct val="0"/>
              </a:spcBef>
              <a:spcAft>
                <a:spcPct val="0"/>
              </a:spcAft>
              <a:defRPr sz="4400" b="1">
                <a:solidFill>
                  <a:schemeClr val="tx2"/>
                </a:solidFill>
                <a:latin typeface="Arial" panose="020B0604020202020204" pitchFamily="34" charset="0"/>
              </a:defRPr>
            </a:lvl3pPr>
            <a:lvl4pPr algn="l" rtl="0" eaLnBrk="0" fontAlgn="base" hangingPunct="0">
              <a:spcBef>
                <a:spcPct val="0"/>
              </a:spcBef>
              <a:spcAft>
                <a:spcPct val="0"/>
              </a:spcAft>
              <a:defRPr sz="4400" b="1">
                <a:solidFill>
                  <a:schemeClr val="tx2"/>
                </a:solidFill>
                <a:latin typeface="Arial" panose="020B0604020202020204" pitchFamily="34" charset="0"/>
              </a:defRPr>
            </a:lvl4pPr>
            <a:lvl5pPr algn="l" rtl="0" eaLnBrk="0" fontAlgn="base" hangingPunct="0">
              <a:spcBef>
                <a:spcPct val="0"/>
              </a:spcBef>
              <a:spcAft>
                <a:spcPct val="0"/>
              </a:spcAft>
              <a:defRPr sz="4400" b="1">
                <a:solidFill>
                  <a:schemeClr val="tx2"/>
                </a:solidFill>
                <a:latin typeface="Arial" panose="020B0604020202020204" pitchFamily="34" charset="0"/>
              </a:defRPr>
            </a:lvl5pPr>
            <a:lvl6pPr marL="457200" algn="l" rtl="0" eaLnBrk="1" fontAlgn="base" hangingPunct="1">
              <a:spcBef>
                <a:spcPct val="0"/>
              </a:spcBef>
              <a:spcAft>
                <a:spcPct val="0"/>
              </a:spcAft>
              <a:defRPr sz="4400" b="1">
                <a:solidFill>
                  <a:schemeClr val="tx2"/>
                </a:solidFill>
                <a:latin typeface="Arial" panose="020B0604020202020204" pitchFamily="34" charset="0"/>
              </a:defRPr>
            </a:lvl6pPr>
            <a:lvl7pPr marL="914400" algn="l" rtl="0" eaLnBrk="1" fontAlgn="base" hangingPunct="1">
              <a:spcBef>
                <a:spcPct val="0"/>
              </a:spcBef>
              <a:spcAft>
                <a:spcPct val="0"/>
              </a:spcAft>
              <a:defRPr sz="4400" b="1">
                <a:solidFill>
                  <a:schemeClr val="tx2"/>
                </a:solidFill>
                <a:latin typeface="Arial" panose="020B0604020202020204" pitchFamily="34" charset="0"/>
              </a:defRPr>
            </a:lvl7pPr>
            <a:lvl8pPr marL="1371600" algn="l" rtl="0" eaLnBrk="1" fontAlgn="base" hangingPunct="1">
              <a:spcBef>
                <a:spcPct val="0"/>
              </a:spcBef>
              <a:spcAft>
                <a:spcPct val="0"/>
              </a:spcAft>
              <a:defRPr sz="4400" b="1">
                <a:solidFill>
                  <a:schemeClr val="tx2"/>
                </a:solidFill>
                <a:latin typeface="Arial" panose="020B0604020202020204" pitchFamily="34" charset="0"/>
              </a:defRPr>
            </a:lvl8pPr>
            <a:lvl9pPr marL="1828800" algn="l" rtl="0" eaLnBrk="1" fontAlgn="base" hangingPunct="1">
              <a:spcBef>
                <a:spcPct val="0"/>
              </a:spcBef>
              <a:spcAft>
                <a:spcPct val="0"/>
              </a:spcAft>
              <a:defRPr sz="4400" b="1">
                <a:solidFill>
                  <a:schemeClr val="tx2"/>
                </a:solidFill>
                <a:latin typeface="Arial" panose="020B0604020202020204" pitchFamily="34" charset="0"/>
              </a:defRPr>
            </a:lvl9pPr>
          </a:lstStyle>
          <a:p>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政府采购扶贫方面</a:t>
            </a:r>
          </a:p>
          <a:p>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3" action="ppaction://hlinkfile"/>
              </a:rPr>
              <a:t>关于落实财政支持贫困村微小型项目由村级组织自建自营有关政策的通知</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》（财办库</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75</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号）</a:t>
            </a:r>
          </a:p>
          <a:p>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4" action="ppaction://hlinkfile"/>
              </a:rPr>
              <a:t>关于运用政府采购政策支持脱贫攻坚的通知</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》（财库</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27</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号）</a:t>
            </a:r>
          </a:p>
        </p:txBody>
      </p:sp>
      <p:sp>
        <p:nvSpPr>
          <p:cNvPr id="5" name="标题 1"/>
          <p:cNvSpPr>
            <a:spLocks noGrp="1"/>
          </p:cNvSpPr>
          <p:nvPr/>
        </p:nvSpPr>
        <p:spPr>
          <a:xfrm>
            <a:off x="772160" y="4471670"/>
            <a:ext cx="8229600" cy="927100"/>
          </a:xfrm>
          <a:prstGeom prst="rect">
            <a:avLst/>
          </a:prstGeom>
          <a:noFill/>
          <a:ln w="9525">
            <a:noFill/>
          </a:ln>
          <a:effectLst>
            <a:outerShdw dist="35921" dir="2699999" algn="ctr" rotWithShape="0">
              <a:srgbClr val="FFFFFF"/>
            </a:outerShdw>
          </a:effectLst>
        </p:spPr>
        <p:txBody>
          <a:bodyPr anchor="ctr"/>
          <a:lstStyle>
            <a:lvl1pPr algn="l" rtl="0" eaLnBrk="0" fontAlgn="base" hangingPunct="0">
              <a:spcBef>
                <a:spcPct val="0"/>
              </a:spcBef>
              <a:spcAft>
                <a:spcPct val="0"/>
              </a:spcAft>
              <a:defRPr sz="4400" b="1">
                <a:solidFill>
                  <a:schemeClr val="tx2"/>
                </a:solidFill>
                <a:latin typeface="+mj-lt"/>
                <a:ea typeface="+mj-ea"/>
                <a:cs typeface="+mj-cs"/>
              </a:defRPr>
            </a:lvl1pPr>
            <a:lvl2pPr algn="l" rtl="0" eaLnBrk="0" fontAlgn="base" hangingPunct="0">
              <a:spcBef>
                <a:spcPct val="0"/>
              </a:spcBef>
              <a:spcAft>
                <a:spcPct val="0"/>
              </a:spcAft>
              <a:defRPr sz="4400" b="1">
                <a:solidFill>
                  <a:schemeClr val="tx2"/>
                </a:solidFill>
                <a:latin typeface="Arial" panose="020B0604020202020204" pitchFamily="34" charset="0"/>
              </a:defRPr>
            </a:lvl2pPr>
            <a:lvl3pPr algn="l" rtl="0" eaLnBrk="0" fontAlgn="base" hangingPunct="0">
              <a:spcBef>
                <a:spcPct val="0"/>
              </a:spcBef>
              <a:spcAft>
                <a:spcPct val="0"/>
              </a:spcAft>
              <a:defRPr sz="4400" b="1">
                <a:solidFill>
                  <a:schemeClr val="tx2"/>
                </a:solidFill>
                <a:latin typeface="Arial" panose="020B0604020202020204" pitchFamily="34" charset="0"/>
              </a:defRPr>
            </a:lvl3pPr>
            <a:lvl4pPr algn="l" rtl="0" eaLnBrk="0" fontAlgn="base" hangingPunct="0">
              <a:spcBef>
                <a:spcPct val="0"/>
              </a:spcBef>
              <a:spcAft>
                <a:spcPct val="0"/>
              </a:spcAft>
              <a:defRPr sz="4400" b="1">
                <a:solidFill>
                  <a:schemeClr val="tx2"/>
                </a:solidFill>
                <a:latin typeface="Arial" panose="020B0604020202020204" pitchFamily="34" charset="0"/>
              </a:defRPr>
            </a:lvl4pPr>
            <a:lvl5pPr algn="l" rtl="0" eaLnBrk="0" fontAlgn="base" hangingPunct="0">
              <a:spcBef>
                <a:spcPct val="0"/>
              </a:spcBef>
              <a:spcAft>
                <a:spcPct val="0"/>
              </a:spcAft>
              <a:defRPr sz="4400" b="1">
                <a:solidFill>
                  <a:schemeClr val="tx2"/>
                </a:solidFill>
                <a:latin typeface="Arial" panose="020B0604020202020204" pitchFamily="34" charset="0"/>
              </a:defRPr>
            </a:lvl5pPr>
            <a:lvl6pPr marL="457200" algn="l" rtl="0" eaLnBrk="1" fontAlgn="base" hangingPunct="1">
              <a:spcBef>
                <a:spcPct val="0"/>
              </a:spcBef>
              <a:spcAft>
                <a:spcPct val="0"/>
              </a:spcAft>
              <a:defRPr sz="4400" b="1">
                <a:solidFill>
                  <a:schemeClr val="tx2"/>
                </a:solidFill>
                <a:latin typeface="Arial" panose="020B0604020202020204" pitchFamily="34" charset="0"/>
              </a:defRPr>
            </a:lvl6pPr>
            <a:lvl7pPr marL="914400" algn="l" rtl="0" eaLnBrk="1" fontAlgn="base" hangingPunct="1">
              <a:spcBef>
                <a:spcPct val="0"/>
              </a:spcBef>
              <a:spcAft>
                <a:spcPct val="0"/>
              </a:spcAft>
              <a:defRPr sz="4400" b="1">
                <a:solidFill>
                  <a:schemeClr val="tx2"/>
                </a:solidFill>
                <a:latin typeface="Arial" panose="020B0604020202020204" pitchFamily="34" charset="0"/>
              </a:defRPr>
            </a:lvl7pPr>
            <a:lvl8pPr marL="1371600" algn="l" rtl="0" eaLnBrk="1" fontAlgn="base" hangingPunct="1">
              <a:spcBef>
                <a:spcPct val="0"/>
              </a:spcBef>
              <a:spcAft>
                <a:spcPct val="0"/>
              </a:spcAft>
              <a:defRPr sz="4400" b="1">
                <a:solidFill>
                  <a:schemeClr val="tx2"/>
                </a:solidFill>
                <a:latin typeface="Arial" panose="020B0604020202020204" pitchFamily="34" charset="0"/>
              </a:defRPr>
            </a:lvl8pPr>
            <a:lvl9pPr marL="1828800" algn="l" rtl="0" eaLnBrk="1" fontAlgn="base" hangingPunct="1">
              <a:spcBef>
                <a:spcPct val="0"/>
              </a:spcBef>
              <a:spcAft>
                <a:spcPct val="0"/>
              </a:spcAft>
              <a:defRPr sz="4400" b="1">
                <a:solidFill>
                  <a:schemeClr val="tx2"/>
                </a:solidFill>
                <a:latin typeface="Arial" panose="020B0604020202020204" pitchFamily="34" charset="0"/>
              </a:defRPr>
            </a:lvl9pPr>
          </a:lstStyle>
          <a:p>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规范涉密采购方面</a:t>
            </a:r>
          </a:p>
          <a:p>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5" action="ppaction://hlinkfile"/>
              </a:rPr>
              <a:t>涉密政府采购管理暂行办法</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》（财库</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39</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号）</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en-US" altLang="zh-CN"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    2019</a:t>
            </a:r>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年宁夏财政厅出台的政策文件</a:t>
            </a:r>
          </a:p>
        </p:txBody>
      </p:sp>
      <p:sp>
        <p:nvSpPr>
          <p:cNvPr id="3" name="标题 1"/>
          <p:cNvSpPr>
            <a:spLocks noGrp="1"/>
          </p:cNvSpPr>
          <p:nvPr/>
        </p:nvSpPr>
        <p:spPr>
          <a:xfrm>
            <a:off x="369570" y="1898650"/>
            <a:ext cx="8229600" cy="4436745"/>
          </a:xfrm>
          <a:prstGeom prst="rect">
            <a:avLst/>
          </a:prstGeom>
          <a:noFill/>
          <a:ln w="9525">
            <a:noFill/>
          </a:ln>
          <a:effectLst>
            <a:outerShdw dist="35921" dir="2699999" algn="ctr" rotWithShape="0">
              <a:srgbClr val="FFFFFF"/>
            </a:outerShdw>
          </a:effectLst>
        </p:spPr>
        <p:txBody>
          <a:bodyPr anchor="ctr"/>
          <a:lstStyle>
            <a:lvl1pPr algn="l" rtl="0" eaLnBrk="0" fontAlgn="base" hangingPunct="0">
              <a:spcBef>
                <a:spcPct val="0"/>
              </a:spcBef>
              <a:spcAft>
                <a:spcPct val="0"/>
              </a:spcAft>
              <a:defRPr sz="4400" b="1">
                <a:solidFill>
                  <a:schemeClr val="tx2"/>
                </a:solidFill>
                <a:latin typeface="+mj-lt"/>
                <a:ea typeface="+mj-ea"/>
                <a:cs typeface="+mj-cs"/>
              </a:defRPr>
            </a:lvl1pPr>
            <a:lvl2pPr algn="l" rtl="0" eaLnBrk="0" fontAlgn="base" hangingPunct="0">
              <a:spcBef>
                <a:spcPct val="0"/>
              </a:spcBef>
              <a:spcAft>
                <a:spcPct val="0"/>
              </a:spcAft>
              <a:defRPr sz="4400" b="1">
                <a:solidFill>
                  <a:schemeClr val="tx2"/>
                </a:solidFill>
                <a:latin typeface="Arial" panose="020B0604020202020204" pitchFamily="34" charset="0"/>
              </a:defRPr>
            </a:lvl2pPr>
            <a:lvl3pPr algn="l" rtl="0" eaLnBrk="0" fontAlgn="base" hangingPunct="0">
              <a:spcBef>
                <a:spcPct val="0"/>
              </a:spcBef>
              <a:spcAft>
                <a:spcPct val="0"/>
              </a:spcAft>
              <a:defRPr sz="4400" b="1">
                <a:solidFill>
                  <a:schemeClr val="tx2"/>
                </a:solidFill>
                <a:latin typeface="Arial" panose="020B0604020202020204" pitchFamily="34" charset="0"/>
              </a:defRPr>
            </a:lvl3pPr>
            <a:lvl4pPr algn="l" rtl="0" eaLnBrk="0" fontAlgn="base" hangingPunct="0">
              <a:spcBef>
                <a:spcPct val="0"/>
              </a:spcBef>
              <a:spcAft>
                <a:spcPct val="0"/>
              </a:spcAft>
              <a:defRPr sz="4400" b="1">
                <a:solidFill>
                  <a:schemeClr val="tx2"/>
                </a:solidFill>
                <a:latin typeface="Arial" panose="020B0604020202020204" pitchFamily="34" charset="0"/>
              </a:defRPr>
            </a:lvl4pPr>
            <a:lvl5pPr algn="l" rtl="0" eaLnBrk="0" fontAlgn="base" hangingPunct="0">
              <a:spcBef>
                <a:spcPct val="0"/>
              </a:spcBef>
              <a:spcAft>
                <a:spcPct val="0"/>
              </a:spcAft>
              <a:defRPr sz="4400" b="1">
                <a:solidFill>
                  <a:schemeClr val="tx2"/>
                </a:solidFill>
                <a:latin typeface="Arial" panose="020B0604020202020204" pitchFamily="34" charset="0"/>
              </a:defRPr>
            </a:lvl5pPr>
            <a:lvl6pPr marL="457200" algn="l" rtl="0" eaLnBrk="1" fontAlgn="base" hangingPunct="1">
              <a:spcBef>
                <a:spcPct val="0"/>
              </a:spcBef>
              <a:spcAft>
                <a:spcPct val="0"/>
              </a:spcAft>
              <a:defRPr sz="4400" b="1">
                <a:solidFill>
                  <a:schemeClr val="tx2"/>
                </a:solidFill>
                <a:latin typeface="Arial" panose="020B0604020202020204" pitchFamily="34" charset="0"/>
              </a:defRPr>
            </a:lvl6pPr>
            <a:lvl7pPr marL="914400" algn="l" rtl="0" eaLnBrk="1" fontAlgn="base" hangingPunct="1">
              <a:spcBef>
                <a:spcPct val="0"/>
              </a:spcBef>
              <a:spcAft>
                <a:spcPct val="0"/>
              </a:spcAft>
              <a:defRPr sz="4400" b="1">
                <a:solidFill>
                  <a:schemeClr val="tx2"/>
                </a:solidFill>
                <a:latin typeface="Arial" panose="020B0604020202020204" pitchFamily="34" charset="0"/>
              </a:defRPr>
            </a:lvl7pPr>
            <a:lvl8pPr marL="1371600" algn="l" rtl="0" eaLnBrk="1" fontAlgn="base" hangingPunct="1">
              <a:spcBef>
                <a:spcPct val="0"/>
              </a:spcBef>
              <a:spcAft>
                <a:spcPct val="0"/>
              </a:spcAft>
              <a:defRPr sz="4400" b="1">
                <a:solidFill>
                  <a:schemeClr val="tx2"/>
                </a:solidFill>
                <a:latin typeface="Arial" panose="020B0604020202020204" pitchFamily="34" charset="0"/>
              </a:defRPr>
            </a:lvl8pPr>
            <a:lvl9pPr marL="1828800" algn="l" rtl="0" eaLnBrk="1" fontAlgn="base" hangingPunct="1">
              <a:spcBef>
                <a:spcPct val="0"/>
              </a:spcBef>
              <a:spcAft>
                <a:spcPct val="0"/>
              </a:spcAft>
              <a:defRPr sz="4400" b="1">
                <a:solidFill>
                  <a:schemeClr val="tx2"/>
                </a:solidFill>
                <a:latin typeface="Arial" panose="020B0604020202020204" pitchFamily="34" charset="0"/>
              </a:defRPr>
            </a:lvl9pPr>
          </a:lstStyle>
          <a:p>
            <a:pPr algn="l"/>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优化营商环境方面</a:t>
            </a:r>
          </a:p>
          <a:p>
            <a:pPr algn="just"/>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2" action="ppaction://hlinkfile"/>
              </a:rPr>
              <a:t>关于促进政府采购公平竞争优化营商环境的通知</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effectLst>
                  <a:outerShdw blurRad="38100" dist="19050" dir="2700000" algn="tl" rotWithShape="0">
                    <a:schemeClr val="dk1">
                      <a:alpha val="40000"/>
                    </a:schemeClr>
                  </a:outerShdw>
                </a:effectLst>
                <a:sym typeface="+mn-ea"/>
              </a:rPr>
              <a:t>宁财（采）发</a:t>
            </a:r>
            <a:r>
              <a:rPr lang="zh-CN" altLang="en-US" sz="2000" dirty="0">
                <a:effectLst>
                  <a:outerShdw blurRad="38100" dist="19050" dir="2700000" algn="tl" rotWithShape="0">
                    <a:schemeClr val="dk1">
                      <a:alpha val="40000"/>
                    </a:schemeClr>
                  </a:outerShdw>
                </a:effectLst>
                <a:latin typeface="宋体" panose="02010600030101010101" pitchFamily="2" charset="-122"/>
                <a:sym typeface="+mn-ea"/>
              </a:rPr>
              <a:t>[</a:t>
            </a:r>
            <a:r>
              <a:rPr lang="en-US" altLang="zh-CN" sz="2000" dirty="0">
                <a:effectLst>
                  <a:outerShdw blurRad="38100" dist="19050" dir="2700000" algn="tl" rotWithShape="0">
                    <a:schemeClr val="dk1">
                      <a:alpha val="40000"/>
                    </a:schemeClr>
                  </a:outerShdw>
                </a:effectLst>
                <a:sym typeface="+mn-ea"/>
              </a:rPr>
              <a:t>2019</a:t>
            </a:r>
            <a:r>
              <a:rPr lang="en-US" altLang="zh-CN" sz="2000" dirty="0">
                <a:effectLst>
                  <a:outerShdw blurRad="38100" dist="19050" dir="2700000" algn="tl" rotWithShape="0">
                    <a:schemeClr val="dk1">
                      <a:alpha val="40000"/>
                    </a:schemeClr>
                  </a:outerShdw>
                </a:effectLst>
                <a:latin typeface="宋体" panose="02010600030101010101" pitchFamily="2" charset="-122"/>
                <a:sym typeface="+mn-ea"/>
              </a:rPr>
              <a:t>]654</a:t>
            </a:r>
            <a:r>
              <a:rPr lang="zh-CN" altLang="en-US" sz="2000" dirty="0">
                <a:effectLst>
                  <a:outerShdw blurRad="38100" dist="19050" dir="2700000" algn="tl" rotWithShape="0">
                    <a:schemeClr val="dk1">
                      <a:alpha val="40000"/>
                    </a:schemeClr>
                  </a:outerShdw>
                </a:effectLst>
                <a:latin typeface="宋体" panose="02010600030101010101" pitchFamily="2" charset="-122"/>
                <a:sym typeface="+mn-ea"/>
              </a:rPr>
              <a:t>号</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p>
          <a:p>
            <a:pPr algn="just"/>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effectLst>
                  <a:outerShdw blurRad="38100" dist="19050" dir="2700000" algn="tl" rotWithShape="0">
                    <a:schemeClr val="dk1">
                      <a:alpha val="40000"/>
                    </a:schemeClr>
                  </a:outerShdw>
                </a:effectLst>
                <a:sym typeface="+mn-ea"/>
              </a:rPr>
              <a:t>《</a:t>
            </a:r>
            <a:r>
              <a:rPr lang="zh-CN" altLang="en-US" sz="2000" dirty="0">
                <a:effectLst>
                  <a:outerShdw blurRad="38100" dist="19050" dir="2700000" algn="tl" rotWithShape="0">
                    <a:schemeClr val="dk1">
                      <a:alpha val="40000"/>
                    </a:schemeClr>
                  </a:outerShdw>
                </a:effectLst>
                <a:sym typeface="+mn-ea"/>
                <a:hlinkClick r:id="rId3" action="ppaction://hlinkfile"/>
              </a:rPr>
              <a:t>关于废止政府采购入围招标有关文件的通知</a:t>
            </a:r>
            <a:r>
              <a:rPr lang="zh-CN" altLang="en-US" sz="2000" dirty="0">
                <a:effectLst>
                  <a:outerShdw blurRad="38100" dist="19050" dir="2700000" algn="tl" rotWithShape="0">
                    <a:schemeClr val="dk1">
                      <a:alpha val="40000"/>
                    </a:schemeClr>
                  </a:outerShdw>
                </a:effectLst>
                <a:sym typeface="+mn-ea"/>
              </a:rPr>
              <a:t>》（宁财（采）发</a:t>
            </a:r>
            <a:r>
              <a:rPr lang="zh-CN" altLang="en-US" sz="2000" dirty="0">
                <a:effectLst>
                  <a:outerShdw blurRad="38100" dist="19050" dir="2700000" algn="tl" rotWithShape="0">
                    <a:schemeClr val="dk1">
                      <a:alpha val="40000"/>
                    </a:schemeClr>
                  </a:outerShdw>
                </a:effectLst>
                <a:latin typeface="宋体" panose="02010600030101010101" pitchFamily="2" charset="-122"/>
                <a:sym typeface="+mn-ea"/>
              </a:rPr>
              <a:t>[</a:t>
            </a:r>
            <a:r>
              <a:rPr lang="en-US" altLang="zh-CN" sz="2000" dirty="0">
                <a:effectLst>
                  <a:outerShdw blurRad="38100" dist="19050" dir="2700000" algn="tl" rotWithShape="0">
                    <a:schemeClr val="dk1">
                      <a:alpha val="40000"/>
                    </a:schemeClr>
                  </a:outerShdw>
                </a:effectLst>
                <a:sym typeface="+mn-ea"/>
              </a:rPr>
              <a:t>2019</a:t>
            </a:r>
            <a:r>
              <a:rPr lang="en-US" altLang="zh-CN" sz="2000" dirty="0">
                <a:effectLst>
                  <a:outerShdw blurRad="38100" dist="19050" dir="2700000" algn="tl" rotWithShape="0">
                    <a:schemeClr val="dk1">
                      <a:alpha val="40000"/>
                    </a:schemeClr>
                  </a:outerShdw>
                </a:effectLst>
                <a:latin typeface="宋体" panose="02010600030101010101" pitchFamily="2" charset="-122"/>
                <a:sym typeface="+mn-ea"/>
              </a:rPr>
              <a:t>]684</a:t>
            </a:r>
            <a:r>
              <a:rPr lang="zh-CN" altLang="en-US" sz="2000" dirty="0">
                <a:effectLst>
                  <a:outerShdw blurRad="38100" dist="19050" dir="2700000" algn="tl" rotWithShape="0">
                    <a:schemeClr val="dk1">
                      <a:alpha val="40000"/>
                    </a:schemeClr>
                  </a:outerShdw>
                </a:effectLst>
                <a:latin typeface="宋体" panose="02010600030101010101" pitchFamily="2" charset="-122"/>
                <a:sym typeface="+mn-ea"/>
              </a:rPr>
              <a:t>号</a:t>
            </a:r>
            <a:r>
              <a:rPr lang="zh-CN" altLang="en-US" sz="2000" dirty="0">
                <a:effectLst>
                  <a:outerShdw blurRad="38100" dist="19050" dir="2700000" algn="tl" rotWithShape="0">
                    <a:schemeClr val="dk1">
                      <a:alpha val="40000"/>
                    </a:schemeClr>
                  </a:outerShdw>
                </a:effectLst>
                <a:sym typeface="+mn-ea"/>
              </a:rPr>
              <a:t>）</a:t>
            </a:r>
          </a:p>
          <a:p>
            <a:pPr algn="l"/>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规范政府采购预算管理方面</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4" action="ppaction://hlinkfile"/>
              </a:rPr>
              <a:t>关于进一步规范自治区本级2020年政府采购预算编制和执行有关事项的通知 </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》（宁财（采）发</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]508</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p>
          <a:p>
            <a:pPr algn="just"/>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规范科研仪器设备采购方面</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5" action="ppaction://hlinkfile"/>
              </a:rPr>
              <a:t>关于进一步做好自治区本级高等院校和科研院所科研仪器设备采购有关事项的通知</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 》（宁财（采）发</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]594</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号</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p>
          <a:p>
            <a:pPr algn="l"/>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规范政府采购评审专家付费方面</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6" action="ppaction://hlinkfile"/>
              </a:rPr>
              <a:t>关于明确政府采购评审专家劳务报酬有关事项的通知</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》（宁财（采）发</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]676</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号</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p>
          <a:p>
            <a:pPr algn="l"/>
            <a:r>
              <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rPr>
              <a:t>规范政府采购监管方面</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hlinkClick r:id="rId7" action="ppaction://hlinkfile"/>
              </a:rPr>
              <a:t>宁夏回族自治区政府采购监管工作通报机制</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》（宁财（采）发</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a:t>
            </a:r>
            <a:r>
              <a:rPr lang="en-US" altLang="zh-CN"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2019</a:t>
            </a:r>
            <a:r>
              <a:rPr lang="en-US" altLang="zh-CN"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]293</a:t>
            </a:r>
            <a:r>
              <a:rPr lang="zh-CN" altLang="en-US" sz="2000"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号</a:t>
            </a:r>
            <a:r>
              <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a:t>
            </a:r>
          </a:p>
          <a:p>
            <a:pPr algn="l"/>
            <a:endParaRPr lang="zh-CN" altLang="en-US" sz="20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endParaRPr>
          </a:p>
          <a:p>
            <a:pPr algn="l"/>
            <a:endParaRPr lang="zh-CN" altLang="en-US"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endParaRPr>
          </a:p>
          <a:p>
            <a:pPr algn="l"/>
            <a:endParaRPr lang="en-US" altLang="zh-CN" sz="2000" dirty="0">
              <a:ln w="22225">
                <a:solidFill>
                  <a:schemeClr val="accent2"/>
                </a:solidFill>
                <a:prstDash val="solid"/>
              </a:ln>
              <a:solidFill>
                <a:schemeClr val="accent2">
                  <a:lumMod val="40000"/>
                  <a:lumOff val="60000"/>
                </a:schemeClr>
              </a:solidFill>
              <a:effectLst/>
              <a:ea typeface="宋体" panose="02010600030101010101" pitchFamily="2" charset="-122"/>
              <a:sym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p:txBody>
          <a:bodyPr vert="horz" wrap="square" lIns="91440" tIns="45720" rIns="91440" bIns="45720" anchor="ctr"/>
          <a:lstStyle/>
          <a:p>
            <a:pPr eaLnBrk="1" hangingPunct="1"/>
            <a:r>
              <a:rPr lang="zh-CN" altLang="en-US" dirty="0">
                <a:solidFill>
                  <a:schemeClr val="accent1"/>
                </a:solidFill>
                <a:ea typeface="宋体" panose="02010600030101010101" pitchFamily="2" charset="-122"/>
              </a:rPr>
              <a:t>目录</a:t>
            </a:r>
          </a:p>
        </p:txBody>
      </p:sp>
      <p:grpSp>
        <p:nvGrpSpPr>
          <p:cNvPr id="19459" name="Group 3"/>
          <p:cNvGrpSpPr/>
          <p:nvPr/>
        </p:nvGrpSpPr>
        <p:grpSpPr>
          <a:xfrm>
            <a:off x="1565910" y="1392873"/>
            <a:ext cx="5842000" cy="665162"/>
            <a:chOff x="1152" y="1275"/>
            <a:chExt cx="3680" cy="419"/>
          </a:xfrm>
        </p:grpSpPr>
        <p:grpSp>
          <p:nvGrpSpPr>
            <p:cNvPr id="19485" name="Group 4"/>
            <p:cNvGrpSpPr/>
            <p:nvPr/>
          </p:nvGrpSpPr>
          <p:grpSpPr>
            <a:xfrm>
              <a:off x="1152" y="1275"/>
              <a:ext cx="480" cy="419"/>
              <a:chOff x="1110" y="2656"/>
              <a:chExt cx="1549" cy="1351"/>
            </a:xfrm>
          </p:grpSpPr>
          <p:sp>
            <p:nvSpPr>
              <p:cNvPr id="19489" name="AutoShape 5"/>
              <p:cNvSpPr/>
              <p:nvPr/>
            </p:nvSpPr>
            <p:spPr>
              <a:xfrm>
                <a:off x="1123" y="2679"/>
                <a:ext cx="1536" cy="1328"/>
              </a:xfrm>
              <a:prstGeom prst="hexagon">
                <a:avLst>
                  <a:gd name="adj" fmla="val 28915"/>
                  <a:gd name="vf" fmla="val 115470"/>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9490" name="AutoShape 6"/>
              <p:cNvSpPr/>
              <p:nvPr/>
            </p:nvSpPr>
            <p:spPr>
              <a:xfrm>
                <a:off x="1110" y="2656"/>
                <a:ext cx="1536" cy="1328"/>
              </a:xfrm>
              <a:prstGeom prst="hexagon">
                <a:avLst>
                  <a:gd name="adj" fmla="val 28915"/>
                  <a:gd name="vf" fmla="val 115470"/>
                </a:avLst>
              </a:prstGeom>
              <a:gradFill rotWithShape="1">
                <a:gsLst>
                  <a:gs pos="0">
                    <a:srgbClr val="E6E6E6">
                      <a:alpha val="100000"/>
                    </a:srgbClr>
                  </a:gs>
                  <a:gs pos="7500">
                    <a:srgbClr val="7D8496">
                      <a:alpha val="100000"/>
                    </a:srgbClr>
                  </a:gs>
                  <a:gs pos="26500">
                    <a:srgbClr val="E6E6E6">
                      <a:alpha val="100000"/>
                    </a:srgbClr>
                  </a:gs>
                  <a:gs pos="34000">
                    <a:srgbClr val="7D8496">
                      <a:alpha val="100000"/>
                    </a:srgbClr>
                  </a:gs>
                  <a:gs pos="46500">
                    <a:srgbClr val="E6E6E6">
                      <a:alpha val="100000"/>
                    </a:srgbClr>
                  </a:gs>
                  <a:gs pos="50000">
                    <a:srgbClr val="FFFFFF">
                      <a:alpha val="100000"/>
                    </a:srgbClr>
                  </a:gs>
                  <a:gs pos="53500">
                    <a:srgbClr val="E6E6E6">
                      <a:alpha val="100000"/>
                    </a:srgbClr>
                  </a:gs>
                  <a:gs pos="66000">
                    <a:srgbClr val="7D8496">
                      <a:alpha val="100000"/>
                    </a:srgbClr>
                  </a:gs>
                  <a:gs pos="73500">
                    <a:srgbClr val="E6E6E6">
                      <a:alpha val="100000"/>
                    </a:srgbClr>
                  </a:gs>
                  <a:gs pos="92500">
                    <a:srgbClr val="7D8496">
                      <a:alpha val="100000"/>
                    </a:srgbClr>
                  </a:gs>
                  <a:gs pos="100000">
                    <a:srgbClr val="E6E6E6">
                      <a:alpha val="100000"/>
                    </a:srgbClr>
                  </a:gs>
                </a:gsLst>
                <a:lin ang="2700000" scaled="1"/>
                <a:tileRect/>
              </a:gradFill>
              <a:ln w="9525" cap="flat" cmpd="sng">
                <a:solidFill>
                  <a:srgbClr val="C0C0C0"/>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46087" name="AutoShape 7"/>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9486" name="Line 8"/>
            <p:cNvSpPr/>
            <p:nvPr/>
          </p:nvSpPr>
          <p:spPr>
            <a:xfrm>
              <a:off x="1486" y="1662"/>
              <a:ext cx="3267" cy="32"/>
            </a:xfrm>
            <a:prstGeom prst="line">
              <a:avLst/>
            </a:prstGeom>
            <a:ln w="25400" cap="flat" cmpd="sng">
              <a:solidFill>
                <a:schemeClr val="tx2"/>
              </a:solidFill>
              <a:prstDash val="sysDot"/>
              <a:headEnd type="none" w="med" len="med"/>
              <a:tailEnd type="oval" w="med" len="med"/>
            </a:ln>
          </p:spPr>
        </p:sp>
        <p:sp>
          <p:nvSpPr>
            <p:cNvPr id="19487" name="Text Box 9"/>
            <p:cNvSpPr txBox="1"/>
            <p:nvPr/>
          </p:nvSpPr>
          <p:spPr>
            <a:xfrm>
              <a:off x="1632" y="1335"/>
              <a:ext cx="3200" cy="290"/>
            </a:xfrm>
            <a:prstGeom prst="rect">
              <a:avLst/>
            </a:prstGeom>
            <a:noFill/>
            <a:ln w="9525">
              <a:noFill/>
            </a:ln>
          </p:spPr>
          <p:txBody>
            <a:bodyPr wrap="none">
              <a:spAutoFit/>
            </a:bodyPr>
            <a:lstStyle/>
            <a:p>
              <a:pPr algn="l" eaLnBrk="0" hangingPunct="0"/>
              <a:r>
                <a:rPr lang="en-US" altLang="zh-CN" sz="2400" b="1" dirty="0">
                  <a:effectLst>
                    <a:outerShdw blurRad="38100" dist="19050" dir="2700000" algn="tl" rotWithShape="0">
                      <a:schemeClr val="dk1">
                        <a:alpha val="40000"/>
                      </a:schemeClr>
                    </a:outerShdw>
                  </a:effectLst>
                  <a:sym typeface="+mn-ea"/>
                </a:rPr>
                <a:t>促进公平竞争优化营商环境政策解读</a:t>
              </a:r>
              <a:endParaRPr lang="en-US" altLang="zh-CN" sz="2400" dirty="0">
                <a:solidFill>
                  <a:schemeClr val="tx2"/>
                </a:solidFill>
                <a:latin typeface="Arial" panose="020B0604020202020204" pitchFamily="34" charset="0"/>
                <a:ea typeface="宋体" panose="02010600030101010101" pitchFamily="2" charset="-122"/>
              </a:endParaRPr>
            </a:p>
          </p:txBody>
        </p:sp>
        <p:sp>
          <p:nvSpPr>
            <p:cNvPr id="19488" name="Text Box 10"/>
            <p:cNvSpPr txBox="1"/>
            <p:nvPr/>
          </p:nvSpPr>
          <p:spPr>
            <a:xfrm>
              <a:off x="1277" y="1337"/>
              <a:ext cx="222" cy="290"/>
            </a:xfrm>
            <a:prstGeom prst="rect">
              <a:avLst/>
            </a:prstGeom>
            <a:noFill/>
            <a:ln w="9525">
              <a:noFill/>
            </a:ln>
          </p:spPr>
          <p:txBody>
            <a:bodyPr wrap="none">
              <a:spAutoFit/>
            </a:bodyPr>
            <a:lstStyle/>
            <a:p>
              <a:pPr algn="ctr" eaLnBrk="0" hangingPunct="0"/>
              <a:r>
                <a:rPr lang="en-US" altLang="zh-CN" sz="2400" b="1" dirty="0">
                  <a:solidFill>
                    <a:schemeClr val="bg1"/>
                  </a:solidFill>
                  <a:latin typeface="Arial" panose="020B0604020202020204" pitchFamily="34" charset="0"/>
                  <a:ea typeface="宋体" panose="02010600030101010101" pitchFamily="2" charset="-122"/>
                </a:rPr>
                <a:t>1</a:t>
              </a:r>
            </a:p>
          </p:txBody>
        </p:sp>
      </p:grpSp>
      <p:grpSp>
        <p:nvGrpSpPr>
          <p:cNvPr id="19460" name="Group 11"/>
          <p:cNvGrpSpPr/>
          <p:nvPr/>
        </p:nvGrpSpPr>
        <p:grpSpPr>
          <a:xfrm>
            <a:off x="1612900" y="2312670"/>
            <a:ext cx="5486353" cy="871855"/>
            <a:chOff x="1152" y="1851"/>
            <a:chExt cx="3406" cy="524"/>
          </a:xfrm>
        </p:grpSpPr>
        <p:grpSp>
          <p:nvGrpSpPr>
            <p:cNvPr id="19478" name="Group 12"/>
            <p:cNvGrpSpPr/>
            <p:nvPr/>
          </p:nvGrpSpPr>
          <p:grpSpPr>
            <a:xfrm>
              <a:off x="1152" y="1851"/>
              <a:ext cx="480" cy="419"/>
              <a:chOff x="3174" y="2656"/>
              <a:chExt cx="1549" cy="1351"/>
            </a:xfrm>
          </p:grpSpPr>
          <p:sp>
            <p:nvSpPr>
              <p:cNvPr id="19482" name="AutoShape 13"/>
              <p:cNvSpPr/>
              <p:nvPr/>
            </p:nvSpPr>
            <p:spPr>
              <a:xfrm>
                <a:off x="3187" y="2679"/>
                <a:ext cx="1536" cy="1328"/>
              </a:xfrm>
              <a:prstGeom prst="hexagon">
                <a:avLst>
                  <a:gd name="adj" fmla="val 28915"/>
                  <a:gd name="vf" fmla="val 115470"/>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9483" name="AutoShape 14"/>
              <p:cNvSpPr/>
              <p:nvPr/>
            </p:nvSpPr>
            <p:spPr>
              <a:xfrm>
                <a:off x="3174" y="2656"/>
                <a:ext cx="1536" cy="1328"/>
              </a:xfrm>
              <a:prstGeom prst="hexagon">
                <a:avLst>
                  <a:gd name="adj" fmla="val 28915"/>
                  <a:gd name="vf" fmla="val 115470"/>
                </a:avLst>
              </a:prstGeom>
              <a:gradFill rotWithShape="1">
                <a:gsLst>
                  <a:gs pos="0">
                    <a:srgbClr val="E6E6E6">
                      <a:alpha val="100000"/>
                    </a:srgbClr>
                  </a:gs>
                  <a:gs pos="7500">
                    <a:srgbClr val="7D8496">
                      <a:alpha val="100000"/>
                    </a:srgbClr>
                  </a:gs>
                  <a:gs pos="26500">
                    <a:srgbClr val="E6E6E6">
                      <a:alpha val="100000"/>
                    </a:srgbClr>
                  </a:gs>
                  <a:gs pos="34000">
                    <a:srgbClr val="7D8496">
                      <a:alpha val="100000"/>
                    </a:srgbClr>
                  </a:gs>
                  <a:gs pos="46500">
                    <a:srgbClr val="E6E6E6">
                      <a:alpha val="100000"/>
                    </a:srgbClr>
                  </a:gs>
                  <a:gs pos="50000">
                    <a:srgbClr val="FFFFFF">
                      <a:alpha val="100000"/>
                    </a:srgbClr>
                  </a:gs>
                  <a:gs pos="53500">
                    <a:srgbClr val="E6E6E6">
                      <a:alpha val="100000"/>
                    </a:srgbClr>
                  </a:gs>
                  <a:gs pos="66000">
                    <a:srgbClr val="7D8496">
                      <a:alpha val="100000"/>
                    </a:srgbClr>
                  </a:gs>
                  <a:gs pos="73500">
                    <a:srgbClr val="E6E6E6">
                      <a:alpha val="100000"/>
                    </a:srgbClr>
                  </a:gs>
                  <a:gs pos="92500">
                    <a:srgbClr val="7D8496">
                      <a:alpha val="100000"/>
                    </a:srgbClr>
                  </a:gs>
                  <a:gs pos="100000">
                    <a:srgbClr val="E6E6E6">
                      <a:alpha val="100000"/>
                    </a:srgbClr>
                  </a:gs>
                </a:gsLst>
                <a:lin ang="2700000" scaled="1"/>
                <a:tileRect/>
              </a:gradFill>
              <a:ln w="9525" cap="flat" cmpd="sng">
                <a:solidFill>
                  <a:srgbClr val="C0C0C0"/>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46095" name="AutoShape 15"/>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9479" name="Line 16"/>
            <p:cNvSpPr/>
            <p:nvPr/>
          </p:nvSpPr>
          <p:spPr>
            <a:xfrm flipV="1">
              <a:off x="1551" y="2238"/>
              <a:ext cx="3007" cy="0"/>
            </a:xfrm>
            <a:prstGeom prst="line">
              <a:avLst/>
            </a:prstGeom>
            <a:ln w="25400" cap="flat" cmpd="sng">
              <a:solidFill>
                <a:schemeClr val="tx2"/>
              </a:solidFill>
              <a:prstDash val="sysDot"/>
              <a:headEnd type="none" w="med" len="med"/>
              <a:tailEnd type="oval" w="med" len="med"/>
            </a:ln>
          </p:spPr>
        </p:sp>
        <p:sp>
          <p:nvSpPr>
            <p:cNvPr id="19480" name="Text Box 17"/>
            <p:cNvSpPr txBox="1"/>
            <p:nvPr/>
          </p:nvSpPr>
          <p:spPr>
            <a:xfrm>
              <a:off x="1632" y="1876"/>
              <a:ext cx="2814" cy="499"/>
            </a:xfrm>
            <a:prstGeom prst="rect">
              <a:avLst/>
            </a:prstGeom>
            <a:noFill/>
            <a:ln w="9525">
              <a:noFill/>
            </a:ln>
          </p:spPr>
          <p:txBody>
            <a:bodyPr wrap="square">
              <a:spAutoFit/>
            </a:bodyPr>
            <a:lstStyle/>
            <a:p>
              <a:pPr algn="l" eaLnBrk="0" hangingPunct="0"/>
              <a:r>
                <a:rPr lang="en-US" altLang="zh-CN" sz="2400" b="1" dirty="0">
                  <a:effectLst>
                    <a:outerShdw blurRad="38100" dist="19050" dir="2700000" algn="tl" rotWithShape="0">
                      <a:schemeClr val="dk1">
                        <a:alpha val="40000"/>
                      </a:schemeClr>
                    </a:outerShdw>
                  </a:effectLst>
                  <a:sym typeface="+mn-ea"/>
                </a:rPr>
                <a:t>涉密政府采购管理暂行办法解读</a:t>
              </a:r>
              <a:endPar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endParaRPr>
            </a:p>
            <a:p>
              <a:pPr eaLnBrk="0" hangingPunct="0"/>
              <a:endParaRPr lang="en-US" altLang="zh-CN" sz="2400" dirty="0">
                <a:solidFill>
                  <a:schemeClr val="tx2"/>
                </a:solidFill>
                <a:latin typeface="Arial" panose="020B0604020202020204" pitchFamily="34" charset="0"/>
                <a:ea typeface="宋体" panose="02010600030101010101" pitchFamily="2" charset="-122"/>
              </a:endParaRPr>
            </a:p>
          </p:txBody>
        </p:sp>
        <p:sp>
          <p:nvSpPr>
            <p:cNvPr id="19481" name="Text Box 18"/>
            <p:cNvSpPr txBox="1"/>
            <p:nvPr/>
          </p:nvSpPr>
          <p:spPr>
            <a:xfrm>
              <a:off x="1278" y="1913"/>
              <a:ext cx="222" cy="277"/>
            </a:xfrm>
            <a:prstGeom prst="rect">
              <a:avLst/>
            </a:prstGeom>
            <a:noFill/>
            <a:ln w="9525">
              <a:noFill/>
            </a:ln>
          </p:spPr>
          <p:txBody>
            <a:bodyPr wrap="square">
              <a:spAutoFit/>
            </a:bodyPr>
            <a:lstStyle/>
            <a:p>
              <a:pPr algn="ctr" eaLnBrk="0" hangingPunct="0"/>
              <a:r>
                <a:rPr lang="en-US" altLang="zh-CN" sz="2400" b="1" dirty="0">
                  <a:solidFill>
                    <a:schemeClr val="bg1"/>
                  </a:solidFill>
                  <a:latin typeface="Arial" panose="020B0604020202020204" pitchFamily="34" charset="0"/>
                  <a:ea typeface="宋体" panose="02010600030101010101" pitchFamily="2" charset="-122"/>
                </a:rPr>
                <a:t>2</a:t>
              </a:r>
            </a:p>
          </p:txBody>
        </p:sp>
      </p:grpSp>
      <p:grpSp>
        <p:nvGrpSpPr>
          <p:cNvPr id="19461" name="Group 19"/>
          <p:cNvGrpSpPr/>
          <p:nvPr/>
        </p:nvGrpSpPr>
        <p:grpSpPr>
          <a:xfrm>
            <a:off x="1617980" y="3299143"/>
            <a:ext cx="6196013" cy="665162"/>
            <a:chOff x="1152" y="2413"/>
            <a:chExt cx="3903" cy="419"/>
          </a:xfrm>
        </p:grpSpPr>
        <p:grpSp>
          <p:nvGrpSpPr>
            <p:cNvPr id="19471" name="Group 20"/>
            <p:cNvGrpSpPr/>
            <p:nvPr/>
          </p:nvGrpSpPr>
          <p:grpSpPr>
            <a:xfrm>
              <a:off x="1152" y="2413"/>
              <a:ext cx="480" cy="419"/>
              <a:chOff x="1110" y="2656"/>
              <a:chExt cx="1549" cy="1351"/>
            </a:xfrm>
          </p:grpSpPr>
          <p:sp>
            <p:nvSpPr>
              <p:cNvPr id="19475" name="AutoShape 21"/>
              <p:cNvSpPr/>
              <p:nvPr/>
            </p:nvSpPr>
            <p:spPr>
              <a:xfrm>
                <a:off x="1123" y="2679"/>
                <a:ext cx="1536" cy="1328"/>
              </a:xfrm>
              <a:prstGeom prst="hexagon">
                <a:avLst>
                  <a:gd name="adj" fmla="val 28915"/>
                  <a:gd name="vf" fmla="val 115470"/>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9476" name="AutoShape 22"/>
              <p:cNvSpPr/>
              <p:nvPr/>
            </p:nvSpPr>
            <p:spPr>
              <a:xfrm>
                <a:off x="1110" y="2656"/>
                <a:ext cx="1536" cy="1328"/>
              </a:xfrm>
              <a:prstGeom prst="hexagon">
                <a:avLst>
                  <a:gd name="adj" fmla="val 28915"/>
                  <a:gd name="vf" fmla="val 115470"/>
                </a:avLst>
              </a:prstGeom>
              <a:gradFill rotWithShape="1">
                <a:gsLst>
                  <a:gs pos="0">
                    <a:srgbClr val="E6E6E6">
                      <a:alpha val="100000"/>
                    </a:srgbClr>
                  </a:gs>
                  <a:gs pos="7500">
                    <a:srgbClr val="7D8496">
                      <a:alpha val="100000"/>
                    </a:srgbClr>
                  </a:gs>
                  <a:gs pos="26500">
                    <a:srgbClr val="E6E6E6">
                      <a:alpha val="100000"/>
                    </a:srgbClr>
                  </a:gs>
                  <a:gs pos="34000">
                    <a:srgbClr val="7D8496">
                      <a:alpha val="100000"/>
                    </a:srgbClr>
                  </a:gs>
                  <a:gs pos="46500">
                    <a:srgbClr val="E6E6E6">
                      <a:alpha val="100000"/>
                    </a:srgbClr>
                  </a:gs>
                  <a:gs pos="50000">
                    <a:srgbClr val="FFFFFF">
                      <a:alpha val="100000"/>
                    </a:srgbClr>
                  </a:gs>
                  <a:gs pos="53500">
                    <a:srgbClr val="E6E6E6">
                      <a:alpha val="100000"/>
                    </a:srgbClr>
                  </a:gs>
                  <a:gs pos="66000">
                    <a:srgbClr val="7D8496">
                      <a:alpha val="100000"/>
                    </a:srgbClr>
                  </a:gs>
                  <a:gs pos="73500">
                    <a:srgbClr val="E6E6E6">
                      <a:alpha val="100000"/>
                    </a:srgbClr>
                  </a:gs>
                  <a:gs pos="92500">
                    <a:srgbClr val="7D8496">
                      <a:alpha val="100000"/>
                    </a:srgbClr>
                  </a:gs>
                  <a:gs pos="100000">
                    <a:srgbClr val="E6E6E6">
                      <a:alpha val="100000"/>
                    </a:srgbClr>
                  </a:gs>
                </a:gsLst>
                <a:lin ang="2700000" scaled="1"/>
                <a:tileRect/>
              </a:gradFill>
              <a:ln w="9525" cap="flat" cmpd="sng">
                <a:solidFill>
                  <a:srgbClr val="C0C0C0"/>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46103" name="AutoShape 23"/>
              <p:cNvSpPr>
                <a:spLocks noChangeArrowheads="1"/>
              </p:cNvSpPr>
              <p:nvPr/>
            </p:nvSpPr>
            <p:spPr bwMode="gray">
              <a:xfrm>
                <a:off x="1200" y="2737"/>
                <a:ext cx="1349" cy="1167"/>
              </a:xfrm>
              <a:prstGeom prst="hexagon">
                <a:avLst>
                  <a:gd name="adj" fmla="val 28896"/>
                  <a:gd name="vf" fmla="val 115470"/>
                </a:avLst>
              </a:prstGeom>
            </p:spPr>
            <p:style>
              <a:lnRef idx="2">
                <a:schemeClr val="accent5"/>
              </a:lnRef>
              <a:fillRef idx="1">
                <a:schemeClr val="lt1"/>
              </a:fillRef>
              <a:effectRef idx="0">
                <a:schemeClr val="accent5"/>
              </a:effectRef>
              <a:fontRef idx="minor">
                <a:schemeClr val="dk1"/>
              </a:fontRef>
            </p:style>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 3</a:t>
                </a:r>
              </a:p>
            </p:txBody>
          </p:sp>
        </p:grpSp>
        <p:sp>
          <p:nvSpPr>
            <p:cNvPr id="19472" name="Line 24"/>
            <p:cNvSpPr/>
            <p:nvPr/>
          </p:nvSpPr>
          <p:spPr>
            <a:xfrm flipV="1">
              <a:off x="1258" y="2766"/>
              <a:ext cx="3451" cy="34"/>
            </a:xfrm>
            <a:prstGeom prst="line">
              <a:avLst/>
            </a:prstGeom>
            <a:ln w="25400" cap="flat" cmpd="sng">
              <a:solidFill>
                <a:schemeClr val="tx2"/>
              </a:solidFill>
              <a:prstDash val="sysDot"/>
              <a:headEnd type="none" w="med" len="med"/>
              <a:tailEnd type="oval" w="med" len="med"/>
            </a:ln>
          </p:spPr>
        </p:sp>
        <p:sp>
          <p:nvSpPr>
            <p:cNvPr id="19473" name="Text Box 25"/>
            <p:cNvSpPr txBox="1"/>
            <p:nvPr/>
          </p:nvSpPr>
          <p:spPr>
            <a:xfrm>
              <a:off x="1636" y="2420"/>
              <a:ext cx="3419" cy="290"/>
            </a:xfrm>
            <a:prstGeom prst="rect">
              <a:avLst/>
            </a:prstGeom>
            <a:noFill/>
            <a:ln w="9525">
              <a:noFill/>
            </a:ln>
          </p:spPr>
          <p:txBody>
            <a:bodyPr wrap="square">
              <a:spAutoFit/>
            </a:bodyPr>
            <a:lstStyle/>
            <a:p>
              <a:pPr algn="l" eaLnBrk="0" hangingPunct="0"/>
              <a:r>
                <a:rPr lang="en-US" altLang="zh-CN" sz="2400" b="1" dirty="0">
                  <a:effectLst>
                    <a:outerShdw blurRad="38100" dist="19050" dir="2700000" algn="tl" rotWithShape="0">
                      <a:schemeClr val="dk1">
                        <a:alpha val="40000"/>
                      </a:schemeClr>
                    </a:outerShdw>
                  </a:effectLst>
                  <a:sym typeface="+mn-ea"/>
                </a:rPr>
                <a:t>政府采购</a:t>
              </a:r>
              <a:r>
                <a:rPr lang="zh-CN" altLang="en-US" sz="2400" b="1" dirty="0">
                  <a:effectLst>
                    <a:outerShdw blurRad="38100" dist="19050" dir="2700000" algn="tl" rotWithShape="0">
                      <a:schemeClr val="dk1">
                        <a:alpha val="40000"/>
                      </a:schemeClr>
                    </a:outerShdw>
                  </a:effectLst>
                  <a:sym typeface="+mn-ea"/>
                </a:rPr>
                <a:t>预算编制有关问题</a:t>
              </a:r>
              <a:endParaRPr lang="zh-CN" altLang="en-US" sz="2400" b="1" dirty="0">
                <a:solidFill>
                  <a:schemeClr val="tx2"/>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sym typeface="+mn-ea"/>
              </a:endParaRPr>
            </a:p>
          </p:txBody>
        </p:sp>
      </p:grpSp>
      <p:sp>
        <p:nvSpPr>
          <p:cNvPr id="19463" name="Text Box 35"/>
          <p:cNvSpPr txBox="1"/>
          <p:nvPr/>
        </p:nvSpPr>
        <p:spPr>
          <a:xfrm>
            <a:off x="1660525" y="722313"/>
            <a:ext cx="184150" cy="366712"/>
          </a:xfrm>
          <a:prstGeom prst="rect">
            <a:avLst/>
          </a:prstGeom>
          <a:noFill/>
          <a:ln w="9525">
            <a:noFill/>
          </a:ln>
        </p:spPr>
        <p:txBody>
          <a:bodyPr wrap="none">
            <a:spAutoFit/>
          </a:bodyPr>
          <a:lstStyle/>
          <a:p>
            <a:endParaRPr lang="zh-CN" altLang="en-US" dirty="0">
              <a:latin typeface="Arial" panose="020B0604020202020204" pitchFamily="34" charset="0"/>
              <a:ea typeface="宋体" panose="02010600030101010101" pitchFamily="2" charset="-122"/>
            </a:endParaRPr>
          </a:p>
        </p:txBody>
      </p:sp>
      <p:grpSp>
        <p:nvGrpSpPr>
          <p:cNvPr id="2" name="Group 27"/>
          <p:cNvGrpSpPr/>
          <p:nvPr/>
        </p:nvGrpSpPr>
        <p:grpSpPr>
          <a:xfrm>
            <a:off x="1624330" y="4171633"/>
            <a:ext cx="5842000" cy="665162"/>
            <a:chOff x="1152" y="2989"/>
            <a:chExt cx="3680" cy="419"/>
          </a:xfrm>
        </p:grpSpPr>
        <p:grpSp>
          <p:nvGrpSpPr>
            <p:cNvPr id="3" name="Group 28"/>
            <p:cNvGrpSpPr/>
            <p:nvPr/>
          </p:nvGrpSpPr>
          <p:grpSpPr>
            <a:xfrm>
              <a:off x="1152" y="2989"/>
              <a:ext cx="480" cy="419"/>
              <a:chOff x="3174" y="2656"/>
              <a:chExt cx="1549" cy="1351"/>
            </a:xfrm>
          </p:grpSpPr>
          <p:sp>
            <p:nvSpPr>
              <p:cNvPr id="4" name="AutoShape 29"/>
              <p:cNvSpPr/>
              <p:nvPr/>
            </p:nvSpPr>
            <p:spPr>
              <a:xfrm>
                <a:off x="3187" y="2679"/>
                <a:ext cx="1536" cy="1328"/>
              </a:xfrm>
              <a:prstGeom prst="hexagon">
                <a:avLst>
                  <a:gd name="adj" fmla="val 28915"/>
                  <a:gd name="vf" fmla="val 115470"/>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5" name="AutoShape 30"/>
              <p:cNvSpPr/>
              <p:nvPr/>
            </p:nvSpPr>
            <p:spPr>
              <a:xfrm>
                <a:off x="3174" y="2656"/>
                <a:ext cx="1536" cy="1328"/>
              </a:xfrm>
              <a:prstGeom prst="hexagon">
                <a:avLst>
                  <a:gd name="adj" fmla="val 28915"/>
                  <a:gd name="vf" fmla="val 115470"/>
                </a:avLst>
              </a:prstGeom>
              <a:gradFill rotWithShape="1">
                <a:gsLst>
                  <a:gs pos="0">
                    <a:srgbClr val="E6E6E6">
                      <a:alpha val="100000"/>
                    </a:srgbClr>
                  </a:gs>
                  <a:gs pos="7500">
                    <a:srgbClr val="7D8496">
                      <a:alpha val="100000"/>
                    </a:srgbClr>
                  </a:gs>
                  <a:gs pos="26500">
                    <a:srgbClr val="E6E6E6">
                      <a:alpha val="100000"/>
                    </a:srgbClr>
                  </a:gs>
                  <a:gs pos="34000">
                    <a:srgbClr val="7D8496">
                      <a:alpha val="100000"/>
                    </a:srgbClr>
                  </a:gs>
                  <a:gs pos="46500">
                    <a:srgbClr val="E6E6E6">
                      <a:alpha val="100000"/>
                    </a:srgbClr>
                  </a:gs>
                  <a:gs pos="50000">
                    <a:srgbClr val="FFFFFF">
                      <a:alpha val="100000"/>
                    </a:srgbClr>
                  </a:gs>
                  <a:gs pos="53500">
                    <a:srgbClr val="E6E6E6">
                      <a:alpha val="100000"/>
                    </a:srgbClr>
                  </a:gs>
                  <a:gs pos="66000">
                    <a:srgbClr val="7D8496">
                      <a:alpha val="100000"/>
                    </a:srgbClr>
                  </a:gs>
                  <a:gs pos="73500">
                    <a:srgbClr val="E6E6E6">
                      <a:alpha val="100000"/>
                    </a:srgbClr>
                  </a:gs>
                  <a:gs pos="92500">
                    <a:srgbClr val="7D8496">
                      <a:alpha val="100000"/>
                    </a:srgbClr>
                  </a:gs>
                  <a:gs pos="100000">
                    <a:srgbClr val="E6E6E6">
                      <a:alpha val="100000"/>
                    </a:srgbClr>
                  </a:gs>
                </a:gsLst>
                <a:lin ang="2700000" scaled="1"/>
                <a:tileRect/>
              </a:gradFill>
              <a:ln w="9525" cap="flat" cmpd="sng">
                <a:solidFill>
                  <a:srgbClr val="C0C0C0"/>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 name="AutoShape 31"/>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rial" panose="020B0604020202020204" pitchFamily="34" charset="0"/>
                    <a:ea typeface="宋体" panose="02010600030101010101" pitchFamily="2" charset="-122"/>
                    <a:cs typeface="+mn-cs"/>
                  </a:rPr>
                  <a:t> 4</a:t>
                </a:r>
              </a:p>
            </p:txBody>
          </p:sp>
        </p:grpSp>
        <p:sp>
          <p:nvSpPr>
            <p:cNvPr id="7" name="Line 32"/>
            <p:cNvSpPr/>
            <p:nvPr/>
          </p:nvSpPr>
          <p:spPr>
            <a:xfrm flipV="1">
              <a:off x="1536" y="3373"/>
              <a:ext cx="3296" cy="2"/>
            </a:xfrm>
            <a:prstGeom prst="line">
              <a:avLst/>
            </a:prstGeom>
            <a:ln w="25400" cap="flat" cmpd="sng">
              <a:solidFill>
                <a:schemeClr val="tx2"/>
              </a:solidFill>
              <a:prstDash val="sysDot"/>
              <a:headEnd type="none" w="med" len="med"/>
              <a:tailEnd type="oval" w="med" len="med"/>
            </a:ln>
          </p:spPr>
        </p:sp>
        <p:sp>
          <p:nvSpPr>
            <p:cNvPr id="8" name="Text Box 33"/>
            <p:cNvSpPr txBox="1"/>
            <p:nvPr/>
          </p:nvSpPr>
          <p:spPr>
            <a:xfrm>
              <a:off x="1632" y="3014"/>
              <a:ext cx="3200" cy="290"/>
            </a:xfrm>
            <a:prstGeom prst="rect">
              <a:avLst/>
            </a:prstGeom>
            <a:noFill/>
            <a:ln w="9525">
              <a:noFill/>
            </a:ln>
          </p:spPr>
          <p:txBody>
            <a:bodyPr wrap="none">
              <a:spAutoFit/>
              <a:scene3d>
                <a:camera prst="orthographicFront"/>
                <a:lightRig rig="threePt" dir="t"/>
              </a:scene3d>
            </a:bodyPr>
            <a:lstStyle/>
            <a:p>
              <a:pPr algn="l" eaLnBrk="0" hangingPunct="0"/>
              <a:r>
                <a:rPr lang="en-US" altLang="zh-CN" sz="2400" b="1" dirty="0">
                  <a:solidFill>
                    <a:schemeClr val="tx1"/>
                  </a:solidFill>
                  <a:effectLst>
                    <a:outerShdw blurRad="38100" dist="19050" dir="2700000" algn="tl" rotWithShape="0">
                      <a:schemeClr val="dk1">
                        <a:alpha val="40000"/>
                      </a:schemeClr>
                    </a:outerShdw>
                  </a:effectLst>
                  <a:sym typeface="+mn-ea"/>
                </a:rPr>
                <a:t>政府采购评审专家劳务报酬有关问题</a:t>
              </a:r>
              <a:endPar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sym typeface="+mn-ea"/>
              </a:endParaRPr>
            </a:p>
          </p:txBody>
        </p:sp>
      </p:grpSp>
      <p:grpSp>
        <p:nvGrpSpPr>
          <p:cNvPr id="18" name="Group 19"/>
          <p:cNvGrpSpPr/>
          <p:nvPr/>
        </p:nvGrpSpPr>
        <p:grpSpPr>
          <a:xfrm>
            <a:off x="1578610" y="5033963"/>
            <a:ext cx="5986463" cy="665162"/>
            <a:chOff x="1152" y="2413"/>
            <a:chExt cx="3771" cy="419"/>
          </a:xfrm>
        </p:grpSpPr>
        <p:grpSp>
          <p:nvGrpSpPr>
            <p:cNvPr id="19" name="Group 20"/>
            <p:cNvGrpSpPr/>
            <p:nvPr/>
          </p:nvGrpSpPr>
          <p:grpSpPr>
            <a:xfrm>
              <a:off x="1152" y="2413"/>
              <a:ext cx="480" cy="419"/>
              <a:chOff x="1110" y="2656"/>
              <a:chExt cx="1549" cy="1351"/>
            </a:xfrm>
          </p:grpSpPr>
          <p:sp>
            <p:nvSpPr>
              <p:cNvPr id="20" name="AutoShape 21"/>
              <p:cNvSpPr/>
              <p:nvPr/>
            </p:nvSpPr>
            <p:spPr>
              <a:xfrm>
                <a:off x="1123" y="2679"/>
                <a:ext cx="1536" cy="1328"/>
              </a:xfrm>
              <a:prstGeom prst="hexagon">
                <a:avLst>
                  <a:gd name="adj" fmla="val 28915"/>
                  <a:gd name="vf" fmla="val 115470"/>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1" name="AutoShape 22"/>
              <p:cNvSpPr/>
              <p:nvPr/>
            </p:nvSpPr>
            <p:spPr>
              <a:xfrm>
                <a:off x="1110" y="2656"/>
                <a:ext cx="1536" cy="1328"/>
              </a:xfrm>
              <a:prstGeom prst="hexagon">
                <a:avLst>
                  <a:gd name="adj" fmla="val 28915"/>
                  <a:gd name="vf" fmla="val 115470"/>
                </a:avLst>
              </a:prstGeom>
              <a:gradFill rotWithShape="1">
                <a:gsLst>
                  <a:gs pos="0">
                    <a:srgbClr val="E6E6E6">
                      <a:alpha val="100000"/>
                    </a:srgbClr>
                  </a:gs>
                  <a:gs pos="7500">
                    <a:srgbClr val="7D8496">
                      <a:alpha val="100000"/>
                    </a:srgbClr>
                  </a:gs>
                  <a:gs pos="26500">
                    <a:srgbClr val="E6E6E6">
                      <a:alpha val="100000"/>
                    </a:srgbClr>
                  </a:gs>
                  <a:gs pos="34000">
                    <a:srgbClr val="7D8496">
                      <a:alpha val="100000"/>
                    </a:srgbClr>
                  </a:gs>
                  <a:gs pos="46500">
                    <a:srgbClr val="E6E6E6">
                      <a:alpha val="100000"/>
                    </a:srgbClr>
                  </a:gs>
                  <a:gs pos="50000">
                    <a:srgbClr val="FFFFFF">
                      <a:alpha val="100000"/>
                    </a:srgbClr>
                  </a:gs>
                  <a:gs pos="53500">
                    <a:srgbClr val="E6E6E6">
                      <a:alpha val="100000"/>
                    </a:srgbClr>
                  </a:gs>
                  <a:gs pos="66000">
                    <a:srgbClr val="7D8496">
                      <a:alpha val="100000"/>
                    </a:srgbClr>
                  </a:gs>
                  <a:gs pos="73500">
                    <a:srgbClr val="E6E6E6">
                      <a:alpha val="100000"/>
                    </a:srgbClr>
                  </a:gs>
                  <a:gs pos="92500">
                    <a:srgbClr val="7D8496">
                      <a:alpha val="100000"/>
                    </a:srgbClr>
                  </a:gs>
                  <a:gs pos="100000">
                    <a:srgbClr val="E6E6E6">
                      <a:alpha val="100000"/>
                    </a:srgbClr>
                  </a:gs>
                </a:gsLst>
                <a:lin ang="2700000" scaled="1"/>
                <a:tileRect/>
              </a:gradFill>
              <a:ln w="9525" cap="flat" cmpd="sng">
                <a:solidFill>
                  <a:srgbClr val="C0C0C0"/>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2" name="AutoShape 23"/>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Line 24"/>
            <p:cNvSpPr/>
            <p:nvPr/>
          </p:nvSpPr>
          <p:spPr>
            <a:xfrm>
              <a:off x="1536" y="2797"/>
              <a:ext cx="3387" cy="3"/>
            </a:xfrm>
            <a:prstGeom prst="line">
              <a:avLst/>
            </a:prstGeom>
            <a:ln w="25400" cap="flat" cmpd="sng">
              <a:solidFill>
                <a:schemeClr val="tx2"/>
              </a:solidFill>
              <a:prstDash val="sysDot"/>
              <a:headEnd type="none" w="med" len="med"/>
              <a:tailEnd type="oval" w="med" len="med"/>
            </a:ln>
          </p:spPr>
        </p:sp>
        <p:sp>
          <p:nvSpPr>
            <p:cNvPr id="24" name="Text Box 25"/>
            <p:cNvSpPr txBox="1"/>
            <p:nvPr/>
          </p:nvSpPr>
          <p:spPr>
            <a:xfrm>
              <a:off x="1570" y="2474"/>
              <a:ext cx="2289" cy="290"/>
            </a:xfrm>
            <a:prstGeom prst="rect">
              <a:avLst/>
            </a:prstGeom>
            <a:noFill/>
            <a:ln w="9525">
              <a:noFill/>
            </a:ln>
          </p:spPr>
          <p:txBody>
            <a:bodyPr wrap="none">
              <a:spAutoFit/>
            </a:bodyPr>
            <a:lstStyle/>
            <a:p>
              <a:pPr algn="l" eaLnBrk="0" hangingPunct="0"/>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 </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政府采购透明度评估工作</a:t>
              </a:r>
            </a:p>
          </p:txBody>
        </p:sp>
        <p:sp>
          <p:nvSpPr>
            <p:cNvPr id="25" name="Text Box 26"/>
            <p:cNvSpPr txBox="1"/>
            <p:nvPr/>
          </p:nvSpPr>
          <p:spPr>
            <a:xfrm>
              <a:off x="1278" y="2475"/>
              <a:ext cx="222" cy="290"/>
            </a:xfrm>
            <a:prstGeom prst="rect">
              <a:avLst/>
            </a:prstGeom>
            <a:noFill/>
            <a:ln w="9525">
              <a:noFill/>
            </a:ln>
          </p:spPr>
          <p:txBody>
            <a:bodyPr wrap="none">
              <a:spAutoFit/>
            </a:bodyPr>
            <a:lstStyle/>
            <a:p>
              <a:pPr algn="ctr" eaLnBrk="0" hangingPunct="0"/>
              <a:r>
                <a:rPr lang="en-US" altLang="zh-CN" sz="2400" b="1" dirty="0">
                  <a:solidFill>
                    <a:schemeClr val="bg1"/>
                  </a:solidFill>
                  <a:latin typeface="Arial" panose="020B0604020202020204" pitchFamily="34" charset="0"/>
                  <a:ea typeface="宋体" panose="02010600030101010101" pitchFamily="2" charset="-122"/>
                </a:rPr>
                <a:t>5</a:t>
              </a:r>
            </a:p>
          </p:txBody>
        </p:sp>
      </p:grpSp>
      <p:grpSp>
        <p:nvGrpSpPr>
          <p:cNvPr id="9" name="Group 11"/>
          <p:cNvGrpSpPr/>
          <p:nvPr/>
        </p:nvGrpSpPr>
        <p:grpSpPr>
          <a:xfrm>
            <a:off x="1564005" y="5793105"/>
            <a:ext cx="5420360" cy="933492"/>
            <a:chOff x="1152" y="1851"/>
            <a:chExt cx="3408" cy="561"/>
          </a:xfrm>
        </p:grpSpPr>
        <p:grpSp>
          <p:nvGrpSpPr>
            <p:cNvPr id="10" name="Group 12"/>
            <p:cNvGrpSpPr/>
            <p:nvPr/>
          </p:nvGrpSpPr>
          <p:grpSpPr>
            <a:xfrm>
              <a:off x="1152" y="1851"/>
              <a:ext cx="480" cy="419"/>
              <a:chOff x="3174" y="2656"/>
              <a:chExt cx="1549" cy="1351"/>
            </a:xfrm>
          </p:grpSpPr>
          <p:sp>
            <p:nvSpPr>
              <p:cNvPr id="11" name="AutoShape 13"/>
              <p:cNvSpPr/>
              <p:nvPr/>
            </p:nvSpPr>
            <p:spPr>
              <a:xfrm>
                <a:off x="3187" y="2679"/>
                <a:ext cx="1536" cy="1328"/>
              </a:xfrm>
              <a:prstGeom prst="hexagon">
                <a:avLst>
                  <a:gd name="adj" fmla="val 28915"/>
                  <a:gd name="vf" fmla="val 115470"/>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2" name="AutoShape 14"/>
              <p:cNvSpPr/>
              <p:nvPr/>
            </p:nvSpPr>
            <p:spPr>
              <a:xfrm>
                <a:off x="3174" y="2656"/>
                <a:ext cx="1536" cy="1328"/>
              </a:xfrm>
              <a:prstGeom prst="hexagon">
                <a:avLst>
                  <a:gd name="adj" fmla="val 28915"/>
                  <a:gd name="vf" fmla="val 115470"/>
                </a:avLst>
              </a:prstGeom>
              <a:gradFill rotWithShape="1">
                <a:gsLst>
                  <a:gs pos="0">
                    <a:srgbClr val="E6E6E6">
                      <a:alpha val="100000"/>
                    </a:srgbClr>
                  </a:gs>
                  <a:gs pos="7500">
                    <a:srgbClr val="7D8496">
                      <a:alpha val="100000"/>
                    </a:srgbClr>
                  </a:gs>
                  <a:gs pos="26500">
                    <a:srgbClr val="E6E6E6">
                      <a:alpha val="100000"/>
                    </a:srgbClr>
                  </a:gs>
                  <a:gs pos="34000">
                    <a:srgbClr val="7D8496">
                      <a:alpha val="100000"/>
                    </a:srgbClr>
                  </a:gs>
                  <a:gs pos="46500">
                    <a:srgbClr val="E6E6E6">
                      <a:alpha val="100000"/>
                    </a:srgbClr>
                  </a:gs>
                  <a:gs pos="50000">
                    <a:srgbClr val="FFFFFF">
                      <a:alpha val="100000"/>
                    </a:srgbClr>
                  </a:gs>
                  <a:gs pos="53500">
                    <a:srgbClr val="E6E6E6">
                      <a:alpha val="100000"/>
                    </a:srgbClr>
                  </a:gs>
                  <a:gs pos="66000">
                    <a:srgbClr val="7D8496">
                      <a:alpha val="100000"/>
                    </a:srgbClr>
                  </a:gs>
                  <a:gs pos="73500">
                    <a:srgbClr val="E6E6E6">
                      <a:alpha val="100000"/>
                    </a:srgbClr>
                  </a:gs>
                  <a:gs pos="92500">
                    <a:srgbClr val="7D8496">
                      <a:alpha val="100000"/>
                    </a:srgbClr>
                  </a:gs>
                  <a:gs pos="100000">
                    <a:srgbClr val="E6E6E6">
                      <a:alpha val="100000"/>
                    </a:srgbClr>
                  </a:gs>
                </a:gsLst>
                <a:lin ang="2700000" scaled="1"/>
                <a:tileRect/>
              </a:gradFill>
              <a:ln w="9525" cap="flat" cmpd="sng">
                <a:solidFill>
                  <a:srgbClr val="C0C0C0"/>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3" name="AutoShape 15"/>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4" name="Line 16"/>
            <p:cNvSpPr/>
            <p:nvPr/>
          </p:nvSpPr>
          <p:spPr>
            <a:xfrm>
              <a:off x="1536" y="2235"/>
              <a:ext cx="3024" cy="0"/>
            </a:xfrm>
            <a:prstGeom prst="line">
              <a:avLst/>
            </a:prstGeom>
            <a:ln w="25400" cap="flat" cmpd="sng">
              <a:solidFill>
                <a:schemeClr val="tx2"/>
              </a:solidFill>
              <a:prstDash val="sysDot"/>
              <a:headEnd type="none" w="med" len="med"/>
              <a:tailEnd type="oval" w="med" len="med"/>
            </a:ln>
          </p:spPr>
        </p:sp>
        <p:sp>
          <p:nvSpPr>
            <p:cNvPr id="15" name="Text Box 17"/>
            <p:cNvSpPr txBox="1"/>
            <p:nvPr/>
          </p:nvSpPr>
          <p:spPr>
            <a:xfrm>
              <a:off x="1632" y="1876"/>
              <a:ext cx="2814" cy="499"/>
            </a:xfrm>
            <a:prstGeom prst="rect">
              <a:avLst/>
            </a:prstGeom>
            <a:noFill/>
            <a:ln w="9525">
              <a:noFill/>
            </a:ln>
          </p:spPr>
          <p:txBody>
            <a:bodyPr wrap="square">
              <a:spAutoFit/>
            </a:bodyPr>
            <a:lstStyle/>
            <a:p>
              <a:pPr algn="l" eaLnBrk="0" hangingPunct="0"/>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政府采购信息化建设工作</a:t>
              </a:r>
              <a:endPar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endParaRPr>
            </a:p>
            <a:p>
              <a:pPr eaLnBrk="0" hangingPunct="0"/>
              <a:endParaRPr lang="en-US" altLang="zh-CN" sz="2400" dirty="0">
                <a:solidFill>
                  <a:schemeClr val="tx2"/>
                </a:solidFill>
                <a:latin typeface="Arial" panose="020B0604020202020204" pitchFamily="34" charset="0"/>
                <a:ea typeface="宋体" panose="02010600030101010101" pitchFamily="2" charset="-122"/>
              </a:endParaRPr>
            </a:p>
          </p:txBody>
        </p:sp>
        <p:sp>
          <p:nvSpPr>
            <p:cNvPr id="16" name="Text Box 18"/>
            <p:cNvSpPr txBox="1"/>
            <p:nvPr/>
          </p:nvSpPr>
          <p:spPr>
            <a:xfrm>
              <a:off x="1278" y="1913"/>
              <a:ext cx="222" cy="499"/>
            </a:xfrm>
            <a:prstGeom prst="rect">
              <a:avLst/>
            </a:prstGeom>
            <a:noFill/>
            <a:ln w="9525">
              <a:noFill/>
            </a:ln>
          </p:spPr>
          <p:txBody>
            <a:bodyPr wrap="square">
              <a:spAutoFit/>
            </a:bodyPr>
            <a:lstStyle/>
            <a:p>
              <a:pPr algn="ctr" eaLnBrk="0" hangingPunct="0"/>
              <a:r>
                <a:rPr lang="en-US" altLang="zh-CN" sz="2400" b="1" dirty="0">
                  <a:solidFill>
                    <a:schemeClr val="bg1"/>
                  </a:solidFill>
                  <a:latin typeface="Arial" panose="020B0604020202020204" pitchFamily="34" charset="0"/>
                  <a:ea typeface="宋体" panose="02010600030101010101" pitchFamily="2" charset="-122"/>
                </a:rPr>
                <a:t>62</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2"/>
          <p:cNvGrpSpPr/>
          <p:nvPr/>
        </p:nvGrpSpPr>
        <p:grpSpPr>
          <a:xfrm>
            <a:off x="1433830" y="1641475"/>
            <a:ext cx="4093210" cy="414020"/>
            <a:chOff x="904" y="2057"/>
            <a:chExt cx="3976" cy="804"/>
          </a:xfrm>
        </p:grpSpPr>
        <p:sp>
          <p:nvSpPr>
            <p:cNvPr id="21541" name="AutoShape 3"/>
            <p:cNvSpPr/>
            <p:nvPr/>
          </p:nvSpPr>
          <p:spPr>
            <a:xfrm>
              <a:off x="904" y="2057"/>
              <a:ext cx="3976" cy="804"/>
            </a:xfrm>
            <a:prstGeom prst="roundRect">
              <a:avLst>
                <a:gd name="adj" fmla="val 16667"/>
              </a:avLst>
            </a:prstGeom>
            <a:solidFill>
              <a:schemeClr val="hlink"/>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1542" name="AutoShape 4"/>
            <p:cNvSpPr/>
            <p:nvPr/>
          </p:nvSpPr>
          <p:spPr>
            <a:xfrm>
              <a:off x="912" y="2064"/>
              <a:ext cx="3966" cy="326"/>
            </a:xfrm>
            <a:prstGeom prst="roundRect">
              <a:avLst>
                <a:gd name="adj" fmla="val 36505"/>
              </a:avLst>
            </a:prstGeom>
            <a:gradFill rotWithShape="1">
              <a:gsLst>
                <a:gs pos="0">
                  <a:srgbClr val="FFFFFF">
                    <a:alpha val="70000"/>
                  </a:srgbClr>
                </a:gs>
                <a:gs pos="100000">
                  <a:schemeClr val="hlink">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21507" name="Group 5"/>
          <p:cNvGrpSpPr/>
          <p:nvPr/>
        </p:nvGrpSpPr>
        <p:grpSpPr>
          <a:xfrm>
            <a:off x="1431925" y="2595245"/>
            <a:ext cx="4094480" cy="407035"/>
            <a:chOff x="904" y="2057"/>
            <a:chExt cx="3976" cy="804"/>
          </a:xfrm>
        </p:grpSpPr>
        <p:sp>
          <p:nvSpPr>
            <p:cNvPr id="21539" name="AutoShape 6"/>
            <p:cNvSpPr/>
            <p:nvPr/>
          </p:nvSpPr>
          <p:spPr>
            <a:xfrm>
              <a:off x="904" y="2057"/>
              <a:ext cx="3976" cy="804"/>
            </a:xfrm>
            <a:prstGeom prst="roundRect">
              <a:avLst>
                <a:gd name="adj" fmla="val 16667"/>
              </a:avLst>
            </a:prstGeom>
            <a:solidFill>
              <a:schemeClr val="accent1"/>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1540" name="AutoShape 7"/>
            <p:cNvSpPr/>
            <p:nvPr/>
          </p:nvSpPr>
          <p:spPr>
            <a:xfrm>
              <a:off x="912" y="2064"/>
              <a:ext cx="3966" cy="326"/>
            </a:xfrm>
            <a:prstGeom prst="roundRect">
              <a:avLst>
                <a:gd name="adj" fmla="val 36505"/>
              </a:avLst>
            </a:prstGeom>
            <a:gradFill rotWithShape="1">
              <a:gsLst>
                <a:gs pos="0">
                  <a:srgbClr val="FFFFFF">
                    <a:alpha val="70000"/>
                  </a:srgbClr>
                </a:gs>
                <a:gs pos="100000">
                  <a:schemeClr val="accent1">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21508" name="Group 8"/>
          <p:cNvGrpSpPr/>
          <p:nvPr/>
        </p:nvGrpSpPr>
        <p:grpSpPr>
          <a:xfrm>
            <a:off x="1413510" y="3585845"/>
            <a:ext cx="4123055" cy="437515"/>
            <a:chOff x="904" y="2057"/>
            <a:chExt cx="3976" cy="804"/>
          </a:xfrm>
        </p:grpSpPr>
        <p:sp>
          <p:nvSpPr>
            <p:cNvPr id="21537" name="AutoShape 9"/>
            <p:cNvSpPr/>
            <p:nvPr/>
          </p:nvSpPr>
          <p:spPr>
            <a:xfrm>
              <a:off x="904" y="2057"/>
              <a:ext cx="3976" cy="804"/>
            </a:xfrm>
            <a:prstGeom prst="roundRect">
              <a:avLst>
                <a:gd name="adj" fmla="val 16667"/>
              </a:avLst>
            </a:prstGeom>
            <a:solidFill>
              <a:schemeClr val="folHlink"/>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1538" name="AutoShape 10"/>
            <p:cNvSpPr/>
            <p:nvPr/>
          </p:nvSpPr>
          <p:spPr>
            <a:xfrm>
              <a:off x="912" y="2064"/>
              <a:ext cx="3966" cy="326"/>
            </a:xfrm>
            <a:prstGeom prst="roundRect">
              <a:avLst>
                <a:gd name="adj" fmla="val 36505"/>
              </a:avLst>
            </a:prstGeom>
            <a:gradFill rotWithShape="1">
              <a:gsLst>
                <a:gs pos="0">
                  <a:srgbClr val="FFFFFF">
                    <a:alpha val="70000"/>
                  </a:srgbClr>
                </a:gs>
                <a:gs pos="100000">
                  <a:schemeClr val="folHlink">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21509" name="Group 11"/>
          <p:cNvGrpSpPr/>
          <p:nvPr/>
        </p:nvGrpSpPr>
        <p:grpSpPr>
          <a:xfrm>
            <a:off x="1077595" y="1617980"/>
            <a:ext cx="434340" cy="445770"/>
            <a:chOff x="579" y="1386"/>
            <a:chExt cx="385" cy="383"/>
          </a:xfrm>
        </p:grpSpPr>
        <p:sp>
          <p:nvSpPr>
            <p:cNvPr id="21531"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21532" name="Group 13"/>
            <p:cNvGrpSpPr/>
            <p:nvPr/>
          </p:nvGrpSpPr>
          <p:grpSpPr>
            <a:xfrm>
              <a:off x="587" y="1392"/>
              <a:ext cx="369" cy="369"/>
              <a:chOff x="587" y="1392"/>
              <a:chExt cx="369" cy="369"/>
            </a:xfrm>
          </p:grpSpPr>
          <p:sp>
            <p:nvSpPr>
              <p:cNvPr id="21533"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1534"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1535"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1536"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grpSp>
      </p:grpSp>
      <p:sp>
        <p:nvSpPr>
          <p:cNvPr id="21512" name="Text Box 32"/>
          <p:cNvSpPr txBox="1"/>
          <p:nvPr/>
        </p:nvSpPr>
        <p:spPr>
          <a:xfrm>
            <a:off x="1622425" y="1641475"/>
            <a:ext cx="5334000" cy="398780"/>
          </a:xfrm>
          <a:prstGeom prst="rect">
            <a:avLst/>
          </a:prstGeom>
          <a:noFill/>
          <a:ln w="9525">
            <a:noFill/>
          </a:ln>
          <a:effectLst>
            <a:outerShdw dist="17961" dir="2699999" algn="ctr" rotWithShape="0">
              <a:srgbClr val="000000">
                <a:alpha val="50000"/>
              </a:srgbClr>
            </a:outerShdw>
          </a:effectLst>
        </p:spPr>
        <p:txBody>
          <a:bodyPr wrap="square">
            <a:spAutoFit/>
            <a:scene3d>
              <a:camera prst="orthographicFront"/>
              <a:lightRig rig="threePt" dir="t"/>
            </a:scene3d>
          </a:bodyPr>
          <a:lstStyle/>
          <a:p>
            <a:pPr eaLnBrk="0" hangingPunct="0"/>
            <a:r>
              <a:rPr lang="zh-CN" altLang="en-US"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保障</a:t>
            </a:r>
            <a:r>
              <a:rPr lang="en-US" altLang="zh-CN"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公平竞争权方面</a:t>
            </a:r>
          </a:p>
        </p:txBody>
      </p:sp>
      <p:sp>
        <p:nvSpPr>
          <p:cNvPr id="21513" name="Text Box 33"/>
          <p:cNvSpPr txBox="1"/>
          <p:nvPr/>
        </p:nvSpPr>
        <p:spPr>
          <a:xfrm>
            <a:off x="1622425" y="2274888"/>
            <a:ext cx="5334000" cy="337185"/>
          </a:xfrm>
          <a:prstGeom prst="rect">
            <a:avLst/>
          </a:prstGeom>
          <a:noFill/>
          <a:ln w="9525">
            <a:noFill/>
          </a:ln>
          <a:effectLst>
            <a:outerShdw dist="17961" dir="2699999" algn="ctr" rotWithShape="0">
              <a:srgbClr val="000000">
                <a:alpha val="50000"/>
              </a:srgbClr>
            </a:outerShdw>
          </a:effectLst>
        </p:spPr>
        <p:txBody>
          <a:bodyPr>
            <a:spAutoFit/>
          </a:bodyPr>
          <a:lstStyle/>
          <a:p>
            <a:pPr eaLnBrk="0" hangingPunct="0"/>
            <a:r>
              <a:rPr lang="en-US" altLang="zh-CN" sz="1600" b="1" dirty="0">
                <a:solidFill>
                  <a:srgbClr val="F8F8F8"/>
                </a:solidFill>
                <a:latin typeface="Arial" panose="020B0604020202020204" pitchFamily="34" charset="0"/>
                <a:ea typeface="宋体" panose="02010600030101010101" pitchFamily="2" charset="-122"/>
              </a:rPr>
              <a:t>降低交易成本方面</a:t>
            </a:r>
          </a:p>
        </p:txBody>
      </p:sp>
      <p:sp>
        <p:nvSpPr>
          <p:cNvPr id="21514" name="Text Box 34"/>
          <p:cNvSpPr txBox="1"/>
          <p:nvPr/>
        </p:nvSpPr>
        <p:spPr>
          <a:xfrm>
            <a:off x="1604010" y="2586990"/>
            <a:ext cx="5464810" cy="398780"/>
          </a:xfrm>
          <a:prstGeom prst="rect">
            <a:avLst/>
          </a:prstGeom>
          <a:noFill/>
          <a:ln w="9525">
            <a:noFill/>
          </a:ln>
          <a:effectLst>
            <a:outerShdw dist="17961" dir="2699999" algn="ctr" rotWithShape="0">
              <a:srgbClr val="000000">
                <a:alpha val="50000"/>
              </a:srgbClr>
            </a:outerShdw>
          </a:effectLst>
        </p:spPr>
        <p:txBody>
          <a:bodyPr wrap="square">
            <a:spAutoFit/>
            <a:scene3d>
              <a:camera prst="orthographicFront"/>
              <a:lightRig rig="threePt" dir="t"/>
            </a:scene3d>
          </a:bodyPr>
          <a:lstStyle/>
          <a:p>
            <a:pPr eaLnBrk="0" hangingPunct="0"/>
            <a:r>
              <a:rPr lang="en-US" altLang="zh-CN"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优化办事流程方面</a:t>
            </a:r>
          </a:p>
        </p:txBody>
      </p:sp>
      <p:sp>
        <p:nvSpPr>
          <p:cNvPr id="21515" name="Text Box 35"/>
          <p:cNvSpPr txBox="1"/>
          <p:nvPr/>
        </p:nvSpPr>
        <p:spPr>
          <a:xfrm>
            <a:off x="1099185" y="1562735"/>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1</a:t>
            </a:r>
            <a:endParaRPr lang="zh-CN" altLang="en-US" sz="2400" b="1" dirty="0">
              <a:solidFill>
                <a:srgbClr val="080808"/>
              </a:solidFill>
              <a:latin typeface="Arial" panose="020B0604020202020204" pitchFamily="34" charset="0"/>
              <a:ea typeface="宋体" panose="02010600030101010101" pitchFamily="2" charset="-122"/>
            </a:endParaRPr>
          </a:p>
        </p:txBody>
      </p:sp>
      <p:sp>
        <p:nvSpPr>
          <p:cNvPr id="21518" name="Rectangle 38"/>
          <p:cNvSpPr>
            <a:spLocks noGrp="1"/>
          </p:cNvSpPr>
          <p:nvPr>
            <p:ph type="title"/>
          </p:nvPr>
        </p:nvSpPr>
        <p:spPr/>
        <p:txBody>
          <a:bodyPr vert="horz" wrap="square" lIns="91440" tIns="45720" rIns="91440" bIns="45720" anchor="ctr"/>
          <a:lstStyle/>
          <a:p>
            <a:pPr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一、促进公平竞争 优化营商环境</a:t>
            </a:r>
          </a:p>
        </p:txBody>
      </p:sp>
      <p:grpSp>
        <p:nvGrpSpPr>
          <p:cNvPr id="2" name="Group 2"/>
          <p:cNvGrpSpPr/>
          <p:nvPr/>
        </p:nvGrpSpPr>
        <p:grpSpPr>
          <a:xfrm>
            <a:off x="1433830" y="4652010"/>
            <a:ext cx="4069715" cy="462915"/>
            <a:chOff x="904" y="2057"/>
            <a:chExt cx="3976" cy="804"/>
          </a:xfrm>
        </p:grpSpPr>
        <p:sp>
          <p:nvSpPr>
            <p:cNvPr id="3" name="AutoShape 3"/>
            <p:cNvSpPr/>
            <p:nvPr/>
          </p:nvSpPr>
          <p:spPr>
            <a:xfrm>
              <a:off x="904" y="2057"/>
              <a:ext cx="3976" cy="804"/>
            </a:xfrm>
            <a:prstGeom prst="roundRect">
              <a:avLst>
                <a:gd name="adj" fmla="val 16667"/>
              </a:avLst>
            </a:prstGeom>
            <a:solidFill>
              <a:schemeClr val="hlink"/>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4" name="AutoShape 4"/>
            <p:cNvSpPr/>
            <p:nvPr/>
          </p:nvSpPr>
          <p:spPr>
            <a:xfrm>
              <a:off x="912" y="2064"/>
              <a:ext cx="3966" cy="326"/>
            </a:xfrm>
            <a:prstGeom prst="roundRect">
              <a:avLst>
                <a:gd name="adj" fmla="val 36505"/>
              </a:avLst>
            </a:prstGeom>
            <a:gradFill rotWithShape="1">
              <a:gsLst>
                <a:gs pos="0">
                  <a:srgbClr val="FFFFFF">
                    <a:alpha val="70000"/>
                  </a:srgbClr>
                </a:gs>
                <a:gs pos="100000">
                  <a:schemeClr val="hlink">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5" name="Group 8"/>
          <p:cNvGrpSpPr/>
          <p:nvPr/>
        </p:nvGrpSpPr>
        <p:grpSpPr>
          <a:xfrm>
            <a:off x="1439545" y="2127885"/>
            <a:ext cx="4130040" cy="429260"/>
            <a:chOff x="904" y="2057"/>
            <a:chExt cx="3976" cy="804"/>
          </a:xfrm>
        </p:grpSpPr>
        <p:sp>
          <p:nvSpPr>
            <p:cNvPr id="6" name="AutoShape 9"/>
            <p:cNvSpPr/>
            <p:nvPr/>
          </p:nvSpPr>
          <p:spPr>
            <a:xfrm>
              <a:off x="904" y="2057"/>
              <a:ext cx="3976" cy="804"/>
            </a:xfrm>
            <a:prstGeom prst="roundRect">
              <a:avLst>
                <a:gd name="adj" fmla="val 16667"/>
              </a:avLst>
            </a:prstGeom>
            <a:solidFill>
              <a:schemeClr val="folHlink"/>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7" name="AutoShape 10"/>
            <p:cNvSpPr/>
            <p:nvPr/>
          </p:nvSpPr>
          <p:spPr>
            <a:xfrm>
              <a:off x="912" y="2064"/>
              <a:ext cx="3966" cy="326"/>
            </a:xfrm>
            <a:prstGeom prst="roundRect">
              <a:avLst>
                <a:gd name="adj" fmla="val 36505"/>
              </a:avLst>
            </a:prstGeom>
            <a:gradFill rotWithShape="1">
              <a:gsLst>
                <a:gs pos="0">
                  <a:srgbClr val="FFFFFF">
                    <a:alpha val="70000"/>
                  </a:srgbClr>
                </a:gs>
                <a:gs pos="100000">
                  <a:schemeClr val="folHlink">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8" name="Group 8"/>
          <p:cNvGrpSpPr/>
          <p:nvPr/>
        </p:nvGrpSpPr>
        <p:grpSpPr>
          <a:xfrm>
            <a:off x="1437640" y="4068445"/>
            <a:ext cx="4092575" cy="475615"/>
            <a:chOff x="904" y="2057"/>
            <a:chExt cx="3976" cy="804"/>
          </a:xfrm>
        </p:grpSpPr>
        <p:sp>
          <p:nvSpPr>
            <p:cNvPr id="9" name="AutoShape 9"/>
            <p:cNvSpPr/>
            <p:nvPr/>
          </p:nvSpPr>
          <p:spPr>
            <a:xfrm>
              <a:off x="904" y="2057"/>
              <a:ext cx="3976" cy="804"/>
            </a:xfrm>
            <a:prstGeom prst="roundRect">
              <a:avLst>
                <a:gd name="adj" fmla="val 16667"/>
              </a:avLst>
            </a:prstGeom>
            <a:solidFill>
              <a:schemeClr val="folHlink"/>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0" name="AutoShape 10"/>
            <p:cNvSpPr/>
            <p:nvPr/>
          </p:nvSpPr>
          <p:spPr>
            <a:xfrm>
              <a:off x="912" y="2064"/>
              <a:ext cx="3966" cy="326"/>
            </a:xfrm>
            <a:prstGeom prst="roundRect">
              <a:avLst>
                <a:gd name="adj" fmla="val 36505"/>
              </a:avLst>
            </a:prstGeom>
            <a:gradFill rotWithShape="1">
              <a:gsLst>
                <a:gs pos="0">
                  <a:srgbClr val="FFFFFF">
                    <a:alpha val="70000"/>
                  </a:srgbClr>
                </a:gs>
                <a:gs pos="100000">
                  <a:schemeClr val="folHlink">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11" name="Group 2"/>
          <p:cNvGrpSpPr/>
          <p:nvPr/>
        </p:nvGrpSpPr>
        <p:grpSpPr>
          <a:xfrm>
            <a:off x="1425575" y="3076575"/>
            <a:ext cx="4098290" cy="412750"/>
            <a:chOff x="904" y="2057"/>
            <a:chExt cx="3976" cy="804"/>
          </a:xfrm>
        </p:grpSpPr>
        <p:sp>
          <p:nvSpPr>
            <p:cNvPr id="12" name="AutoShape 3"/>
            <p:cNvSpPr/>
            <p:nvPr/>
          </p:nvSpPr>
          <p:spPr>
            <a:xfrm>
              <a:off x="904" y="2057"/>
              <a:ext cx="3976" cy="804"/>
            </a:xfrm>
            <a:prstGeom prst="roundRect">
              <a:avLst>
                <a:gd name="adj" fmla="val 16667"/>
              </a:avLst>
            </a:prstGeom>
            <a:solidFill>
              <a:schemeClr val="hlink"/>
            </a:solidFill>
            <a:ln w="1270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3" name="AutoShape 4"/>
            <p:cNvSpPr/>
            <p:nvPr/>
          </p:nvSpPr>
          <p:spPr>
            <a:xfrm>
              <a:off x="912" y="2064"/>
              <a:ext cx="3966" cy="326"/>
            </a:xfrm>
            <a:prstGeom prst="roundRect">
              <a:avLst>
                <a:gd name="adj" fmla="val 36505"/>
              </a:avLst>
            </a:prstGeom>
            <a:gradFill rotWithShape="1">
              <a:gsLst>
                <a:gs pos="0">
                  <a:srgbClr val="FFFFFF">
                    <a:alpha val="70000"/>
                  </a:srgbClr>
                </a:gs>
                <a:gs pos="100000">
                  <a:schemeClr val="hlink">
                    <a:alpha val="70000"/>
                  </a:schemeClr>
                </a:gs>
              </a:gsLst>
              <a:lin ang="540000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14" name="Group 11"/>
          <p:cNvGrpSpPr/>
          <p:nvPr/>
        </p:nvGrpSpPr>
        <p:grpSpPr>
          <a:xfrm>
            <a:off x="1027430" y="2105660"/>
            <a:ext cx="462915" cy="445770"/>
            <a:chOff x="579" y="1386"/>
            <a:chExt cx="385" cy="383"/>
          </a:xfrm>
        </p:grpSpPr>
        <p:sp>
          <p:nvSpPr>
            <p:cNvPr id="15"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16" name="Group 13"/>
            <p:cNvGrpSpPr/>
            <p:nvPr/>
          </p:nvGrpSpPr>
          <p:grpSpPr>
            <a:xfrm>
              <a:off x="587" y="1392"/>
              <a:ext cx="369" cy="369"/>
              <a:chOff x="587" y="1392"/>
              <a:chExt cx="369" cy="369"/>
            </a:xfrm>
          </p:grpSpPr>
          <p:sp>
            <p:nvSpPr>
              <p:cNvPr id="17"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18"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19"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0"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en-US" altLang="zh-CN" dirty="0">
                  <a:latin typeface="Arial" panose="020B0604020202020204" pitchFamily="34" charset="0"/>
                  <a:ea typeface="宋体" panose="02010600030101010101" pitchFamily="2" charset="-122"/>
                </a:endParaRPr>
              </a:p>
            </p:txBody>
          </p:sp>
        </p:grpSp>
      </p:grpSp>
      <p:grpSp>
        <p:nvGrpSpPr>
          <p:cNvPr id="21" name="Group 11"/>
          <p:cNvGrpSpPr/>
          <p:nvPr/>
        </p:nvGrpSpPr>
        <p:grpSpPr>
          <a:xfrm>
            <a:off x="995680" y="2557145"/>
            <a:ext cx="462915" cy="445770"/>
            <a:chOff x="579" y="1386"/>
            <a:chExt cx="385" cy="383"/>
          </a:xfrm>
        </p:grpSpPr>
        <p:sp>
          <p:nvSpPr>
            <p:cNvPr id="22"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23" name="Group 13"/>
            <p:cNvGrpSpPr/>
            <p:nvPr/>
          </p:nvGrpSpPr>
          <p:grpSpPr>
            <a:xfrm>
              <a:off x="587" y="1392"/>
              <a:ext cx="369" cy="369"/>
              <a:chOff x="587" y="1392"/>
              <a:chExt cx="369" cy="369"/>
            </a:xfrm>
          </p:grpSpPr>
          <p:sp>
            <p:nvSpPr>
              <p:cNvPr id="24"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5"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6"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27"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grpSp>
      </p:grpSp>
      <p:grpSp>
        <p:nvGrpSpPr>
          <p:cNvPr id="28" name="Group 11"/>
          <p:cNvGrpSpPr/>
          <p:nvPr/>
        </p:nvGrpSpPr>
        <p:grpSpPr>
          <a:xfrm>
            <a:off x="1002665" y="3033395"/>
            <a:ext cx="462915" cy="502920"/>
            <a:chOff x="579" y="1386"/>
            <a:chExt cx="385" cy="383"/>
          </a:xfrm>
        </p:grpSpPr>
        <p:sp>
          <p:nvSpPr>
            <p:cNvPr id="29"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30" name="Group 13"/>
            <p:cNvGrpSpPr/>
            <p:nvPr/>
          </p:nvGrpSpPr>
          <p:grpSpPr>
            <a:xfrm>
              <a:off x="587" y="1392"/>
              <a:ext cx="369" cy="369"/>
              <a:chOff x="587" y="1392"/>
              <a:chExt cx="369" cy="369"/>
            </a:xfrm>
          </p:grpSpPr>
          <p:sp>
            <p:nvSpPr>
              <p:cNvPr id="31"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32"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33"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34"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grpSp>
      </p:grpSp>
      <p:grpSp>
        <p:nvGrpSpPr>
          <p:cNvPr id="42" name="Group 11"/>
          <p:cNvGrpSpPr/>
          <p:nvPr/>
        </p:nvGrpSpPr>
        <p:grpSpPr>
          <a:xfrm>
            <a:off x="1014730" y="3563620"/>
            <a:ext cx="445770" cy="459740"/>
            <a:chOff x="579" y="1386"/>
            <a:chExt cx="385" cy="383"/>
          </a:xfrm>
        </p:grpSpPr>
        <p:sp>
          <p:nvSpPr>
            <p:cNvPr id="43"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44" name="Group 13"/>
            <p:cNvGrpSpPr/>
            <p:nvPr/>
          </p:nvGrpSpPr>
          <p:grpSpPr>
            <a:xfrm>
              <a:off x="587" y="1392"/>
              <a:ext cx="369" cy="369"/>
              <a:chOff x="587" y="1392"/>
              <a:chExt cx="369" cy="369"/>
            </a:xfrm>
          </p:grpSpPr>
          <p:sp>
            <p:nvSpPr>
              <p:cNvPr id="45"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46"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47"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48"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grpSp>
      </p:grpSp>
      <p:grpSp>
        <p:nvGrpSpPr>
          <p:cNvPr id="49" name="Group 11"/>
          <p:cNvGrpSpPr/>
          <p:nvPr/>
        </p:nvGrpSpPr>
        <p:grpSpPr>
          <a:xfrm>
            <a:off x="968375" y="4656455"/>
            <a:ext cx="512445" cy="523240"/>
            <a:chOff x="579" y="1386"/>
            <a:chExt cx="385" cy="383"/>
          </a:xfrm>
        </p:grpSpPr>
        <p:sp>
          <p:nvSpPr>
            <p:cNvPr id="50"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51" name="Group 13"/>
            <p:cNvGrpSpPr/>
            <p:nvPr/>
          </p:nvGrpSpPr>
          <p:grpSpPr>
            <a:xfrm>
              <a:off x="587" y="1392"/>
              <a:ext cx="369" cy="369"/>
              <a:chOff x="587" y="1392"/>
              <a:chExt cx="369" cy="369"/>
            </a:xfrm>
          </p:grpSpPr>
          <p:sp>
            <p:nvSpPr>
              <p:cNvPr id="52"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3"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4"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5"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grpSp>
      </p:grpSp>
      <p:grpSp>
        <p:nvGrpSpPr>
          <p:cNvPr id="56" name="Group 11"/>
          <p:cNvGrpSpPr/>
          <p:nvPr/>
        </p:nvGrpSpPr>
        <p:grpSpPr>
          <a:xfrm>
            <a:off x="1002030" y="4023995"/>
            <a:ext cx="473075" cy="516890"/>
            <a:chOff x="579" y="1386"/>
            <a:chExt cx="385" cy="383"/>
          </a:xfrm>
        </p:grpSpPr>
        <p:sp>
          <p:nvSpPr>
            <p:cNvPr id="57" name="Oval 12"/>
            <p:cNvSpPr/>
            <p:nvPr/>
          </p:nvSpPr>
          <p:spPr>
            <a:xfrm>
              <a:off x="579" y="1386"/>
              <a:ext cx="385" cy="383"/>
            </a:xfrm>
            <a:prstGeom prst="ellipse">
              <a:avLst/>
            </a:prstGeom>
            <a:solidFill>
              <a:srgbClr val="808080"/>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58" name="Group 13"/>
            <p:cNvGrpSpPr/>
            <p:nvPr/>
          </p:nvGrpSpPr>
          <p:grpSpPr>
            <a:xfrm>
              <a:off x="587" y="1392"/>
              <a:ext cx="369" cy="369"/>
              <a:chOff x="587" y="1392"/>
              <a:chExt cx="369" cy="369"/>
            </a:xfrm>
          </p:grpSpPr>
          <p:sp>
            <p:nvSpPr>
              <p:cNvPr id="59" name="Oval 14"/>
              <p:cNvSpPr/>
              <p:nvPr/>
            </p:nvSpPr>
            <p:spPr>
              <a:xfrm>
                <a:off x="587" y="1392"/>
                <a:ext cx="369" cy="369"/>
              </a:xfrm>
              <a:prstGeom prst="ellipse">
                <a:avLst/>
              </a:prstGeom>
              <a:gradFill rotWithShape="1">
                <a:gsLst>
                  <a:gs pos="0">
                    <a:srgbClr val="636869"/>
                  </a:gs>
                  <a:gs pos="100000">
                    <a:srgbClr val="D6E1E2"/>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60" name="Oval 15"/>
              <p:cNvSpPr/>
              <p:nvPr/>
            </p:nvSpPr>
            <p:spPr>
              <a:xfrm>
                <a:off x="592" y="1394"/>
                <a:ext cx="359" cy="360"/>
              </a:xfrm>
              <a:prstGeom prst="ellipse">
                <a:avLst/>
              </a:prstGeom>
              <a:gradFill rotWithShape="1">
                <a:gsLst>
                  <a:gs pos="0">
                    <a:srgbClr val="D6E1E2">
                      <a:alpha val="0"/>
                    </a:srgbClr>
                  </a:gs>
                  <a:gs pos="100000">
                    <a:srgbClr val="F1F5F5"/>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61" name="Oval 16"/>
              <p:cNvSpPr/>
              <p:nvPr/>
            </p:nvSpPr>
            <p:spPr>
              <a:xfrm>
                <a:off x="596" y="1397"/>
                <a:ext cx="342" cy="337"/>
              </a:xfrm>
              <a:prstGeom prst="ellipse">
                <a:avLst/>
              </a:prstGeom>
              <a:gradFill rotWithShape="1">
                <a:gsLst>
                  <a:gs pos="0">
                    <a:srgbClr val="AAB2B3"/>
                  </a:gs>
                  <a:gs pos="100000">
                    <a:srgbClr val="D6E1E2">
                      <a:alpha val="48000"/>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62" name="Oval 17"/>
              <p:cNvSpPr/>
              <p:nvPr/>
            </p:nvSpPr>
            <p:spPr>
              <a:xfrm>
                <a:off x="615" y="1407"/>
                <a:ext cx="305" cy="273"/>
              </a:xfrm>
              <a:prstGeom prst="ellipse">
                <a:avLst/>
              </a:prstGeom>
              <a:gradFill rotWithShape="1">
                <a:gsLst>
                  <a:gs pos="0">
                    <a:srgbClr val="FFFFFF"/>
                  </a:gs>
                  <a:gs pos="100000">
                    <a:srgbClr val="D6E1E2">
                      <a:alpha val="37999"/>
                    </a:srgbClr>
                  </a:gs>
                </a:gsLst>
                <a:lin ang="5400000" scaled="1"/>
                <a:tileRect/>
              </a:gradFill>
              <a:ln w="9525">
                <a:noFill/>
              </a:ln>
            </p:spPr>
            <p:txBody>
              <a:bodyPr vert="eaVert" wrap="none" anchor="ctr"/>
              <a:lstStyle/>
              <a:p>
                <a:endParaRPr lang="zh-CN" altLang="en-US" dirty="0">
                  <a:latin typeface="Arial" panose="020B0604020202020204" pitchFamily="34" charset="0"/>
                  <a:ea typeface="宋体" panose="02010600030101010101" pitchFamily="2" charset="-122"/>
                </a:endParaRPr>
              </a:p>
            </p:txBody>
          </p:sp>
        </p:grpSp>
      </p:grpSp>
      <p:sp>
        <p:nvSpPr>
          <p:cNvPr id="63" name="Text Box 35"/>
          <p:cNvSpPr txBox="1"/>
          <p:nvPr/>
        </p:nvSpPr>
        <p:spPr>
          <a:xfrm>
            <a:off x="1078230" y="2046605"/>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2</a:t>
            </a:r>
          </a:p>
        </p:txBody>
      </p:sp>
      <p:sp>
        <p:nvSpPr>
          <p:cNvPr id="64" name="Text Box 35"/>
          <p:cNvSpPr txBox="1"/>
          <p:nvPr/>
        </p:nvSpPr>
        <p:spPr>
          <a:xfrm>
            <a:off x="1099820" y="2542540"/>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3</a:t>
            </a:r>
          </a:p>
        </p:txBody>
      </p:sp>
      <p:sp>
        <p:nvSpPr>
          <p:cNvPr id="65" name="Text Box 35"/>
          <p:cNvSpPr txBox="1"/>
          <p:nvPr/>
        </p:nvSpPr>
        <p:spPr>
          <a:xfrm>
            <a:off x="1093470" y="3524250"/>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5</a:t>
            </a:r>
          </a:p>
        </p:txBody>
      </p:sp>
      <p:sp>
        <p:nvSpPr>
          <p:cNvPr id="68" name="Text Box 35"/>
          <p:cNvSpPr txBox="1"/>
          <p:nvPr/>
        </p:nvSpPr>
        <p:spPr>
          <a:xfrm>
            <a:off x="1096645" y="4097020"/>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6</a:t>
            </a:r>
          </a:p>
        </p:txBody>
      </p:sp>
      <p:sp>
        <p:nvSpPr>
          <p:cNvPr id="70" name="Text Box 35"/>
          <p:cNvSpPr txBox="1"/>
          <p:nvPr/>
        </p:nvSpPr>
        <p:spPr>
          <a:xfrm>
            <a:off x="1068070" y="4709160"/>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7</a:t>
            </a:r>
          </a:p>
        </p:txBody>
      </p:sp>
      <p:sp>
        <p:nvSpPr>
          <p:cNvPr id="71" name="Text Box 32"/>
          <p:cNvSpPr txBox="1"/>
          <p:nvPr/>
        </p:nvSpPr>
        <p:spPr>
          <a:xfrm>
            <a:off x="1623060" y="2152650"/>
            <a:ext cx="5464175" cy="398780"/>
          </a:xfrm>
          <a:prstGeom prst="rect">
            <a:avLst/>
          </a:prstGeom>
          <a:noFill/>
          <a:ln w="9525">
            <a:noFill/>
          </a:ln>
          <a:effectLst>
            <a:outerShdw dist="17961" dir="2699999" algn="ctr" rotWithShape="0">
              <a:srgbClr val="000000">
                <a:alpha val="50000"/>
              </a:srgbClr>
            </a:outerShdw>
          </a:effectLst>
        </p:spPr>
        <p:txBody>
          <a:bodyPr wrap="square">
            <a:spAutoFit/>
            <a:scene3d>
              <a:camera prst="orthographicFront"/>
              <a:lightRig rig="threePt" dir="t"/>
            </a:scene3d>
          </a:bodyPr>
          <a:lstStyle/>
          <a:p>
            <a:pPr eaLnBrk="0" hangingPunct="0"/>
            <a:r>
              <a:rPr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降低交易成本方面</a:t>
            </a:r>
          </a:p>
        </p:txBody>
      </p:sp>
      <p:sp>
        <p:nvSpPr>
          <p:cNvPr id="72" name="Text Box 32"/>
          <p:cNvSpPr txBox="1"/>
          <p:nvPr/>
        </p:nvSpPr>
        <p:spPr>
          <a:xfrm>
            <a:off x="1669415" y="3033395"/>
            <a:ext cx="5374005" cy="398780"/>
          </a:xfrm>
          <a:prstGeom prst="rect">
            <a:avLst/>
          </a:prstGeom>
          <a:noFill/>
          <a:ln w="9525">
            <a:noFill/>
          </a:ln>
          <a:effectLst>
            <a:outerShdw dist="17961" dir="2699999" algn="ctr" rotWithShape="0">
              <a:srgbClr val="000000">
                <a:alpha val="50000"/>
              </a:srgbClr>
            </a:outerShdw>
          </a:effectLst>
        </p:spPr>
        <p:txBody>
          <a:bodyPr wrap="square">
            <a:spAutoFit/>
          </a:bodyPr>
          <a:lstStyle/>
          <a:p>
            <a:pPr eaLnBrk="0" hangingPunct="0"/>
            <a:r>
              <a:rPr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规范信息公开方面</a:t>
            </a:r>
          </a:p>
        </p:txBody>
      </p:sp>
      <p:sp>
        <p:nvSpPr>
          <p:cNvPr id="73" name="Text Box 32"/>
          <p:cNvSpPr txBox="1"/>
          <p:nvPr/>
        </p:nvSpPr>
        <p:spPr>
          <a:xfrm>
            <a:off x="1623060" y="3554095"/>
            <a:ext cx="5427345" cy="398780"/>
          </a:xfrm>
          <a:prstGeom prst="rect">
            <a:avLst/>
          </a:prstGeom>
          <a:noFill/>
          <a:ln w="9525">
            <a:noFill/>
          </a:ln>
          <a:effectLst>
            <a:outerShdw dist="17961" dir="2699999" algn="ctr" rotWithShape="0">
              <a:srgbClr val="000000">
                <a:alpha val="50000"/>
              </a:srgbClr>
            </a:outerShdw>
          </a:effectLst>
        </p:spPr>
        <p:txBody>
          <a:bodyPr wrap="square">
            <a:spAutoFit/>
            <a:scene3d>
              <a:camera prst="orthographicFront"/>
              <a:lightRig rig="threePt" dir="t"/>
            </a:scene3d>
          </a:bodyPr>
          <a:lstStyle/>
          <a:p>
            <a:pPr eaLnBrk="0" hangingPunct="0"/>
            <a:r>
              <a:rPr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创新监管方式方面</a:t>
            </a:r>
          </a:p>
        </p:txBody>
      </p:sp>
      <p:sp>
        <p:nvSpPr>
          <p:cNvPr id="74" name="Text Box 32"/>
          <p:cNvSpPr txBox="1"/>
          <p:nvPr/>
        </p:nvSpPr>
        <p:spPr>
          <a:xfrm>
            <a:off x="1622425" y="4072890"/>
            <a:ext cx="5464175" cy="398780"/>
          </a:xfrm>
          <a:prstGeom prst="rect">
            <a:avLst/>
          </a:prstGeom>
          <a:noFill/>
          <a:ln w="9525">
            <a:noFill/>
          </a:ln>
          <a:effectLst>
            <a:outerShdw dist="17961" dir="2699999" algn="ctr" rotWithShape="0">
              <a:srgbClr val="000000">
                <a:alpha val="50000"/>
              </a:srgbClr>
            </a:outerShdw>
          </a:effectLst>
        </p:spPr>
        <p:txBody>
          <a:bodyPr wrap="square">
            <a:spAutoFit/>
            <a:scene3d>
              <a:camera prst="orthographicFront"/>
              <a:lightRig rig="threePt" dir="t"/>
            </a:scene3d>
          </a:bodyPr>
          <a:lstStyle/>
          <a:p>
            <a:pPr eaLnBrk="0" hangingPunct="0"/>
            <a:r>
              <a:rPr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畅通供应商维权渠道方面</a:t>
            </a:r>
          </a:p>
        </p:txBody>
      </p:sp>
      <p:sp>
        <p:nvSpPr>
          <p:cNvPr id="75" name="Text Box 32"/>
          <p:cNvSpPr txBox="1"/>
          <p:nvPr/>
        </p:nvSpPr>
        <p:spPr>
          <a:xfrm>
            <a:off x="1623060" y="4652010"/>
            <a:ext cx="5334000" cy="398780"/>
          </a:xfrm>
          <a:prstGeom prst="rect">
            <a:avLst/>
          </a:prstGeom>
          <a:noFill/>
          <a:ln w="9525">
            <a:noFill/>
          </a:ln>
          <a:effectLst>
            <a:outerShdw dist="17961" dir="2699999" algn="ctr" rotWithShape="0">
              <a:srgbClr val="000000">
                <a:alpha val="50000"/>
              </a:srgbClr>
            </a:outerShdw>
          </a:effectLst>
        </p:spPr>
        <p:txBody>
          <a:bodyPr>
            <a:spAutoFit/>
            <a:scene3d>
              <a:camera prst="orthographicFront"/>
              <a:lightRig rig="threePt" dir="t"/>
            </a:scene3d>
          </a:bodyPr>
          <a:lstStyle/>
          <a:p>
            <a:pPr eaLnBrk="0" hangingPunct="0"/>
            <a:r>
              <a:rPr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强化监督管理方面</a:t>
            </a:r>
          </a:p>
        </p:txBody>
      </p:sp>
      <p:sp>
        <p:nvSpPr>
          <p:cNvPr id="35" name="Text Box 35"/>
          <p:cNvSpPr txBox="1"/>
          <p:nvPr/>
        </p:nvSpPr>
        <p:spPr>
          <a:xfrm>
            <a:off x="1056640" y="3048000"/>
            <a:ext cx="319405" cy="460375"/>
          </a:xfrm>
          <a:prstGeom prst="rect">
            <a:avLst/>
          </a:prstGeom>
          <a:noFill/>
          <a:ln w="9525">
            <a:noFill/>
          </a:ln>
        </p:spPr>
        <p:txBody>
          <a:bodyPr wrap="square">
            <a:spAutoFit/>
          </a:bodyPr>
          <a:lstStyle/>
          <a:p>
            <a:pPr algn="ctr">
              <a:spcBef>
                <a:spcPct val="50000"/>
              </a:spcBef>
            </a:pPr>
            <a:r>
              <a:rPr lang="en-US" altLang="zh-CN" sz="2400" b="1" dirty="0">
                <a:solidFill>
                  <a:srgbClr val="080808"/>
                </a:solidFill>
                <a:latin typeface="Arial" panose="020B0604020202020204" pitchFamily="34" charset="0"/>
                <a:ea typeface="宋体" panose="02010600030101010101" pitchFamily="2" charset="-122"/>
              </a:rPr>
              <a:t>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reeform 2"/>
          <p:cNvSpPr/>
          <p:nvPr/>
        </p:nvSpPr>
        <p:spPr bwMode="gray">
          <a:xfrm>
            <a:off x="2717800" y="4829175"/>
            <a:ext cx="6337935" cy="568325"/>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folHlink">
                  <a:gamma/>
                  <a:shade val="82745"/>
                  <a:invGamma/>
                </a:schemeClr>
              </a:gs>
              <a:gs pos="50000">
                <a:schemeClr val="folHlink"/>
              </a:gs>
              <a:gs pos="100000">
                <a:schemeClr val="folHlink">
                  <a:gamma/>
                  <a:shade val="82745"/>
                  <a:invGamma/>
                </a:schemeClr>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7107" name="Freeform 3"/>
          <p:cNvSpPr/>
          <p:nvPr/>
        </p:nvSpPr>
        <p:spPr bwMode="gray">
          <a:xfrm>
            <a:off x="2016125" y="4829175"/>
            <a:ext cx="609600" cy="568325"/>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folHlink">
                  <a:gamma/>
                  <a:shade val="81961"/>
                  <a:invGamma/>
                </a:schemeClr>
              </a:gs>
              <a:gs pos="50000">
                <a:schemeClr val="folHlink"/>
              </a:gs>
              <a:gs pos="100000">
                <a:schemeClr val="folHlink">
                  <a:gamma/>
                  <a:shade val="81961"/>
                  <a:invGamma/>
                </a:schemeClr>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7108" name="Freeform 4"/>
          <p:cNvSpPr/>
          <p:nvPr/>
        </p:nvSpPr>
        <p:spPr bwMode="gray">
          <a:xfrm>
            <a:off x="2717800" y="3870325"/>
            <a:ext cx="6045200" cy="568325"/>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hlink">
                  <a:gamma/>
                  <a:shade val="72941"/>
                  <a:invGamma/>
                </a:schemeClr>
              </a:gs>
              <a:gs pos="50000">
                <a:schemeClr val="hlink"/>
              </a:gs>
              <a:gs pos="100000">
                <a:schemeClr val="hlink">
                  <a:gamma/>
                  <a:shade val="72941"/>
                  <a:invGamma/>
                </a:schemeClr>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7109" name="Freeform 5"/>
          <p:cNvSpPr/>
          <p:nvPr/>
        </p:nvSpPr>
        <p:spPr bwMode="gray">
          <a:xfrm>
            <a:off x="2016125" y="3870325"/>
            <a:ext cx="609600" cy="568325"/>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hlink">
                  <a:gamma/>
                  <a:shade val="81961"/>
                  <a:invGamma/>
                </a:schemeClr>
              </a:gs>
              <a:gs pos="50000">
                <a:schemeClr val="hlink"/>
              </a:gs>
              <a:gs pos="100000">
                <a:schemeClr val="hlink">
                  <a:gamma/>
                  <a:shade val="81961"/>
                  <a:invGamma/>
                </a:schemeClr>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2534" name="Text Box 6"/>
          <p:cNvSpPr txBox="1"/>
          <p:nvPr/>
        </p:nvSpPr>
        <p:spPr>
          <a:xfrm>
            <a:off x="2625725" y="3909695"/>
            <a:ext cx="6060440" cy="460375"/>
          </a:xfrm>
          <a:prstGeom prst="rect">
            <a:avLst/>
          </a:prstGeom>
          <a:noFill/>
          <a:ln w="9525">
            <a:noFill/>
          </a:ln>
          <a:effectLst>
            <a:outerShdw dist="17961" dir="2699999" algn="ctr" rotWithShape="0">
              <a:srgbClr val="333333">
                <a:alpha val="50000"/>
              </a:srgbClr>
            </a:outerShdw>
          </a:effectLst>
        </p:spPr>
        <p:txBody>
          <a:bodyPr wrap="square">
            <a:spAutoFit/>
          </a:bodyPr>
          <a:lstStyle/>
          <a:p>
            <a:pPr algn="ctr">
              <a:spcBef>
                <a:spcPct val="50000"/>
              </a:spcBef>
            </a:pP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禁止变相限制供应商自由参与政府采购活动</a:t>
            </a:r>
          </a:p>
        </p:txBody>
      </p:sp>
      <p:sp>
        <p:nvSpPr>
          <p:cNvPr id="47111" name="Freeform 7"/>
          <p:cNvSpPr/>
          <p:nvPr/>
        </p:nvSpPr>
        <p:spPr bwMode="gray">
          <a:xfrm>
            <a:off x="2717800" y="2905125"/>
            <a:ext cx="6045200" cy="568325"/>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accent1"/>
              </a:gs>
              <a:gs pos="50000">
                <a:schemeClr val="accent1">
                  <a:gamma/>
                  <a:tint val="73725"/>
                  <a:invGamma/>
                </a:schemeClr>
              </a:gs>
              <a:gs pos="100000">
                <a:schemeClr val="accent1"/>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7112" name="Freeform 8"/>
          <p:cNvSpPr/>
          <p:nvPr/>
        </p:nvSpPr>
        <p:spPr bwMode="gray">
          <a:xfrm>
            <a:off x="2016125" y="2905125"/>
            <a:ext cx="609600" cy="568325"/>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accent1"/>
              </a:gs>
              <a:gs pos="50000">
                <a:schemeClr val="accent1">
                  <a:gamma/>
                  <a:tint val="73725"/>
                  <a:invGamma/>
                </a:schemeClr>
              </a:gs>
              <a:gs pos="100000">
                <a:schemeClr val="accent1"/>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7113" name="Freeform 9"/>
          <p:cNvSpPr/>
          <p:nvPr/>
        </p:nvSpPr>
        <p:spPr bwMode="gray">
          <a:xfrm>
            <a:off x="2717800" y="1974850"/>
            <a:ext cx="6044565" cy="568325"/>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accent2">
                  <a:gamma/>
                  <a:shade val="81961"/>
                  <a:invGamma/>
                </a:schemeClr>
              </a:gs>
              <a:gs pos="50000">
                <a:schemeClr val="accent2"/>
              </a:gs>
              <a:gs pos="100000">
                <a:schemeClr val="accent2">
                  <a:gamma/>
                  <a:shade val="81961"/>
                  <a:invGamma/>
                </a:schemeClr>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7114" name="Freeform 10"/>
          <p:cNvSpPr/>
          <p:nvPr/>
        </p:nvSpPr>
        <p:spPr bwMode="gray">
          <a:xfrm>
            <a:off x="2016125" y="1974850"/>
            <a:ext cx="609600" cy="568325"/>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accent2">
                  <a:gamma/>
                  <a:shade val="81961"/>
                  <a:invGamma/>
                </a:schemeClr>
              </a:gs>
              <a:gs pos="50000">
                <a:schemeClr val="accent2"/>
              </a:gs>
              <a:gs pos="100000">
                <a:schemeClr val="accent2">
                  <a:gamma/>
                  <a:shade val="81961"/>
                  <a:invGamma/>
                </a:schemeClr>
              </a:gs>
            </a:gsLst>
            <a:lin ang="5400000" scaled="1"/>
          </a:gradFill>
          <a:ln w="28575" cap="flat" cmpd="sng">
            <a:solidFill>
              <a:schemeClr val="bg2"/>
            </a:solidFill>
            <a:prstDash val="solid"/>
            <a:round/>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2539" name="Text Box 11"/>
          <p:cNvSpPr txBox="1"/>
          <p:nvPr/>
        </p:nvSpPr>
        <p:spPr>
          <a:xfrm>
            <a:off x="2780665" y="2017395"/>
            <a:ext cx="3921760" cy="460375"/>
          </a:xfrm>
          <a:prstGeom prst="rect">
            <a:avLst/>
          </a:prstGeom>
          <a:noFill/>
          <a:ln w="9525">
            <a:noFill/>
          </a:ln>
          <a:effectLst>
            <a:outerShdw dist="17961" dir="2699999" algn="ctr" rotWithShape="0">
              <a:srgbClr val="333333">
                <a:alpha val="50000"/>
              </a:srgbClr>
            </a:outerShdw>
          </a:effectLst>
        </p:spPr>
        <p:txBody>
          <a:bodyPr wrap="square">
            <a:spAutoFit/>
          </a:bodyPr>
          <a:lstStyle/>
          <a:p>
            <a:pPr algn="ctr">
              <a:spcBef>
                <a:spcPct val="50000"/>
              </a:spcBef>
            </a:pPr>
            <a:r>
              <a:rPr lang="en-US" altLang="zh-CN" sz="2400" b="1" dirty="0">
                <a:solidFill>
                  <a:schemeClr val="tx1"/>
                </a:solidFill>
                <a:latin typeface="Arial" panose="020B0604020202020204" pitchFamily="34" charset="0"/>
                <a:ea typeface="宋体" panose="02010600030101010101" pitchFamily="2" charset="-122"/>
              </a:rPr>
              <a:t>严格执行公平竞争审查制度</a:t>
            </a:r>
          </a:p>
        </p:txBody>
      </p:sp>
      <p:sp>
        <p:nvSpPr>
          <p:cNvPr id="22540" name="Text Box 12"/>
          <p:cNvSpPr txBox="1"/>
          <p:nvPr/>
        </p:nvSpPr>
        <p:spPr>
          <a:xfrm>
            <a:off x="2625725" y="2957195"/>
            <a:ext cx="3644900" cy="460375"/>
          </a:xfrm>
          <a:prstGeom prst="rect">
            <a:avLst/>
          </a:prstGeom>
          <a:noFill/>
          <a:ln w="9525">
            <a:noFill/>
          </a:ln>
          <a:effectLst>
            <a:outerShdw dist="17961" dir="2699999" algn="ctr" rotWithShape="0">
              <a:srgbClr val="333333">
                <a:alpha val="50000"/>
              </a:srgbClr>
            </a:outerShdw>
          </a:effectLst>
        </p:spPr>
        <p:txBody>
          <a:bodyPr wrap="square">
            <a:spAutoFit/>
            <a:scene3d>
              <a:camera prst="orthographicFront"/>
              <a:lightRig rig="threePt" dir="t"/>
            </a:scene3d>
          </a:bodyPr>
          <a:lstStyle/>
          <a:p>
            <a:pPr algn="ctr">
              <a:spcBef>
                <a:spcPct val="50000"/>
              </a:spcBef>
            </a:pP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保障各类企业公平竞争</a:t>
            </a:r>
          </a:p>
        </p:txBody>
      </p:sp>
      <p:sp>
        <p:nvSpPr>
          <p:cNvPr id="22541" name="Text Box 13"/>
          <p:cNvSpPr txBox="1"/>
          <p:nvPr/>
        </p:nvSpPr>
        <p:spPr>
          <a:xfrm>
            <a:off x="2626360" y="4883150"/>
            <a:ext cx="6428740" cy="460375"/>
          </a:xfrm>
          <a:prstGeom prst="rect">
            <a:avLst/>
          </a:prstGeom>
          <a:noFill/>
          <a:ln w="9525">
            <a:noFill/>
          </a:ln>
          <a:effectLst>
            <a:outerShdw dist="17961" dir="2699999" algn="ctr" rotWithShape="0">
              <a:srgbClr val="333333">
                <a:alpha val="50000"/>
              </a:srgbClr>
            </a:outerShdw>
          </a:effectLst>
        </p:spPr>
        <p:txBody>
          <a:bodyPr wrap="square">
            <a:spAutoFit/>
            <a:scene3d>
              <a:camera prst="orthographicFront"/>
              <a:lightRig rig="threePt" dir="t"/>
            </a:scene3d>
          </a:bodyPr>
          <a:lstStyle/>
          <a:p>
            <a:pPr algn="ctr">
              <a:spcBef>
                <a:spcPct val="50000"/>
              </a:spcBef>
            </a:pP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保障采购代理机构依法从事政府采购代理业务</a:t>
            </a:r>
          </a:p>
        </p:txBody>
      </p:sp>
      <p:sp>
        <p:nvSpPr>
          <p:cNvPr id="22542" name="Text Box 14"/>
          <p:cNvSpPr txBox="1"/>
          <p:nvPr/>
        </p:nvSpPr>
        <p:spPr>
          <a:xfrm>
            <a:off x="2149475" y="1927225"/>
            <a:ext cx="304800" cy="641350"/>
          </a:xfrm>
          <a:prstGeom prst="rect">
            <a:avLst/>
          </a:prstGeom>
          <a:noFill/>
          <a:ln w="9525">
            <a:noFill/>
          </a:ln>
          <a:effectLst>
            <a:outerShdw dist="28398" dir="1593903" algn="ctr" rotWithShape="0">
              <a:srgbClr val="333333">
                <a:alpha val="50000"/>
              </a:srgbClr>
            </a:outerShdw>
          </a:effectLst>
        </p:spPr>
        <p:txBody>
          <a:bodyPr>
            <a:spAutoFit/>
          </a:bodyPr>
          <a:lstStyle/>
          <a:p>
            <a:pPr algn="ctr">
              <a:spcBef>
                <a:spcPct val="50000"/>
              </a:spcBef>
            </a:pPr>
            <a:r>
              <a:rPr lang="en-US" altLang="zh-CN" sz="3600" b="1" dirty="0">
                <a:solidFill>
                  <a:schemeClr val="bg1"/>
                </a:solidFill>
                <a:latin typeface="Arial" panose="020B0604020202020204" pitchFamily="34" charset="0"/>
                <a:ea typeface="宋体" panose="02010600030101010101" pitchFamily="2" charset="-122"/>
              </a:rPr>
              <a:t>1</a:t>
            </a:r>
          </a:p>
        </p:txBody>
      </p:sp>
      <p:sp>
        <p:nvSpPr>
          <p:cNvPr id="22543" name="Text Box 15"/>
          <p:cNvSpPr txBox="1"/>
          <p:nvPr/>
        </p:nvSpPr>
        <p:spPr>
          <a:xfrm>
            <a:off x="2149475" y="2867025"/>
            <a:ext cx="304800" cy="641350"/>
          </a:xfrm>
          <a:prstGeom prst="rect">
            <a:avLst/>
          </a:prstGeom>
          <a:noFill/>
          <a:ln w="9525">
            <a:noFill/>
          </a:ln>
          <a:effectLst>
            <a:outerShdw dist="28398" dir="1593903" algn="ctr" rotWithShape="0">
              <a:srgbClr val="333333">
                <a:alpha val="50000"/>
              </a:srgbClr>
            </a:outerShdw>
          </a:effectLst>
        </p:spPr>
        <p:txBody>
          <a:bodyPr>
            <a:spAutoFit/>
          </a:bodyPr>
          <a:lstStyle/>
          <a:p>
            <a:pPr algn="ctr">
              <a:spcBef>
                <a:spcPct val="50000"/>
              </a:spcBef>
            </a:pPr>
            <a:r>
              <a:rPr lang="en-US" altLang="zh-CN" sz="3600" b="1" dirty="0">
                <a:solidFill>
                  <a:schemeClr val="bg1"/>
                </a:solidFill>
                <a:latin typeface="Arial" panose="020B0604020202020204" pitchFamily="34" charset="0"/>
                <a:ea typeface="宋体" panose="02010600030101010101" pitchFamily="2" charset="-122"/>
              </a:rPr>
              <a:t>2</a:t>
            </a:r>
          </a:p>
        </p:txBody>
      </p:sp>
      <p:sp>
        <p:nvSpPr>
          <p:cNvPr id="22544" name="Text Box 16"/>
          <p:cNvSpPr txBox="1"/>
          <p:nvPr/>
        </p:nvSpPr>
        <p:spPr>
          <a:xfrm>
            <a:off x="2149475" y="3819525"/>
            <a:ext cx="304800" cy="641350"/>
          </a:xfrm>
          <a:prstGeom prst="rect">
            <a:avLst/>
          </a:prstGeom>
          <a:noFill/>
          <a:ln w="9525">
            <a:noFill/>
          </a:ln>
          <a:effectLst>
            <a:outerShdw dist="28398" dir="1593903" algn="ctr" rotWithShape="0">
              <a:srgbClr val="333333">
                <a:alpha val="50000"/>
              </a:srgbClr>
            </a:outerShdw>
          </a:effectLst>
        </p:spPr>
        <p:txBody>
          <a:bodyPr>
            <a:spAutoFit/>
          </a:bodyPr>
          <a:lstStyle/>
          <a:p>
            <a:pPr algn="ctr">
              <a:spcBef>
                <a:spcPct val="50000"/>
              </a:spcBef>
            </a:pPr>
            <a:r>
              <a:rPr lang="en-US" altLang="zh-CN" sz="3600" b="1" dirty="0">
                <a:solidFill>
                  <a:schemeClr val="bg1"/>
                </a:solidFill>
                <a:latin typeface="Arial" panose="020B0604020202020204" pitchFamily="34" charset="0"/>
                <a:ea typeface="宋体" panose="02010600030101010101" pitchFamily="2" charset="-122"/>
              </a:rPr>
              <a:t>3</a:t>
            </a:r>
          </a:p>
        </p:txBody>
      </p:sp>
      <p:sp>
        <p:nvSpPr>
          <p:cNvPr id="22545" name="Text Box 17"/>
          <p:cNvSpPr txBox="1"/>
          <p:nvPr/>
        </p:nvSpPr>
        <p:spPr>
          <a:xfrm>
            <a:off x="2139950" y="4781550"/>
            <a:ext cx="304800" cy="641350"/>
          </a:xfrm>
          <a:prstGeom prst="rect">
            <a:avLst/>
          </a:prstGeom>
          <a:noFill/>
          <a:ln w="9525">
            <a:noFill/>
          </a:ln>
          <a:effectLst>
            <a:outerShdw dist="28398" dir="1593903" algn="ctr" rotWithShape="0">
              <a:srgbClr val="333333">
                <a:alpha val="50000"/>
              </a:srgbClr>
            </a:outerShdw>
          </a:effectLst>
        </p:spPr>
        <p:txBody>
          <a:bodyPr>
            <a:spAutoFit/>
          </a:bodyPr>
          <a:lstStyle/>
          <a:p>
            <a:pPr algn="ctr">
              <a:spcBef>
                <a:spcPct val="50000"/>
              </a:spcBef>
            </a:pPr>
            <a:r>
              <a:rPr lang="en-US" altLang="zh-CN" sz="3600" b="1" dirty="0">
                <a:solidFill>
                  <a:schemeClr val="bg1"/>
                </a:solidFill>
                <a:latin typeface="Arial" panose="020B0604020202020204" pitchFamily="34" charset="0"/>
                <a:ea typeface="宋体" panose="02010600030101010101" pitchFamily="2" charset="-122"/>
              </a:rPr>
              <a:t>4</a:t>
            </a:r>
          </a:p>
        </p:txBody>
      </p:sp>
      <p:sp>
        <p:nvSpPr>
          <p:cNvPr id="22546" name="Rectangle 18"/>
          <p:cNvSpPr>
            <a:spLocks noGrp="1"/>
          </p:cNvSpPr>
          <p:nvPr>
            <p:ph type="title"/>
          </p:nvPr>
        </p:nvSpPr>
        <p:spPr/>
        <p:txBody>
          <a:bodyPr vert="horz" wrap="square" lIns="91440" tIns="45720" rIns="91440" bIns="45720" anchor="ctr">
            <a:scene3d>
              <a:camera prst="orthographicFront"/>
              <a:lightRig rig="threePt" dir="t"/>
            </a:scene3d>
          </a:bodyPr>
          <a:lstStyle/>
          <a:p>
            <a:pPr algn="l"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（一）保障公平竞争权方面</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title"/>
          </p:nvPr>
        </p:nvSpPr>
        <p:spPr/>
        <p:txBody>
          <a:bodyPr vert="horz" wrap="square" lIns="91440" tIns="45720" rIns="91440" bIns="45720" anchor="ctr">
            <a:scene3d>
              <a:camera prst="orthographicFront"/>
              <a:lightRig rig="threePt" dir="t"/>
            </a:scene3d>
          </a:bodyPr>
          <a:lstStyle/>
          <a:p>
            <a:pPr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（二）降低交易成本方面</a:t>
            </a:r>
          </a:p>
        </p:txBody>
      </p:sp>
      <p:grpSp>
        <p:nvGrpSpPr>
          <p:cNvPr id="23555" name="Group 3"/>
          <p:cNvGrpSpPr/>
          <p:nvPr/>
        </p:nvGrpSpPr>
        <p:grpSpPr>
          <a:xfrm>
            <a:off x="1152556" y="1803400"/>
            <a:ext cx="6908800" cy="778510"/>
            <a:chOff x="1296" y="1824"/>
            <a:chExt cx="3044" cy="432"/>
          </a:xfrm>
        </p:grpSpPr>
        <p:sp>
          <p:nvSpPr>
            <p:cNvPr id="158724" name="AutoShape 4"/>
            <p:cNvSpPr>
              <a:spLocks noChangeArrowheads="1"/>
            </p:cNvSpPr>
            <p:nvPr/>
          </p:nvSpPr>
          <p:spPr bwMode="gray">
            <a:xfrm>
              <a:off x="1536" y="1899"/>
              <a:ext cx="27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72" name="AutoShape 5"/>
            <p:cNvSpPr/>
            <p:nvPr/>
          </p:nvSpPr>
          <p:spPr>
            <a:xfrm>
              <a:off x="1296" y="1824"/>
              <a:ext cx="432" cy="432"/>
            </a:xfrm>
            <a:prstGeom prst="diamond">
              <a:avLst/>
            </a:prstGeom>
            <a:solidFill>
              <a:schemeClr val="accent2"/>
            </a:solidFill>
            <a:ln w="25400" cap="flat" cmpd="sng">
              <a:solidFill>
                <a:schemeClr val="bg1"/>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3573" name="Text Box 6"/>
            <p:cNvSpPr txBox="1"/>
            <p:nvPr/>
          </p:nvSpPr>
          <p:spPr>
            <a:xfrm>
              <a:off x="1728" y="1920"/>
              <a:ext cx="2612" cy="221"/>
            </a:xfrm>
            <a:prstGeom prst="rect">
              <a:avLst/>
            </a:prstGeom>
            <a:noFill/>
            <a:ln w="9525">
              <a:noFill/>
            </a:ln>
          </p:spPr>
          <p:txBody>
            <a:bodyPr wrap="square">
              <a:spAutoFit/>
            </a:bodyPr>
            <a:lstStyle/>
            <a:p>
              <a:pPr algn="l" eaLnBrk="0" hangingPunct="0"/>
              <a:r>
                <a:rPr lang="en-US" altLang="zh-CN" sz="2000" b="1" dirty="0">
                  <a:solidFill>
                    <a:srgbClr val="000000"/>
                  </a:solidFill>
                  <a:latin typeface="Arial" panose="020B0604020202020204" pitchFamily="34" charset="0"/>
                  <a:ea typeface="宋体" panose="02010600030101010101" pitchFamily="2" charset="-122"/>
                </a:rPr>
                <a:t>取消招标文件收费</a:t>
              </a:r>
              <a:endParaRPr lang="en-US" altLang="zh-CN" sz="2000" b="1" dirty="0">
                <a:solidFill>
                  <a:srgbClr val="000000"/>
                </a:solidFill>
                <a:latin typeface="Arial" panose="020B0604020202020204" pitchFamily="34" charset="0"/>
                <a:ea typeface="宋体" panose="02010600030101010101" pitchFamily="2" charset="-122"/>
                <a:sym typeface="+mn-ea"/>
              </a:endParaRPr>
            </a:p>
          </p:txBody>
        </p:sp>
        <p:sp>
          <p:nvSpPr>
            <p:cNvPr id="23574" name="Text Box 7"/>
            <p:cNvSpPr txBox="1"/>
            <p:nvPr/>
          </p:nvSpPr>
          <p:spPr>
            <a:xfrm>
              <a:off x="1393" y="1886"/>
              <a:ext cx="223" cy="255"/>
            </a:xfrm>
            <a:prstGeom prst="rect">
              <a:avLst/>
            </a:prstGeom>
            <a:noFill/>
            <a:ln w="9525">
              <a:noFill/>
            </a:ln>
          </p:spPr>
          <p:txBody>
            <a:bodyPr wrap="square">
              <a:spAutoFit/>
            </a:bodyPr>
            <a:lstStyle/>
            <a:p>
              <a:pPr algn="ctr" eaLnBrk="0" hangingPunct="0"/>
              <a:r>
                <a:rPr lang="en-US" altLang="zh-CN" sz="2400" dirty="0">
                  <a:solidFill>
                    <a:schemeClr val="bg1"/>
                  </a:solidFill>
                  <a:latin typeface="Arial" panose="020B0604020202020204" pitchFamily="34" charset="0"/>
                  <a:ea typeface="宋体" panose="02010600030101010101" pitchFamily="2" charset="-122"/>
                </a:rPr>
                <a:t>1</a:t>
              </a:r>
            </a:p>
          </p:txBody>
        </p:sp>
      </p:grpSp>
      <p:grpSp>
        <p:nvGrpSpPr>
          <p:cNvPr id="23556" name="Group 8"/>
          <p:cNvGrpSpPr/>
          <p:nvPr/>
        </p:nvGrpSpPr>
        <p:grpSpPr>
          <a:xfrm>
            <a:off x="878686" y="2792730"/>
            <a:ext cx="6991504" cy="685800"/>
            <a:chOff x="1212" y="1824"/>
            <a:chExt cx="3060" cy="432"/>
          </a:xfrm>
        </p:grpSpPr>
        <p:sp>
          <p:nvSpPr>
            <p:cNvPr id="158729" name="AutoShape 9"/>
            <p:cNvSpPr>
              <a:spLocks noChangeArrowheads="1"/>
            </p:cNvSpPr>
            <p:nvPr/>
          </p:nvSpPr>
          <p:spPr bwMode="gray">
            <a:xfrm>
              <a:off x="1536" y="1899"/>
              <a:ext cx="2736" cy="288"/>
            </a:xfrm>
            <a:prstGeom prst="roundRect">
              <a:avLst>
                <a:gd name="adj" fmla="val 16667"/>
              </a:avLst>
            </a:prstGeom>
            <a:gradFill rotWithShape="1">
              <a:gsLst>
                <a:gs pos="0">
                  <a:schemeClr val="accent1"/>
                </a:gs>
                <a:gs pos="50000">
                  <a:schemeClr val="accent1">
                    <a:gamma/>
                    <a:tint val="21176"/>
                    <a:invGamma/>
                  </a:schemeClr>
                </a:gs>
                <a:gs pos="100000">
                  <a:schemeClr val="accent1"/>
                </a:gs>
              </a:gsLst>
              <a:lin ang="5400000" scaled="1"/>
            </a:gradFill>
            <a:ln w="12700" algn="ctr">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68" name="AutoShape 10"/>
            <p:cNvSpPr/>
            <p:nvPr/>
          </p:nvSpPr>
          <p:spPr>
            <a:xfrm>
              <a:off x="1296" y="1824"/>
              <a:ext cx="432" cy="432"/>
            </a:xfrm>
            <a:prstGeom prst="diamond">
              <a:avLst/>
            </a:prstGeom>
            <a:solidFill>
              <a:schemeClr val="accent1"/>
            </a:solidFill>
            <a:ln w="25400" cap="flat" cmpd="sng">
              <a:solidFill>
                <a:schemeClr val="bg1"/>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3569" name="Text Box 11"/>
            <p:cNvSpPr txBox="1"/>
            <p:nvPr/>
          </p:nvSpPr>
          <p:spPr>
            <a:xfrm>
              <a:off x="1212" y="1944"/>
              <a:ext cx="2401" cy="251"/>
            </a:xfrm>
            <a:prstGeom prst="rect">
              <a:avLst/>
            </a:prstGeom>
            <a:noFill/>
            <a:ln w="9525">
              <a:noFill/>
            </a:ln>
          </p:spPr>
          <p:txBody>
            <a:bodyPr wrap="square">
              <a:spAutoFit/>
            </a:bodyPr>
            <a:lstStyle/>
            <a:p>
              <a:pPr algn="ctr" eaLnBrk="0" hangingPunct="0"/>
              <a:r>
                <a:rPr lang="en-US" altLang="zh-CN" sz="2000" b="1" dirty="0">
                  <a:solidFill>
                    <a:srgbClr val="000000"/>
                  </a:solidFill>
                  <a:latin typeface="Arial" panose="020B0604020202020204" pitchFamily="34" charset="0"/>
                  <a:ea typeface="宋体" panose="02010600030101010101" pitchFamily="2" charset="-122"/>
                </a:rPr>
                <a:t>规范投标保证金收取和退还</a:t>
              </a:r>
            </a:p>
          </p:txBody>
        </p:sp>
        <p:sp>
          <p:nvSpPr>
            <p:cNvPr id="23570" name="Text Box 12"/>
            <p:cNvSpPr txBox="1"/>
            <p:nvPr/>
          </p:nvSpPr>
          <p:spPr>
            <a:xfrm>
              <a:off x="1393" y="1886"/>
              <a:ext cx="223" cy="290"/>
            </a:xfrm>
            <a:prstGeom prst="rect">
              <a:avLst/>
            </a:prstGeom>
            <a:noFill/>
            <a:ln w="9525">
              <a:noFill/>
            </a:ln>
          </p:spPr>
          <p:txBody>
            <a:bodyPr wrap="square">
              <a:spAutoFit/>
            </a:bodyPr>
            <a:lstStyle/>
            <a:p>
              <a:pPr algn="ctr" eaLnBrk="0" hangingPunct="0"/>
              <a:r>
                <a:rPr lang="en-US" altLang="zh-CN" sz="2400" dirty="0">
                  <a:solidFill>
                    <a:schemeClr val="bg1"/>
                  </a:solidFill>
                  <a:latin typeface="Arial" panose="020B0604020202020204" pitchFamily="34" charset="0"/>
                  <a:ea typeface="宋体" panose="02010600030101010101" pitchFamily="2" charset="-122"/>
                </a:rPr>
                <a:t>2</a:t>
              </a:r>
            </a:p>
          </p:txBody>
        </p:sp>
      </p:grpSp>
      <p:grpSp>
        <p:nvGrpSpPr>
          <p:cNvPr id="23557" name="Group 13"/>
          <p:cNvGrpSpPr/>
          <p:nvPr/>
        </p:nvGrpSpPr>
        <p:grpSpPr>
          <a:xfrm>
            <a:off x="1058899" y="3592363"/>
            <a:ext cx="6841136" cy="938530"/>
            <a:chOff x="1289" y="1827"/>
            <a:chExt cx="4089" cy="432"/>
          </a:xfrm>
        </p:grpSpPr>
        <p:sp>
          <p:nvSpPr>
            <p:cNvPr id="158734" name="AutoShape 14"/>
            <p:cNvSpPr>
              <a:spLocks noChangeArrowheads="1"/>
            </p:cNvSpPr>
            <p:nvPr/>
          </p:nvSpPr>
          <p:spPr bwMode="gray">
            <a:xfrm>
              <a:off x="1536" y="1899"/>
              <a:ext cx="3842" cy="288"/>
            </a:xfrm>
            <a:prstGeom prst="roundRect">
              <a:avLst>
                <a:gd name="adj" fmla="val 16667"/>
              </a:avLst>
            </a:prstGeom>
            <a:gradFill rotWithShape="1">
              <a:gsLst>
                <a:gs pos="0">
                  <a:schemeClr val="hlink"/>
                </a:gs>
                <a:gs pos="50000">
                  <a:schemeClr val="hlink">
                    <a:gamma/>
                    <a:tint val="21176"/>
                    <a:invGamma/>
                  </a:schemeClr>
                </a:gs>
                <a:gs pos="100000">
                  <a:schemeClr val="hlink"/>
                </a:gs>
              </a:gsLst>
              <a:lin ang="5400000" scaled="1"/>
            </a:gradFill>
            <a:ln w="12700" algn="ctr">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64" name="AutoShape 15"/>
            <p:cNvSpPr/>
            <p:nvPr/>
          </p:nvSpPr>
          <p:spPr>
            <a:xfrm>
              <a:off x="1289" y="1827"/>
              <a:ext cx="583" cy="432"/>
            </a:xfrm>
            <a:prstGeom prst="diamond">
              <a:avLst/>
            </a:prstGeom>
            <a:solidFill>
              <a:schemeClr val="hlink"/>
            </a:solidFill>
            <a:ln w="25400" cap="flat" cmpd="sng">
              <a:solidFill>
                <a:schemeClr val="bg1"/>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3565" name="Text Box 16"/>
            <p:cNvSpPr txBox="1"/>
            <p:nvPr/>
          </p:nvSpPr>
          <p:spPr>
            <a:xfrm>
              <a:off x="1680" y="1934"/>
              <a:ext cx="3624" cy="170"/>
            </a:xfrm>
            <a:prstGeom prst="rect">
              <a:avLst/>
            </a:prstGeom>
            <a:noFill/>
            <a:ln w="9525">
              <a:noFill/>
            </a:ln>
          </p:spPr>
          <p:txBody>
            <a:bodyPr wrap="square">
              <a:spAutoFit/>
            </a:bodyPr>
            <a:lstStyle/>
            <a:p>
              <a:pPr algn="ctr" eaLnBrk="0" hangingPunct="0"/>
              <a:r>
                <a:rPr lang="en-US" altLang="zh-CN" b="1" dirty="0">
                  <a:solidFill>
                    <a:srgbClr val="000000"/>
                  </a:solidFill>
                  <a:latin typeface="Arial" panose="020B0604020202020204" pitchFamily="34" charset="0"/>
                  <a:ea typeface="宋体" panose="02010600030101010101" pitchFamily="2" charset="-122"/>
                </a:rPr>
                <a:t> 鼓励采购人免收履约保证金或降低履约保证金收取比例</a:t>
              </a:r>
            </a:p>
          </p:txBody>
        </p:sp>
        <p:sp>
          <p:nvSpPr>
            <p:cNvPr id="23566" name="Text Box 17"/>
            <p:cNvSpPr txBox="1"/>
            <p:nvPr/>
          </p:nvSpPr>
          <p:spPr>
            <a:xfrm>
              <a:off x="1516" y="1949"/>
              <a:ext cx="101" cy="212"/>
            </a:xfrm>
            <a:prstGeom prst="rect">
              <a:avLst/>
            </a:prstGeom>
            <a:noFill/>
            <a:ln w="9525">
              <a:noFill/>
            </a:ln>
          </p:spPr>
          <p:txBody>
            <a:bodyPr wrap="square">
              <a:spAutoFit/>
            </a:bodyPr>
            <a:lstStyle/>
            <a:p>
              <a:pPr algn="ctr" eaLnBrk="0" hangingPunct="0"/>
              <a:r>
                <a:rPr lang="en-US" altLang="zh-CN" sz="2400" dirty="0">
                  <a:solidFill>
                    <a:schemeClr val="bg1"/>
                  </a:solidFill>
                  <a:latin typeface="Arial" panose="020B0604020202020204" pitchFamily="34" charset="0"/>
                  <a:ea typeface="宋体" panose="02010600030101010101" pitchFamily="2" charset="-122"/>
                </a:rPr>
                <a:t>3</a:t>
              </a:r>
            </a:p>
          </p:txBody>
        </p:sp>
      </p:grpSp>
      <p:grpSp>
        <p:nvGrpSpPr>
          <p:cNvPr id="23558" name="Group 18"/>
          <p:cNvGrpSpPr/>
          <p:nvPr/>
        </p:nvGrpSpPr>
        <p:grpSpPr>
          <a:xfrm>
            <a:off x="1070610" y="4688205"/>
            <a:ext cx="6907867" cy="685800"/>
            <a:chOff x="1296" y="1824"/>
            <a:chExt cx="2699" cy="432"/>
          </a:xfrm>
        </p:grpSpPr>
        <p:sp>
          <p:nvSpPr>
            <p:cNvPr id="158739" name="AutoShape 19"/>
            <p:cNvSpPr>
              <a:spLocks noChangeArrowheads="1"/>
            </p:cNvSpPr>
            <p:nvPr/>
          </p:nvSpPr>
          <p:spPr bwMode="gray">
            <a:xfrm>
              <a:off x="1536" y="1899"/>
              <a:ext cx="2417" cy="288"/>
            </a:xfrm>
            <a:prstGeom prst="roundRect">
              <a:avLst>
                <a:gd name="adj" fmla="val 16667"/>
              </a:avLst>
            </a:prstGeom>
            <a:gradFill rotWithShape="1">
              <a:gsLst>
                <a:gs pos="0">
                  <a:schemeClr val="folHlink"/>
                </a:gs>
                <a:gs pos="50000">
                  <a:schemeClr val="folHlink">
                    <a:gamma/>
                    <a:tint val="21176"/>
                    <a:invGamma/>
                  </a:schemeClr>
                </a:gs>
                <a:gs pos="100000">
                  <a:schemeClr val="folHlink"/>
                </a:gs>
              </a:gsLst>
              <a:lin ang="5400000" scaled="1"/>
            </a:gradFill>
            <a:ln w="12700" algn="ctr">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60" name="AutoShape 20"/>
            <p:cNvSpPr/>
            <p:nvPr/>
          </p:nvSpPr>
          <p:spPr>
            <a:xfrm>
              <a:off x="1296" y="1824"/>
              <a:ext cx="377" cy="432"/>
            </a:xfrm>
            <a:prstGeom prst="diamond">
              <a:avLst/>
            </a:prstGeom>
            <a:solidFill>
              <a:schemeClr val="folHlink"/>
            </a:solidFill>
            <a:ln w="25400" cap="flat" cmpd="sng">
              <a:solidFill>
                <a:schemeClr val="bg1"/>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3561" name="Text Box 21"/>
            <p:cNvSpPr txBox="1"/>
            <p:nvPr/>
          </p:nvSpPr>
          <p:spPr>
            <a:xfrm>
              <a:off x="1582" y="1924"/>
              <a:ext cx="2413" cy="251"/>
            </a:xfrm>
            <a:prstGeom prst="rect">
              <a:avLst/>
            </a:prstGeom>
            <a:noFill/>
            <a:ln w="9525">
              <a:noFill/>
            </a:ln>
          </p:spPr>
          <p:txBody>
            <a:bodyPr wrap="square">
              <a:spAutoFit/>
            </a:bodyPr>
            <a:lstStyle/>
            <a:p>
              <a:pPr algn="ctr" eaLnBrk="0" hangingPunct="0"/>
              <a:r>
                <a:rPr lang="en-US" altLang="zh-CN" sz="2000" b="1" dirty="0">
                  <a:solidFill>
                    <a:srgbClr val="000000"/>
                  </a:solidFill>
                  <a:latin typeface="Arial" panose="020B0604020202020204" pitchFamily="34" charset="0"/>
                  <a:ea typeface="宋体" panose="02010600030101010101" pitchFamily="2" charset="-122"/>
                </a:rPr>
                <a:t>鼓励采购人按照合同约定实行政府采购合同资金预付</a:t>
              </a:r>
            </a:p>
          </p:txBody>
        </p:sp>
        <p:sp>
          <p:nvSpPr>
            <p:cNvPr id="23562" name="Text Box 22"/>
            <p:cNvSpPr txBox="1"/>
            <p:nvPr/>
          </p:nvSpPr>
          <p:spPr>
            <a:xfrm>
              <a:off x="1338" y="1866"/>
              <a:ext cx="223" cy="290"/>
            </a:xfrm>
            <a:prstGeom prst="rect">
              <a:avLst/>
            </a:prstGeom>
            <a:noFill/>
            <a:ln w="9525">
              <a:noFill/>
            </a:ln>
          </p:spPr>
          <p:txBody>
            <a:bodyPr wrap="square">
              <a:spAutoFit/>
            </a:bodyPr>
            <a:lstStyle/>
            <a:p>
              <a:pPr algn="ctr" eaLnBrk="0" hangingPunct="0"/>
              <a:r>
                <a:rPr lang="en-US" altLang="zh-CN" sz="2400" dirty="0">
                  <a:solidFill>
                    <a:schemeClr val="bg1"/>
                  </a:solidFill>
                  <a:latin typeface="Arial" panose="020B0604020202020204" pitchFamily="34" charset="0"/>
                  <a:ea typeface="宋体" panose="02010600030101010101" pitchFamily="2" charset="-122"/>
                </a:rPr>
                <a:t>  4</a:t>
              </a:r>
            </a:p>
          </p:txBody>
        </p:sp>
      </p:grpSp>
      <p:grpSp>
        <p:nvGrpSpPr>
          <p:cNvPr id="2" name="Group 3"/>
          <p:cNvGrpSpPr/>
          <p:nvPr/>
        </p:nvGrpSpPr>
        <p:grpSpPr>
          <a:xfrm>
            <a:off x="31055" y="5624830"/>
            <a:ext cx="7839013" cy="778510"/>
            <a:chOff x="863" y="1824"/>
            <a:chExt cx="3509" cy="432"/>
          </a:xfrm>
        </p:grpSpPr>
        <p:sp>
          <p:nvSpPr>
            <p:cNvPr id="3" name="AutoShape 4"/>
            <p:cNvSpPr>
              <a:spLocks noChangeArrowheads="1"/>
            </p:cNvSpPr>
            <p:nvPr/>
          </p:nvSpPr>
          <p:spPr bwMode="gray">
            <a:xfrm>
              <a:off x="1536" y="1899"/>
              <a:ext cx="28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AutoShape 5"/>
            <p:cNvSpPr/>
            <p:nvPr/>
          </p:nvSpPr>
          <p:spPr>
            <a:xfrm>
              <a:off x="1296" y="1824"/>
              <a:ext cx="432" cy="432"/>
            </a:xfrm>
            <a:prstGeom prst="diamond">
              <a:avLst/>
            </a:prstGeom>
            <a:solidFill>
              <a:schemeClr val="accent2"/>
            </a:solidFill>
            <a:ln w="25400" cap="flat" cmpd="sng">
              <a:solidFill>
                <a:schemeClr val="bg1"/>
              </a:solidFill>
              <a:prstDash val="solid"/>
              <a:miter/>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5" name="Text Box 6"/>
            <p:cNvSpPr txBox="1"/>
            <p:nvPr/>
          </p:nvSpPr>
          <p:spPr>
            <a:xfrm>
              <a:off x="863" y="1941"/>
              <a:ext cx="2887" cy="221"/>
            </a:xfrm>
            <a:prstGeom prst="rect">
              <a:avLst/>
            </a:prstGeom>
            <a:noFill/>
            <a:ln w="9525">
              <a:noFill/>
            </a:ln>
          </p:spPr>
          <p:txBody>
            <a:bodyPr wrap="square">
              <a:spAutoFit/>
            </a:bodyPr>
            <a:lstStyle/>
            <a:p>
              <a:pPr algn="ctr" eaLnBrk="0" hangingPunct="0"/>
              <a:r>
                <a:rPr lang="en-US" altLang="zh-CN" b="1" dirty="0">
                  <a:solidFill>
                    <a:srgbClr val="000000"/>
                  </a:solidFill>
                  <a:latin typeface="Arial" panose="020B0604020202020204" pitchFamily="34" charset="0"/>
                  <a:ea typeface="宋体" panose="02010600030101010101" pitchFamily="2" charset="-122"/>
                  <a:sym typeface="+mn-ea"/>
                </a:rPr>
                <a:t>        </a:t>
              </a:r>
              <a:r>
                <a:rPr lang="zh-CN" altLang="en-US" sz="2000" b="1" dirty="0">
                  <a:solidFill>
                    <a:srgbClr val="000000"/>
                  </a:solidFill>
                  <a:latin typeface="Arial" panose="020B0604020202020204" pitchFamily="34" charset="0"/>
                  <a:ea typeface="宋体" panose="02010600030101010101" pitchFamily="2" charset="-122"/>
                  <a:sym typeface="+mn-ea"/>
                </a:rPr>
                <a:t>加快政府采购合同资金支付</a:t>
              </a:r>
            </a:p>
          </p:txBody>
        </p:sp>
        <p:sp>
          <p:nvSpPr>
            <p:cNvPr id="6" name="Text Box 7"/>
            <p:cNvSpPr txBox="1"/>
            <p:nvPr/>
          </p:nvSpPr>
          <p:spPr>
            <a:xfrm>
              <a:off x="1393" y="1886"/>
              <a:ext cx="223" cy="255"/>
            </a:xfrm>
            <a:prstGeom prst="rect">
              <a:avLst/>
            </a:prstGeom>
            <a:noFill/>
            <a:ln w="9525">
              <a:noFill/>
            </a:ln>
          </p:spPr>
          <p:txBody>
            <a:bodyPr wrap="square">
              <a:spAutoFit/>
            </a:bodyPr>
            <a:lstStyle/>
            <a:p>
              <a:pPr algn="ctr" eaLnBrk="0" hangingPunct="0"/>
              <a:r>
                <a:rPr lang="en-US" altLang="zh-CN" sz="2400" dirty="0">
                  <a:solidFill>
                    <a:schemeClr val="bg1"/>
                  </a:solidFill>
                  <a:latin typeface="Arial" panose="020B0604020202020204" pitchFamily="34" charset="0"/>
                  <a:ea typeface="宋体" panose="02010600030101010101" pitchFamily="2" charset="-122"/>
                </a:rPr>
                <a:t>5</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p:cNvSpPr>
          <p:nvPr>
            <p:ph type="title"/>
          </p:nvPr>
        </p:nvSpPr>
        <p:spPr/>
        <p:txBody>
          <a:bodyPr vert="horz" wrap="square" lIns="91440" tIns="45720" rIns="91440" bIns="45720" anchor="ctr"/>
          <a:lstStyle/>
          <a:p>
            <a:pPr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（三）优化办事流程方面</a:t>
            </a:r>
          </a:p>
        </p:txBody>
      </p:sp>
      <p:sp>
        <p:nvSpPr>
          <p:cNvPr id="24579" name="Text Box 3"/>
          <p:cNvSpPr txBox="1"/>
          <p:nvPr/>
        </p:nvSpPr>
        <p:spPr>
          <a:xfrm>
            <a:off x="1660525" y="722313"/>
            <a:ext cx="184150" cy="366712"/>
          </a:xfrm>
          <a:prstGeom prst="rect">
            <a:avLst/>
          </a:prstGeom>
          <a:noFill/>
          <a:ln w="9525">
            <a:noFill/>
          </a:ln>
        </p:spPr>
        <p:txBody>
          <a:bodyPr wrap="none">
            <a:spAutoFit/>
          </a:bodyPr>
          <a:lstStyle/>
          <a:p>
            <a:endParaRPr lang="zh-CN" altLang="en-US" dirty="0">
              <a:latin typeface="Arial" panose="020B0604020202020204" pitchFamily="34" charset="0"/>
              <a:ea typeface="宋体" panose="02010600030101010101" pitchFamily="2" charset="-122"/>
            </a:endParaRPr>
          </a:p>
        </p:txBody>
      </p:sp>
      <p:sp>
        <p:nvSpPr>
          <p:cNvPr id="24580" name="AutoShape 4"/>
          <p:cNvSpPr/>
          <p:nvPr/>
        </p:nvSpPr>
        <p:spPr>
          <a:xfrm>
            <a:off x="2133600" y="2209800"/>
            <a:ext cx="4953000" cy="719455"/>
          </a:xfrm>
          <a:prstGeom prst="roundRect">
            <a:avLst>
              <a:gd name="adj" fmla="val 16667"/>
            </a:avLst>
          </a:prstGeom>
          <a:solidFill>
            <a:srgbClr val="74A1DE"/>
          </a:solidFill>
          <a:ln w="28575" cap="flat" cmpd="sng">
            <a:solidFill>
              <a:schemeClr val="bg1"/>
            </a:solidFill>
            <a:prstDash val="solid"/>
            <a:headEnd type="none" w="med" len="med"/>
            <a:tailEnd type="none" w="med" len="med"/>
          </a:ln>
          <a:effectLst>
            <a:outerShdw dist="71842" dir="2699999" algn="ctr" rotWithShape="0">
              <a:schemeClr val="bg2">
                <a:alpha val="50000"/>
              </a:schemeClr>
            </a:outerShdw>
          </a:effectLst>
        </p:spPr>
        <p:txBody>
          <a:bodyPr wrap="none" anchor="ctr"/>
          <a:lstStyle/>
          <a:p>
            <a:pPr algn="ctr"/>
            <a:endParaRPr lang="zh-CN" altLang="en-US" dirty="0">
              <a:latin typeface="Arial" panose="020B0604020202020204" pitchFamily="34" charset="0"/>
              <a:ea typeface="宋体" panose="02010600030101010101" pitchFamily="2" charset="-122"/>
            </a:endParaRPr>
          </a:p>
        </p:txBody>
      </p:sp>
      <p:sp>
        <p:nvSpPr>
          <p:cNvPr id="24581" name="AutoShape 5"/>
          <p:cNvSpPr/>
          <p:nvPr/>
        </p:nvSpPr>
        <p:spPr>
          <a:xfrm>
            <a:off x="1828800" y="2090738"/>
            <a:ext cx="685800" cy="685800"/>
          </a:xfrm>
          <a:prstGeom prst="diamond">
            <a:avLst/>
          </a:prstGeom>
          <a:solidFill>
            <a:srgbClr val="74A1DE"/>
          </a:solidFill>
          <a:ln w="25400" cap="flat" cmpd="sng">
            <a:solidFill>
              <a:schemeClr val="bg1"/>
            </a:solidFill>
            <a:prstDash val="solid"/>
            <a:miter/>
            <a:headEnd type="none" w="med" len="med"/>
            <a:tailEnd type="none" w="med" len="med"/>
          </a:ln>
          <a:effectLst>
            <a:outerShdw dist="76200" algn="ctr" rotWithShape="0">
              <a:schemeClr val="bg2"/>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4582" name="Text Box 6"/>
          <p:cNvSpPr txBox="1"/>
          <p:nvPr/>
        </p:nvSpPr>
        <p:spPr>
          <a:xfrm>
            <a:off x="1748790" y="2278063"/>
            <a:ext cx="4114800" cy="398780"/>
          </a:xfrm>
          <a:prstGeom prst="rect">
            <a:avLst/>
          </a:prstGeom>
          <a:noFill/>
          <a:ln w="9525">
            <a:noFill/>
          </a:ln>
        </p:spPr>
        <p:txBody>
          <a:bodyPr wrap="square">
            <a:spAutoFit/>
            <a:scene3d>
              <a:camera prst="orthographicFront"/>
              <a:lightRig rig="threePt" dir="t"/>
            </a:scene3d>
          </a:bodyPr>
          <a:lstStyle/>
          <a:p>
            <a:pPr algn="ctr" eaLnBrk="0" hangingPunct="0"/>
            <a:r>
              <a:rPr lang="en-US" altLang="zh-CN" sz="2000"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优化采购活动办事流程</a:t>
            </a:r>
          </a:p>
        </p:txBody>
      </p:sp>
      <p:sp>
        <p:nvSpPr>
          <p:cNvPr id="24583" name="Text Box 7"/>
          <p:cNvSpPr txBox="1"/>
          <p:nvPr/>
        </p:nvSpPr>
        <p:spPr>
          <a:xfrm>
            <a:off x="1982788" y="2189163"/>
            <a:ext cx="354012" cy="457200"/>
          </a:xfrm>
          <a:prstGeom prst="rect">
            <a:avLst/>
          </a:prstGeom>
          <a:noFill/>
          <a:ln w="9525">
            <a:noFill/>
          </a:ln>
        </p:spPr>
        <p:txBody>
          <a:bodyPr wrap="none">
            <a:spAutoFit/>
          </a:bodyPr>
          <a:lstStyle/>
          <a:p>
            <a:pPr algn="ctr" eaLnBrk="0" hangingPunct="0"/>
            <a:r>
              <a:rPr lang="en-US" altLang="zh-CN" sz="2400" b="1" dirty="0">
                <a:solidFill>
                  <a:schemeClr val="bg1"/>
                </a:solidFill>
                <a:latin typeface="Arial" panose="020B0604020202020204" pitchFamily="34" charset="0"/>
                <a:ea typeface="宋体" panose="02010600030101010101" pitchFamily="2" charset="-122"/>
              </a:rPr>
              <a:t>1</a:t>
            </a:r>
          </a:p>
        </p:txBody>
      </p:sp>
      <p:sp>
        <p:nvSpPr>
          <p:cNvPr id="24584" name="AutoShape 8"/>
          <p:cNvSpPr/>
          <p:nvPr/>
        </p:nvSpPr>
        <p:spPr>
          <a:xfrm>
            <a:off x="2051685" y="3027680"/>
            <a:ext cx="5117465" cy="815975"/>
          </a:xfrm>
          <a:prstGeom prst="roundRect">
            <a:avLst>
              <a:gd name="adj" fmla="val 16667"/>
            </a:avLst>
          </a:prstGeom>
          <a:solidFill>
            <a:schemeClr val="accent2"/>
          </a:solidFill>
          <a:ln w="28575" cap="flat" cmpd="sng">
            <a:solidFill>
              <a:schemeClr val="bg1"/>
            </a:solidFill>
            <a:prstDash val="solid"/>
            <a:headEnd type="none" w="med" len="med"/>
            <a:tailEnd type="none" w="med" len="med"/>
          </a:ln>
          <a:effectLst>
            <a:outerShdw dist="71842" dir="2699999" algn="ctr" rotWithShape="0">
              <a:schemeClr val="bg2">
                <a:alpha val="50000"/>
              </a:schemeClr>
            </a:outerShdw>
          </a:effectLst>
        </p:spPr>
        <p:txBody>
          <a:bodyPr wrap="none" anchor="ctr"/>
          <a:lstStyle/>
          <a:p>
            <a:pPr algn="ctr"/>
            <a:endParaRPr lang="zh-CN" altLang="en-US" dirty="0">
              <a:latin typeface="Arial" panose="020B0604020202020204" pitchFamily="34" charset="0"/>
              <a:ea typeface="宋体" panose="02010600030101010101" pitchFamily="2" charset="-122"/>
            </a:endParaRPr>
          </a:p>
        </p:txBody>
      </p:sp>
      <p:sp>
        <p:nvSpPr>
          <p:cNvPr id="24585" name="AutoShape 9"/>
          <p:cNvSpPr/>
          <p:nvPr/>
        </p:nvSpPr>
        <p:spPr>
          <a:xfrm>
            <a:off x="1828800" y="2928938"/>
            <a:ext cx="685800" cy="685800"/>
          </a:xfrm>
          <a:prstGeom prst="diamond">
            <a:avLst/>
          </a:prstGeom>
          <a:solidFill>
            <a:schemeClr val="accent2"/>
          </a:solidFill>
          <a:ln w="25400" cap="flat" cmpd="sng">
            <a:solidFill>
              <a:schemeClr val="bg1"/>
            </a:solidFill>
            <a:prstDash val="solid"/>
            <a:miter/>
            <a:headEnd type="none" w="med" len="med"/>
            <a:tailEnd type="none" w="med" len="med"/>
          </a:ln>
          <a:effectLst>
            <a:outerShdw dist="76200" algn="ctr" rotWithShape="0">
              <a:schemeClr val="bg2"/>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4586" name="Text Box 10"/>
          <p:cNvSpPr txBox="1"/>
          <p:nvPr/>
        </p:nvSpPr>
        <p:spPr>
          <a:xfrm>
            <a:off x="2389505" y="3093720"/>
            <a:ext cx="4875530" cy="675640"/>
          </a:xfrm>
          <a:prstGeom prst="rect">
            <a:avLst/>
          </a:prstGeom>
          <a:noFill/>
          <a:ln w="9525">
            <a:noFill/>
          </a:ln>
        </p:spPr>
        <p:txBody>
          <a:bodyPr wrap="square">
            <a:spAutoFit/>
          </a:bodyPr>
          <a:lstStyle/>
          <a:p>
            <a:pPr algn="l" eaLnBrk="0" hangingPunct="0"/>
            <a:r>
              <a:rPr lang="en-US" altLang="zh-CN"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  </a:t>
            </a:r>
            <a:r>
              <a:rPr lang="en-US" altLang="zh-CN" sz="2000"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细化采购活动执行要求</a:t>
            </a:r>
          </a:p>
          <a:p>
            <a:pPr algn="l" eaLnBrk="0" hangingPunct="0"/>
            <a:r>
              <a:rPr lang="en-US" altLang="zh-CN"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      </a:t>
            </a:r>
          </a:p>
        </p:txBody>
      </p:sp>
      <p:sp>
        <p:nvSpPr>
          <p:cNvPr id="24587" name="Text Box 11"/>
          <p:cNvSpPr txBox="1"/>
          <p:nvPr/>
        </p:nvSpPr>
        <p:spPr>
          <a:xfrm>
            <a:off x="1982788" y="3027363"/>
            <a:ext cx="354012" cy="457200"/>
          </a:xfrm>
          <a:prstGeom prst="rect">
            <a:avLst/>
          </a:prstGeom>
          <a:noFill/>
          <a:ln w="9525">
            <a:noFill/>
          </a:ln>
        </p:spPr>
        <p:txBody>
          <a:bodyPr wrap="none">
            <a:spAutoFit/>
          </a:bodyPr>
          <a:lstStyle/>
          <a:p>
            <a:pPr algn="ctr" eaLnBrk="0" hangingPunct="0"/>
            <a:r>
              <a:rPr lang="en-US" altLang="zh-CN" sz="2400" b="1" dirty="0">
                <a:solidFill>
                  <a:schemeClr val="bg1"/>
                </a:solidFill>
                <a:latin typeface="Arial" panose="020B0604020202020204" pitchFamily="34" charset="0"/>
                <a:ea typeface="宋体" panose="02010600030101010101" pitchFamily="2" charset="-122"/>
              </a:rPr>
              <a:t>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title"/>
          </p:nvPr>
        </p:nvSpPr>
        <p:spPr>
          <a:xfrm>
            <a:off x="428625" y="284163"/>
            <a:ext cx="6734175" cy="944562"/>
          </a:xfrm>
        </p:spPr>
        <p:txBody>
          <a:bodyPr vert="horz" wrap="square" lIns="91440" tIns="45720" rIns="91440" bIns="45720" anchor="ctr"/>
          <a:lstStyle/>
          <a:p>
            <a:pPr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（四）规范信息公开方面</a:t>
            </a:r>
          </a:p>
        </p:txBody>
      </p:sp>
      <p:sp>
        <p:nvSpPr>
          <p:cNvPr id="25605" name="Text Box 5"/>
          <p:cNvSpPr txBox="1"/>
          <p:nvPr/>
        </p:nvSpPr>
        <p:spPr>
          <a:xfrm>
            <a:off x="2133600" y="4310380"/>
            <a:ext cx="354013" cy="457200"/>
          </a:xfrm>
          <a:prstGeom prst="rect">
            <a:avLst/>
          </a:prstGeom>
          <a:noFill/>
          <a:ln w="9525">
            <a:noFill/>
          </a:ln>
        </p:spPr>
        <p:txBody>
          <a:bodyPr wrap="none">
            <a:spAutoFit/>
          </a:bodyPr>
          <a:lstStyle/>
          <a:p>
            <a:pPr algn="ctr" eaLnBrk="0" hangingPunct="0"/>
            <a:r>
              <a:rPr lang="en-US" altLang="zh-CN" sz="2400" b="1" dirty="0">
                <a:solidFill>
                  <a:srgbClr val="FFFFFF"/>
                </a:solidFill>
                <a:latin typeface="Arial" panose="020B0604020202020204" pitchFamily="34" charset="0"/>
                <a:ea typeface="Arial" panose="020B0604020202020204" pitchFamily="34" charset="0"/>
              </a:rPr>
              <a:t>4</a:t>
            </a:r>
          </a:p>
        </p:txBody>
      </p:sp>
      <p:sp>
        <p:nvSpPr>
          <p:cNvPr id="25606" name="Line 6"/>
          <p:cNvSpPr/>
          <p:nvPr/>
        </p:nvSpPr>
        <p:spPr>
          <a:xfrm>
            <a:off x="2362200" y="2339975"/>
            <a:ext cx="4800600" cy="0"/>
          </a:xfrm>
          <a:prstGeom prst="line">
            <a:avLst/>
          </a:prstGeom>
          <a:ln w="25400" cap="flat" cmpd="sng">
            <a:solidFill>
              <a:schemeClr val="tx1"/>
            </a:solidFill>
            <a:prstDash val="sysDot"/>
            <a:headEnd type="none" w="med" len="med"/>
            <a:tailEnd type="oval" w="med" len="med"/>
          </a:ln>
        </p:spPr>
      </p:sp>
      <p:sp>
        <p:nvSpPr>
          <p:cNvPr id="10" name="Rectangle 7"/>
          <p:cNvSpPr>
            <a:spLocks noChangeArrowheads="1"/>
          </p:cNvSpPr>
          <p:nvPr/>
        </p:nvSpPr>
        <p:spPr bwMode="gray">
          <a:xfrm rot="3419336">
            <a:off x="2078038" y="1763713"/>
            <a:ext cx="479425" cy="520700"/>
          </a:xfrm>
          <a:prstGeom prst="rect">
            <a:avLst/>
          </a:prstGeom>
          <a:gradFill rotWithShape="1">
            <a:gsLst>
              <a:gs pos="0">
                <a:schemeClr val="accent1"/>
              </a:gs>
              <a:gs pos="100000">
                <a:schemeClr val="accent1">
                  <a:gamma/>
                  <a:shade val="46275"/>
                  <a:invGamma/>
                </a:schemeClr>
              </a:gs>
            </a:gsLst>
            <a:lin ang="5400000" scaled="1"/>
          </a:gradFill>
          <a:ln w="9525">
            <a:miter lim="800000"/>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8" name="Text Box 8"/>
          <p:cNvSpPr txBox="1"/>
          <p:nvPr/>
        </p:nvSpPr>
        <p:spPr>
          <a:xfrm>
            <a:off x="3429000" y="1851025"/>
            <a:ext cx="3840480" cy="460375"/>
          </a:xfrm>
          <a:prstGeom prst="rect">
            <a:avLst/>
          </a:prstGeom>
          <a:noFill/>
          <a:ln w="9525">
            <a:noFill/>
          </a:ln>
        </p:spPr>
        <p:txBody>
          <a:bodyPr wrap="none">
            <a:spAutoFit/>
            <a:scene3d>
              <a:camera prst="orthographicFront"/>
              <a:lightRig rig="threePt" dir="t"/>
            </a:scene3d>
          </a:bodyPr>
          <a:lstStyle/>
          <a:p>
            <a:pPr algn="l" eaLnBrk="0" hangingPunct="0"/>
            <a:r>
              <a:rPr lang="en-US" altLang="zh-CN" sz="2400" dirty="0">
                <a:solidFill>
                  <a:schemeClr val="tx1"/>
                </a:solidFill>
                <a:effectLst>
                  <a:outerShdw blurRad="38100" dist="19050" dir="2700000" algn="tl" rotWithShape="0">
                    <a:schemeClr val="dk1">
                      <a:alpha val="40000"/>
                    </a:schemeClr>
                  </a:outerShdw>
                </a:effectLst>
                <a:latin typeface="Arial" panose="020B0604020202020204" pitchFamily="34" charset="0"/>
                <a:ea typeface="Arial" panose="020B0604020202020204" pitchFamily="34" charset="0"/>
              </a:rPr>
              <a:t>及时完整公开政府采购信息</a:t>
            </a:r>
          </a:p>
        </p:txBody>
      </p:sp>
      <p:sp>
        <p:nvSpPr>
          <p:cNvPr id="25609" name="Text Box 9"/>
          <p:cNvSpPr txBox="1"/>
          <p:nvPr/>
        </p:nvSpPr>
        <p:spPr>
          <a:xfrm>
            <a:off x="2133600" y="1806575"/>
            <a:ext cx="354013" cy="457200"/>
          </a:xfrm>
          <a:prstGeom prst="rect">
            <a:avLst/>
          </a:prstGeom>
          <a:noFill/>
          <a:ln w="9525">
            <a:noFill/>
          </a:ln>
        </p:spPr>
        <p:txBody>
          <a:bodyPr wrap="none">
            <a:spAutoFit/>
          </a:bodyPr>
          <a:lstStyle/>
          <a:p>
            <a:pPr algn="ctr" eaLnBrk="0" hangingPunct="0"/>
            <a:r>
              <a:rPr lang="en-US" altLang="zh-CN" sz="2400" b="1" dirty="0">
                <a:solidFill>
                  <a:srgbClr val="FFFFFF"/>
                </a:solidFill>
                <a:latin typeface="Arial" panose="020B0604020202020204" pitchFamily="34" charset="0"/>
                <a:ea typeface="Arial" panose="020B0604020202020204" pitchFamily="34" charset="0"/>
              </a:rPr>
              <a:t>1</a:t>
            </a:r>
          </a:p>
        </p:txBody>
      </p:sp>
      <p:sp>
        <p:nvSpPr>
          <p:cNvPr id="25610" name="Line 10"/>
          <p:cNvSpPr/>
          <p:nvPr/>
        </p:nvSpPr>
        <p:spPr>
          <a:xfrm>
            <a:off x="2362200" y="3178175"/>
            <a:ext cx="4800600" cy="0"/>
          </a:xfrm>
          <a:prstGeom prst="line">
            <a:avLst/>
          </a:prstGeom>
          <a:ln w="25400" cap="flat" cmpd="sng">
            <a:solidFill>
              <a:schemeClr val="tx1"/>
            </a:solidFill>
            <a:prstDash val="sysDot"/>
            <a:headEnd type="none" w="med" len="med"/>
            <a:tailEnd type="oval" w="med" len="med"/>
          </a:ln>
        </p:spPr>
      </p:sp>
      <p:sp>
        <p:nvSpPr>
          <p:cNvPr id="14" name="Rectangle 11"/>
          <p:cNvSpPr>
            <a:spLocks noChangeArrowheads="1"/>
          </p:cNvSpPr>
          <p:nvPr/>
        </p:nvSpPr>
        <p:spPr bwMode="gray">
          <a:xfrm rot="3419336">
            <a:off x="2078038" y="2601913"/>
            <a:ext cx="479425" cy="520700"/>
          </a:xfrm>
          <a:prstGeom prst="rect">
            <a:avLst/>
          </a:prstGeom>
          <a:gradFill rotWithShape="1">
            <a:gsLst>
              <a:gs pos="0">
                <a:schemeClr val="accent2"/>
              </a:gs>
              <a:gs pos="100000">
                <a:schemeClr val="accent2">
                  <a:gamma/>
                  <a:shade val="46275"/>
                  <a:invGamma/>
                </a:schemeClr>
              </a:gs>
            </a:gsLst>
            <a:lin ang="5400000" scaled="1"/>
          </a:gradFill>
          <a:ln w="9525">
            <a:miter lim="800000"/>
          </a:ln>
          <a:effectLst/>
          <a:scene3d>
            <a:camera prst="legacyPerspectiveFront">
              <a:rot lat="0" lon="1500000" rev="0"/>
            </a:camera>
            <a:lightRig rig="legacyFlat4" dir="b"/>
          </a:scene3d>
          <a:sp3d extrusionH="430200" prstMaterial="legacyMatte">
            <a:bevelT w="13500" h="13500" prst="angle"/>
            <a:bevelB w="13500" h="13500" prst="angle"/>
            <a:extrusionClr>
              <a:schemeClr val="accent2"/>
            </a:extrusionClr>
          </a:sp3d>
        </p:spPr>
        <p:txBody>
          <a:bodyPr wrap="none" anchor="ctr">
            <a:flatTx/>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12" name="Text Box 12"/>
          <p:cNvSpPr txBox="1"/>
          <p:nvPr/>
        </p:nvSpPr>
        <p:spPr>
          <a:xfrm>
            <a:off x="2133600" y="2644775"/>
            <a:ext cx="354013" cy="457200"/>
          </a:xfrm>
          <a:prstGeom prst="rect">
            <a:avLst/>
          </a:prstGeom>
          <a:noFill/>
          <a:ln w="9525">
            <a:noFill/>
          </a:ln>
        </p:spPr>
        <p:txBody>
          <a:bodyPr wrap="none">
            <a:spAutoFit/>
          </a:bodyPr>
          <a:lstStyle/>
          <a:p>
            <a:pPr algn="ctr" eaLnBrk="0" hangingPunct="0"/>
            <a:r>
              <a:rPr lang="en-US" altLang="zh-CN" sz="2400" b="1" dirty="0">
                <a:solidFill>
                  <a:srgbClr val="FFFFFF"/>
                </a:solidFill>
                <a:latin typeface="Arial" panose="020B0604020202020204" pitchFamily="34" charset="0"/>
                <a:ea typeface="Arial" panose="020B0604020202020204" pitchFamily="34" charset="0"/>
              </a:rPr>
              <a:t>2</a:t>
            </a:r>
          </a:p>
        </p:txBody>
      </p:sp>
      <p:sp>
        <p:nvSpPr>
          <p:cNvPr id="25613" name="Line 13"/>
          <p:cNvSpPr/>
          <p:nvPr/>
        </p:nvSpPr>
        <p:spPr>
          <a:xfrm>
            <a:off x="2363788" y="4014788"/>
            <a:ext cx="4799012" cy="1587"/>
          </a:xfrm>
          <a:prstGeom prst="line">
            <a:avLst/>
          </a:prstGeom>
          <a:ln w="25400" cap="flat" cmpd="sng">
            <a:solidFill>
              <a:schemeClr val="tx1"/>
            </a:solidFill>
            <a:prstDash val="sysDot"/>
            <a:headEnd type="none" w="med" len="med"/>
            <a:tailEnd type="oval" w="med" len="med"/>
          </a:ln>
        </p:spPr>
      </p:sp>
      <p:sp>
        <p:nvSpPr>
          <p:cNvPr id="17" name="Rectangle 14"/>
          <p:cNvSpPr>
            <a:spLocks noChangeArrowheads="1"/>
          </p:cNvSpPr>
          <p:nvPr/>
        </p:nvSpPr>
        <p:spPr bwMode="gray">
          <a:xfrm rot="3419336">
            <a:off x="2078038" y="3440113"/>
            <a:ext cx="479425" cy="520700"/>
          </a:xfrm>
          <a:prstGeom prst="rect">
            <a:avLst/>
          </a:prstGeom>
          <a:gradFill rotWithShape="1">
            <a:gsLst>
              <a:gs pos="0">
                <a:schemeClr val="hlink"/>
              </a:gs>
              <a:gs pos="100000">
                <a:schemeClr val="hlink">
                  <a:gamma/>
                  <a:shade val="46275"/>
                  <a:invGamma/>
                </a:schemeClr>
              </a:gs>
            </a:gsLst>
            <a:lin ang="5400000" scaled="1"/>
          </a:gradFill>
          <a:ln w="9525">
            <a:miter lim="800000"/>
          </a:ln>
          <a:effectLst/>
          <a:scene3d>
            <a:camera prst="legacyPerspectiveFront">
              <a:rot lat="0" lon="1500000" rev="0"/>
            </a:camera>
            <a:lightRig rig="legacyFlat4" dir="b"/>
          </a:scene3d>
          <a:sp3d extrusionH="430200" prstMaterial="legacyMatte">
            <a:bevelT w="13500" h="13500" prst="angle"/>
            <a:bevelB w="13500" h="13500" prst="angle"/>
            <a:extrusionClr>
              <a:schemeClr val="hlink"/>
            </a:extrusionClr>
          </a:sp3d>
        </p:spPr>
        <p:txBody>
          <a:bodyPr wrap="none" anchor="ctr">
            <a:flatTx/>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15" name="Text Box 15"/>
          <p:cNvSpPr txBox="1"/>
          <p:nvPr/>
        </p:nvSpPr>
        <p:spPr>
          <a:xfrm>
            <a:off x="2133600" y="3482975"/>
            <a:ext cx="354013" cy="457200"/>
          </a:xfrm>
          <a:prstGeom prst="rect">
            <a:avLst/>
          </a:prstGeom>
          <a:noFill/>
          <a:ln w="9525">
            <a:noFill/>
          </a:ln>
        </p:spPr>
        <p:txBody>
          <a:bodyPr wrap="none">
            <a:spAutoFit/>
          </a:bodyPr>
          <a:lstStyle/>
          <a:p>
            <a:pPr algn="ctr" eaLnBrk="0" hangingPunct="0"/>
            <a:r>
              <a:rPr lang="en-US" altLang="zh-CN" sz="2400" b="1" dirty="0">
                <a:solidFill>
                  <a:srgbClr val="FFFFFF"/>
                </a:solidFill>
                <a:latin typeface="Arial" panose="020B0604020202020204" pitchFamily="34" charset="0"/>
                <a:ea typeface="Arial" panose="020B0604020202020204" pitchFamily="34" charset="0"/>
              </a:rPr>
              <a:t>3</a:t>
            </a:r>
          </a:p>
        </p:txBody>
      </p:sp>
      <p:sp>
        <p:nvSpPr>
          <p:cNvPr id="25619" name="Text Box 19"/>
          <p:cNvSpPr txBox="1"/>
          <p:nvPr/>
        </p:nvSpPr>
        <p:spPr>
          <a:xfrm>
            <a:off x="3429000" y="2713038"/>
            <a:ext cx="2621280" cy="460375"/>
          </a:xfrm>
          <a:prstGeom prst="rect">
            <a:avLst/>
          </a:prstGeom>
          <a:noFill/>
          <a:ln w="9525">
            <a:noFill/>
          </a:ln>
        </p:spPr>
        <p:txBody>
          <a:bodyPr wrap="none">
            <a:spAutoFit/>
            <a:scene3d>
              <a:camera prst="orthographicFront"/>
              <a:lightRig rig="threePt" dir="t"/>
            </a:scene3d>
          </a:bodyPr>
          <a:lstStyle/>
          <a:p>
            <a:pPr algn="l" eaLnBrk="0" hangingPunct="0"/>
            <a:r>
              <a:rPr lang="en-US" altLang="zh-CN" sz="2400" dirty="0">
                <a:solidFill>
                  <a:schemeClr val="tx1"/>
                </a:solidFill>
                <a:effectLst>
                  <a:outerShdw blurRad="38100" dist="19050" dir="2700000" algn="tl" rotWithShape="0">
                    <a:schemeClr val="dk1">
                      <a:alpha val="40000"/>
                    </a:schemeClr>
                  </a:outerShdw>
                </a:effectLst>
                <a:latin typeface="Arial" panose="020B0604020202020204" pitchFamily="34" charset="0"/>
                <a:ea typeface="Arial" panose="020B0604020202020204" pitchFamily="34" charset="0"/>
              </a:rPr>
              <a:t>推进采购意向公开</a:t>
            </a:r>
          </a:p>
        </p:txBody>
      </p:sp>
      <p:sp>
        <p:nvSpPr>
          <p:cNvPr id="25620" name="Text Box 20"/>
          <p:cNvSpPr txBox="1"/>
          <p:nvPr/>
        </p:nvSpPr>
        <p:spPr>
          <a:xfrm>
            <a:off x="3429000" y="3586480"/>
            <a:ext cx="3840480" cy="460375"/>
          </a:xfrm>
          <a:prstGeom prst="rect">
            <a:avLst/>
          </a:prstGeom>
          <a:noFill/>
          <a:ln w="9525">
            <a:noFill/>
          </a:ln>
        </p:spPr>
        <p:txBody>
          <a:bodyPr wrap="none">
            <a:spAutoFit/>
            <a:scene3d>
              <a:camera prst="orthographicFront"/>
              <a:lightRig rig="threePt" dir="t"/>
            </a:scene3d>
          </a:bodyPr>
          <a:lstStyle/>
          <a:p>
            <a:pPr algn="l" eaLnBrk="0" hangingPunct="0"/>
            <a:r>
              <a:rPr lang="en-US" altLang="zh-CN" sz="2400" dirty="0">
                <a:solidFill>
                  <a:schemeClr val="tx1"/>
                </a:solidFill>
                <a:effectLst>
                  <a:outerShdw blurRad="38100" dist="19050" dir="2700000" algn="tl" rotWithShape="0">
                    <a:schemeClr val="dk1">
                      <a:alpha val="40000"/>
                    </a:schemeClr>
                  </a:outerShdw>
                </a:effectLst>
                <a:latin typeface="Arial" panose="020B0604020202020204" pitchFamily="34" charset="0"/>
                <a:ea typeface="Arial" panose="020B0604020202020204" pitchFamily="34" charset="0"/>
              </a:rPr>
              <a:t>扩大政府采购信息公开渠道</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title"/>
          </p:nvPr>
        </p:nvSpPr>
        <p:spPr/>
        <p:txBody>
          <a:bodyPr vert="horz" wrap="square" lIns="91440" tIns="45720" rIns="91440" bIns="45720" anchor="ctr">
            <a:scene3d>
              <a:camera prst="orthographicFront"/>
              <a:lightRig rig="threePt" dir="t"/>
            </a:scene3d>
          </a:bodyPr>
          <a:lstStyle/>
          <a:p>
            <a:pPr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（五）创新监管方式方面</a:t>
            </a:r>
          </a:p>
        </p:txBody>
      </p:sp>
      <p:sp>
        <p:nvSpPr>
          <p:cNvPr id="26627" name="Text Box 3"/>
          <p:cNvSpPr txBox="1"/>
          <p:nvPr/>
        </p:nvSpPr>
        <p:spPr>
          <a:xfrm>
            <a:off x="1660525" y="722313"/>
            <a:ext cx="184150" cy="366712"/>
          </a:xfrm>
          <a:prstGeom prst="rect">
            <a:avLst/>
          </a:prstGeom>
          <a:noFill/>
          <a:ln w="9525">
            <a:noFill/>
          </a:ln>
        </p:spPr>
        <p:txBody>
          <a:bodyPr wrap="none">
            <a:spAutoFit/>
          </a:bodyPr>
          <a:lstStyle/>
          <a:p>
            <a:endParaRPr lang="zh-CN" altLang="en-US" dirty="0">
              <a:latin typeface="Arial" panose="020B0604020202020204" pitchFamily="34" charset="0"/>
              <a:ea typeface="宋体" panose="02010600030101010101" pitchFamily="2" charset="-122"/>
            </a:endParaRPr>
          </a:p>
        </p:txBody>
      </p:sp>
      <p:grpSp>
        <p:nvGrpSpPr>
          <p:cNvPr id="26628" name="Group 4"/>
          <p:cNvGrpSpPr/>
          <p:nvPr/>
        </p:nvGrpSpPr>
        <p:grpSpPr>
          <a:xfrm>
            <a:off x="2178050" y="1846263"/>
            <a:ext cx="4737100" cy="508000"/>
            <a:chOff x="1372" y="1163"/>
            <a:chExt cx="2984" cy="320"/>
          </a:xfrm>
        </p:grpSpPr>
        <p:sp>
          <p:nvSpPr>
            <p:cNvPr id="252933" name="AutoShape 5"/>
            <p:cNvSpPr>
              <a:spLocks noChangeArrowheads="1"/>
            </p:cNvSpPr>
            <p:nvPr/>
          </p:nvSpPr>
          <p:spPr bwMode="gray">
            <a:xfrm>
              <a:off x="1572" y="1163"/>
              <a:ext cx="2784" cy="320"/>
            </a:xfrm>
            <a:prstGeom prst="roundRect">
              <a:avLst>
                <a:gd name="adj" fmla="val 50000"/>
              </a:avLst>
            </a:prstGeom>
            <a:gradFill rotWithShape="1">
              <a:gsLst>
                <a:gs pos="0">
                  <a:schemeClr val="accent1">
                    <a:gamma/>
                    <a:tint val="0"/>
                    <a:invGamma/>
                  </a:schemeClr>
                </a:gs>
                <a:gs pos="100000">
                  <a:schemeClr val="accent1"/>
                </a:gs>
              </a:gsLst>
              <a:lin ang="0" scaled="1"/>
            </a:gradFill>
            <a:ln w="28575" algn="ctr">
              <a:solidFill>
                <a:schemeClr val="bg2"/>
              </a:solidFill>
              <a:rou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深入推进政府采购在线监管</a:t>
              </a:r>
            </a:p>
          </p:txBody>
        </p:sp>
        <p:grpSp>
          <p:nvGrpSpPr>
            <p:cNvPr id="26666" name="Group 6"/>
            <p:cNvGrpSpPr/>
            <p:nvPr/>
          </p:nvGrpSpPr>
          <p:grpSpPr>
            <a:xfrm>
              <a:off x="1372" y="1219"/>
              <a:ext cx="240" cy="240"/>
              <a:chOff x="2078" y="1680"/>
              <a:chExt cx="1615" cy="1615"/>
            </a:xfrm>
          </p:grpSpPr>
          <p:sp>
            <p:nvSpPr>
              <p:cNvPr id="26667" name="Oval 7"/>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6668" name="Oval 8"/>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52937" name="Oval 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70" name="Oval 10"/>
              <p:cNvSpPr/>
              <p:nvPr/>
            </p:nvSpPr>
            <p:spPr>
              <a:xfrm>
                <a:off x="2254" y="1856"/>
                <a:ext cx="1262" cy="1264"/>
              </a:xfrm>
              <a:prstGeom prst="ellipse">
                <a:avLst/>
              </a:prstGeom>
              <a:gradFill rotWithShape="1">
                <a:gsLst>
                  <a:gs pos="0">
                    <a:srgbClr val="000000"/>
                  </a:gs>
                  <a:gs pos="100000">
                    <a:srgbClr val="FFCC00"/>
                  </a:gs>
                </a:gsLst>
                <a:lin ang="2700000" scaled="1"/>
                <a:tileRect/>
              </a:gradFill>
              <a:ln w="38100">
                <a:noFill/>
              </a:ln>
            </p:spPr>
            <p:txBody>
              <a:bodyPr wrap="none" anchor="ctr">
                <a:spAutoFit/>
              </a:bodyPr>
              <a:lstStyle/>
              <a:p>
                <a:endParaRPr lang="zh-CN" altLang="en-US" dirty="0">
                  <a:latin typeface="Arial" panose="020B0604020202020204" pitchFamily="34" charset="0"/>
                  <a:ea typeface="宋体" panose="02010600030101010101" pitchFamily="2" charset="-122"/>
                </a:endParaRPr>
              </a:p>
            </p:txBody>
          </p:sp>
          <p:sp>
            <p:nvSpPr>
              <p:cNvPr id="252939" name="Oval 1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72" name="Oval 12"/>
              <p:cNvSpPr/>
              <p:nvPr/>
            </p:nvSpPr>
            <p:spPr>
              <a:xfrm>
                <a:off x="2337" y="1939"/>
                <a:ext cx="1096" cy="1098"/>
              </a:xfrm>
              <a:prstGeom prst="ellipse">
                <a:avLst/>
              </a:prstGeom>
              <a:gradFill rotWithShape="1">
                <a:gsLst>
                  <a:gs pos="0">
                    <a:srgbClr val="FFCC00"/>
                  </a:gs>
                  <a:gs pos="100000">
                    <a:srgbClr val="7C6300"/>
                  </a:gs>
                </a:gsLst>
                <a:lin ang="2700000" scaled="1"/>
                <a:tileRect/>
              </a:gradFill>
              <a:ln w="38100">
                <a:noFill/>
              </a:ln>
            </p:spPr>
            <p:txBody>
              <a:bodyPr anchor="ctr">
                <a:spAutoFit/>
              </a:bodyPr>
              <a:lstStyle/>
              <a:p>
                <a:endParaRPr lang="zh-CN" altLang="en-US" dirty="0">
                  <a:latin typeface="Arial" panose="020B0604020202020204" pitchFamily="34" charset="0"/>
                  <a:ea typeface="宋体" panose="02010600030101010101" pitchFamily="2" charset="-122"/>
                </a:endParaRPr>
              </a:p>
            </p:txBody>
          </p:sp>
        </p:grpSp>
      </p:grpSp>
      <p:grpSp>
        <p:nvGrpSpPr>
          <p:cNvPr id="26629" name="Group 13"/>
          <p:cNvGrpSpPr/>
          <p:nvPr/>
        </p:nvGrpSpPr>
        <p:grpSpPr>
          <a:xfrm>
            <a:off x="2178050" y="2616200"/>
            <a:ext cx="4724400" cy="508000"/>
            <a:chOff x="1372" y="1648"/>
            <a:chExt cx="2976" cy="320"/>
          </a:xfrm>
        </p:grpSpPr>
        <p:sp>
          <p:nvSpPr>
            <p:cNvPr id="252942" name="AutoShape 14"/>
            <p:cNvSpPr>
              <a:spLocks noChangeArrowheads="1"/>
            </p:cNvSpPr>
            <p:nvPr/>
          </p:nvSpPr>
          <p:spPr bwMode="gray">
            <a:xfrm>
              <a:off x="1564" y="1648"/>
              <a:ext cx="2784" cy="320"/>
            </a:xfrm>
            <a:prstGeom prst="roundRect">
              <a:avLst>
                <a:gd name="adj" fmla="val 50000"/>
              </a:avLst>
            </a:prstGeom>
            <a:gradFill rotWithShape="1">
              <a:gsLst>
                <a:gs pos="0">
                  <a:schemeClr val="folHlink">
                    <a:gamma/>
                    <a:tint val="0"/>
                    <a:invGamma/>
                  </a:schemeClr>
                </a:gs>
                <a:gs pos="100000">
                  <a:schemeClr val="folHlink"/>
                </a:gs>
              </a:gsLst>
              <a:lin ang="0" scaled="1"/>
            </a:gradFill>
            <a:ln w="28575" algn="ctr">
              <a:solidFill>
                <a:schemeClr val="bg2"/>
              </a:solidFill>
              <a:rou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推进采购项目电子化实施</a:t>
              </a:r>
            </a:p>
          </p:txBody>
        </p:sp>
        <p:grpSp>
          <p:nvGrpSpPr>
            <p:cNvPr id="26658" name="Group 15"/>
            <p:cNvGrpSpPr/>
            <p:nvPr/>
          </p:nvGrpSpPr>
          <p:grpSpPr>
            <a:xfrm>
              <a:off x="1372" y="1715"/>
              <a:ext cx="240" cy="240"/>
              <a:chOff x="2078" y="1680"/>
              <a:chExt cx="1615" cy="1615"/>
            </a:xfrm>
          </p:grpSpPr>
          <p:sp>
            <p:nvSpPr>
              <p:cNvPr id="26659" name="Oval 16"/>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6660" name="Oval 17"/>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52946" name="Oval 18"/>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62" name="Oval 19"/>
              <p:cNvSpPr/>
              <p:nvPr/>
            </p:nvSpPr>
            <p:spPr>
              <a:xfrm>
                <a:off x="2254" y="1856"/>
                <a:ext cx="1262" cy="1264"/>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p>
                <a:endParaRPr lang="zh-CN" altLang="en-US" dirty="0">
                  <a:latin typeface="Arial" panose="020B0604020202020204" pitchFamily="34" charset="0"/>
                  <a:ea typeface="宋体" panose="02010600030101010101" pitchFamily="2" charset="-122"/>
                </a:endParaRPr>
              </a:p>
            </p:txBody>
          </p:sp>
          <p:sp>
            <p:nvSpPr>
              <p:cNvPr id="252948" name="Oval 20"/>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64" name="Oval 21"/>
              <p:cNvSpPr/>
              <p:nvPr/>
            </p:nvSpPr>
            <p:spPr>
              <a:xfrm>
                <a:off x="2337" y="1939"/>
                <a:ext cx="1096" cy="1098"/>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p>
                <a:endParaRPr lang="zh-CN" altLang="en-US" dirty="0">
                  <a:latin typeface="Arial" panose="020B0604020202020204" pitchFamily="34" charset="0"/>
                  <a:ea typeface="宋体" panose="02010600030101010101" pitchFamily="2" charset="-122"/>
                </a:endParaRPr>
              </a:p>
            </p:txBody>
          </p:sp>
        </p:grpSp>
      </p:grpSp>
      <p:grpSp>
        <p:nvGrpSpPr>
          <p:cNvPr id="26630" name="Group 22"/>
          <p:cNvGrpSpPr/>
          <p:nvPr/>
        </p:nvGrpSpPr>
        <p:grpSpPr>
          <a:xfrm>
            <a:off x="2171700" y="3378200"/>
            <a:ext cx="4724400" cy="508000"/>
            <a:chOff x="1372" y="2176"/>
            <a:chExt cx="2976" cy="320"/>
          </a:xfrm>
        </p:grpSpPr>
        <p:sp>
          <p:nvSpPr>
            <p:cNvPr id="252951" name="AutoShape 23"/>
            <p:cNvSpPr>
              <a:spLocks noChangeArrowheads="1"/>
            </p:cNvSpPr>
            <p:nvPr/>
          </p:nvSpPr>
          <p:spPr bwMode="gray">
            <a:xfrm>
              <a:off x="1564" y="2176"/>
              <a:ext cx="2784" cy="320"/>
            </a:xfrm>
            <a:prstGeom prst="roundRect">
              <a:avLst>
                <a:gd name="adj" fmla="val 50000"/>
              </a:avLst>
            </a:prstGeom>
            <a:gradFill rotWithShape="1">
              <a:gsLst>
                <a:gs pos="0">
                  <a:schemeClr val="accent1">
                    <a:gamma/>
                    <a:tint val="0"/>
                    <a:invGamma/>
                  </a:schemeClr>
                </a:gs>
                <a:gs pos="100000">
                  <a:schemeClr val="accent1"/>
                </a:gs>
              </a:gsLst>
              <a:lin ang="0" scaled="1"/>
            </a:gradFill>
            <a:ln w="28575" algn="ctr">
              <a:solidFill>
                <a:schemeClr val="bg2"/>
              </a:solidFill>
              <a:rou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稳步推进政府采购网上商城建设</a:t>
              </a:r>
            </a:p>
          </p:txBody>
        </p:sp>
        <p:grpSp>
          <p:nvGrpSpPr>
            <p:cNvPr id="26650" name="Group 24"/>
            <p:cNvGrpSpPr/>
            <p:nvPr/>
          </p:nvGrpSpPr>
          <p:grpSpPr>
            <a:xfrm>
              <a:off x="1372" y="2176"/>
              <a:ext cx="240" cy="240"/>
              <a:chOff x="2078" y="1680"/>
              <a:chExt cx="1615" cy="1615"/>
            </a:xfrm>
          </p:grpSpPr>
          <p:sp>
            <p:nvSpPr>
              <p:cNvPr id="26651" name="Oval 25"/>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6652" name="Oval 26"/>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52955" name="Oval 27"/>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54" name="Oval 28"/>
              <p:cNvSpPr/>
              <p:nvPr/>
            </p:nvSpPr>
            <p:spPr>
              <a:xfrm>
                <a:off x="2254" y="1856"/>
                <a:ext cx="1262" cy="1264"/>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p>
                <a:endParaRPr lang="zh-CN" altLang="en-US" dirty="0">
                  <a:latin typeface="Arial" panose="020B0604020202020204" pitchFamily="34" charset="0"/>
                  <a:ea typeface="宋体" panose="02010600030101010101" pitchFamily="2" charset="-122"/>
                </a:endParaRPr>
              </a:p>
            </p:txBody>
          </p:sp>
          <p:sp>
            <p:nvSpPr>
              <p:cNvPr id="252957" name="Oval 29"/>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56" name="Oval 30"/>
              <p:cNvSpPr/>
              <p:nvPr/>
            </p:nvSpPr>
            <p:spPr>
              <a:xfrm>
                <a:off x="2337" y="1939"/>
                <a:ext cx="1096" cy="1098"/>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p>
                <a:endParaRPr lang="zh-CN" altLang="en-US" dirty="0">
                  <a:latin typeface="Arial" panose="020B0604020202020204" pitchFamily="34" charset="0"/>
                  <a:ea typeface="宋体" panose="02010600030101010101" pitchFamily="2" charset="-122"/>
                </a:endParaRPr>
              </a:p>
            </p:txBody>
          </p:sp>
        </p:gr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3"/>
          <p:cNvSpPr>
            <a:spLocks noGrp="1"/>
          </p:cNvSpPr>
          <p:nvPr>
            <p:ph type="title"/>
          </p:nvPr>
        </p:nvSpPr>
        <p:spPr/>
        <p:txBody>
          <a:bodyPr vert="horz" wrap="square" lIns="91440" tIns="45720" rIns="91440" bIns="45720" anchor="ctr"/>
          <a:lstStyle/>
          <a:p>
            <a:pPr eaLnBrk="1" hangingPunct="1"/>
            <a:r>
              <a:rPr lang="en-US" altLang="zh-CN" sz="3600" dirty="0">
                <a:ea typeface="宋体" panose="02010600030101010101" pitchFamily="2" charset="-122"/>
              </a:rPr>
              <a:t/>
            </a:r>
            <a:br>
              <a:rPr lang="en-US" altLang="zh-CN" sz="3600" dirty="0">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（六）畅通供应商维权渠道方面</a:t>
            </a:r>
          </a:p>
        </p:txBody>
      </p:sp>
      <p:grpSp>
        <p:nvGrpSpPr>
          <p:cNvPr id="27651" name="Group 58"/>
          <p:cNvGrpSpPr/>
          <p:nvPr/>
        </p:nvGrpSpPr>
        <p:grpSpPr>
          <a:xfrm>
            <a:off x="1870075" y="2760980"/>
            <a:ext cx="6808470" cy="688975"/>
            <a:chOff x="720" y="1392"/>
            <a:chExt cx="4058" cy="480"/>
          </a:xfrm>
        </p:grpSpPr>
        <p:sp>
          <p:nvSpPr>
            <p:cNvPr id="301115" name="AutoShape 59"/>
            <p:cNvSpPr>
              <a:spLocks noChangeArrowheads="1"/>
            </p:cNvSpPr>
            <p:nvPr/>
          </p:nvSpPr>
          <p:spPr bwMode="gray">
            <a:xfrm>
              <a:off x="720" y="1392"/>
              <a:ext cx="4058" cy="480"/>
            </a:xfrm>
            <a:prstGeom prst="roundRect">
              <a:avLst>
                <a:gd name="adj" fmla="val 17509"/>
              </a:avLst>
            </a:prstGeom>
            <a:gradFill rotWithShape="1">
              <a:gsLst>
                <a:gs pos="0">
                  <a:schemeClr val="accent2"/>
                </a:gs>
                <a:gs pos="50000">
                  <a:schemeClr val="accent2">
                    <a:gamma/>
                    <a:shade val="92157"/>
                    <a:invGamma/>
                  </a:schemeClr>
                </a:gs>
                <a:gs pos="100000">
                  <a:schemeClr val="accent2"/>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27681" name="Group 60"/>
            <p:cNvGrpSpPr/>
            <p:nvPr/>
          </p:nvGrpSpPr>
          <p:grpSpPr>
            <a:xfrm>
              <a:off x="730" y="1407"/>
              <a:ext cx="4043" cy="444"/>
              <a:chOff x="744" y="1407"/>
              <a:chExt cx="3988" cy="444"/>
            </a:xfrm>
          </p:grpSpPr>
          <p:sp>
            <p:nvSpPr>
              <p:cNvPr id="301117" name="AutoShape 61"/>
              <p:cNvSpPr>
                <a:spLocks noChangeArrowheads="1"/>
              </p:cNvSpPr>
              <p:nvPr/>
            </p:nvSpPr>
            <p:spPr bwMode="gray">
              <a:xfrm>
                <a:off x="744" y="1736"/>
                <a:ext cx="3988" cy="115"/>
              </a:xfrm>
              <a:prstGeom prst="roundRect">
                <a:avLst>
                  <a:gd name="adj" fmla="val 50000"/>
                </a:avLst>
              </a:prstGeom>
              <a:gradFill rotWithShape="1">
                <a:gsLst>
                  <a:gs pos="0">
                    <a:schemeClr val="accent2">
                      <a:alpha val="0"/>
                    </a:schemeClr>
                  </a:gs>
                  <a:gs pos="100000">
                    <a:schemeClr val="accent2">
                      <a:gamma/>
                      <a:tint val="0"/>
                      <a:invGamma/>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1118" name="AutoShape 62"/>
              <p:cNvSpPr>
                <a:spLocks noChangeArrowheads="1"/>
              </p:cNvSpPr>
              <p:nvPr/>
            </p:nvSpPr>
            <p:spPr bwMode="gray">
              <a:xfrm>
                <a:off x="744" y="1407"/>
                <a:ext cx="3988" cy="115"/>
              </a:xfrm>
              <a:prstGeom prst="roundRect">
                <a:avLst>
                  <a:gd name="adj" fmla="val 50000"/>
                </a:avLst>
              </a:prstGeom>
              <a:gradFill rotWithShape="1">
                <a:gsLst>
                  <a:gs pos="0">
                    <a:schemeClr val="accent2">
                      <a:gamma/>
                      <a:tint val="0"/>
                      <a:invGamma/>
                    </a:schemeClr>
                  </a:gs>
                  <a:gs pos="100000">
                    <a:schemeClr val="accent2">
                      <a:alpha val="0"/>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grpSp>
        <p:nvGrpSpPr>
          <p:cNvPr id="27652" name="Group 63"/>
          <p:cNvGrpSpPr/>
          <p:nvPr/>
        </p:nvGrpSpPr>
        <p:grpSpPr>
          <a:xfrm>
            <a:off x="1883410" y="3863340"/>
            <a:ext cx="6786245" cy="688975"/>
            <a:chOff x="720" y="1392"/>
            <a:chExt cx="4058" cy="480"/>
          </a:xfrm>
        </p:grpSpPr>
        <p:sp>
          <p:nvSpPr>
            <p:cNvPr id="301120" name="AutoShape 64"/>
            <p:cNvSpPr>
              <a:spLocks noChangeArrowheads="1"/>
            </p:cNvSpPr>
            <p:nvPr/>
          </p:nvSpPr>
          <p:spPr bwMode="gray">
            <a:xfrm>
              <a:off x="720" y="1392"/>
              <a:ext cx="4058" cy="480"/>
            </a:xfrm>
            <a:prstGeom prst="roundRect">
              <a:avLst>
                <a:gd name="adj" fmla="val 17509"/>
              </a:avLst>
            </a:prstGeom>
            <a:gradFill rotWithShape="1">
              <a:gsLst>
                <a:gs pos="0">
                  <a:schemeClr val="hlink"/>
                </a:gs>
                <a:gs pos="50000">
                  <a:schemeClr val="hlink">
                    <a:gamma/>
                    <a:shade val="92157"/>
                    <a:invGamma/>
                  </a:schemeClr>
                </a:gs>
                <a:gs pos="100000">
                  <a:schemeClr val="hlink"/>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27677" name="Group 65"/>
            <p:cNvGrpSpPr/>
            <p:nvPr/>
          </p:nvGrpSpPr>
          <p:grpSpPr>
            <a:xfrm>
              <a:off x="730" y="1407"/>
              <a:ext cx="4043" cy="444"/>
              <a:chOff x="744" y="1407"/>
              <a:chExt cx="3988" cy="444"/>
            </a:xfrm>
          </p:grpSpPr>
          <p:sp>
            <p:nvSpPr>
              <p:cNvPr id="301122" name="AutoShape 66"/>
              <p:cNvSpPr>
                <a:spLocks noChangeArrowheads="1"/>
              </p:cNvSpPr>
              <p:nvPr/>
            </p:nvSpPr>
            <p:spPr bwMode="gray">
              <a:xfrm>
                <a:off x="744" y="1736"/>
                <a:ext cx="3988" cy="115"/>
              </a:xfrm>
              <a:prstGeom prst="roundRect">
                <a:avLst>
                  <a:gd name="adj" fmla="val 50000"/>
                </a:avLst>
              </a:prstGeom>
              <a:gradFill rotWithShape="1">
                <a:gsLst>
                  <a:gs pos="0">
                    <a:schemeClr val="hlink">
                      <a:alpha val="0"/>
                    </a:schemeClr>
                  </a:gs>
                  <a:gs pos="100000">
                    <a:schemeClr val="hlink">
                      <a:gamma/>
                      <a:tint val="0"/>
                      <a:invGamma/>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1123" name="AutoShape 67"/>
              <p:cNvSpPr>
                <a:spLocks noChangeArrowheads="1"/>
              </p:cNvSpPr>
              <p:nvPr/>
            </p:nvSpPr>
            <p:spPr bwMode="gray">
              <a:xfrm>
                <a:off x="744" y="1407"/>
                <a:ext cx="3988" cy="115"/>
              </a:xfrm>
              <a:prstGeom prst="roundRect">
                <a:avLst>
                  <a:gd name="adj" fmla="val 50000"/>
                </a:avLst>
              </a:prstGeom>
              <a:gradFill rotWithShape="1">
                <a:gsLst>
                  <a:gs pos="0">
                    <a:schemeClr val="hlink">
                      <a:gamma/>
                      <a:tint val="0"/>
                      <a:invGamma/>
                    </a:schemeClr>
                  </a:gs>
                  <a:gs pos="100000">
                    <a:schemeClr val="hlink">
                      <a:alpha val="0"/>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grpSp>
        <p:nvGrpSpPr>
          <p:cNvPr id="27654" name="Group 73"/>
          <p:cNvGrpSpPr/>
          <p:nvPr/>
        </p:nvGrpSpPr>
        <p:grpSpPr>
          <a:xfrm>
            <a:off x="1780540" y="1802130"/>
            <a:ext cx="6906895" cy="688975"/>
            <a:chOff x="720" y="1392"/>
            <a:chExt cx="4058" cy="480"/>
          </a:xfrm>
        </p:grpSpPr>
        <p:sp>
          <p:nvSpPr>
            <p:cNvPr id="301130" name="AutoShape 74"/>
            <p:cNvSpPr>
              <a:spLocks noChangeArrowheads="1"/>
            </p:cNvSpPr>
            <p:nvPr/>
          </p:nvSpPr>
          <p:spPr bwMode="gray">
            <a:xfrm>
              <a:off x="720" y="1392"/>
              <a:ext cx="4058" cy="480"/>
            </a:xfrm>
            <a:prstGeom prst="roundRect">
              <a:avLst>
                <a:gd name="adj" fmla="val 17509"/>
              </a:avLst>
            </a:prstGeom>
            <a:gradFill rotWithShape="1">
              <a:gsLst>
                <a:gs pos="0">
                  <a:schemeClr val="accent1"/>
                </a:gs>
                <a:gs pos="50000">
                  <a:schemeClr val="accent1">
                    <a:gamma/>
                    <a:shade val="92157"/>
                    <a:invGamma/>
                  </a:schemeClr>
                </a:gs>
                <a:gs pos="100000">
                  <a:schemeClr val="accent1"/>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27669" name="Group 75"/>
            <p:cNvGrpSpPr/>
            <p:nvPr/>
          </p:nvGrpSpPr>
          <p:grpSpPr>
            <a:xfrm>
              <a:off x="730" y="1407"/>
              <a:ext cx="4043" cy="444"/>
              <a:chOff x="744" y="1407"/>
              <a:chExt cx="3988" cy="444"/>
            </a:xfrm>
          </p:grpSpPr>
          <p:sp>
            <p:nvSpPr>
              <p:cNvPr id="301132" name="AutoShape 76"/>
              <p:cNvSpPr>
                <a:spLocks noChangeArrowheads="1"/>
              </p:cNvSpPr>
              <p:nvPr/>
            </p:nvSpPr>
            <p:spPr bwMode="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1133" name="AutoShape 77"/>
              <p:cNvSpPr>
                <a:spLocks noChangeArrowheads="1"/>
              </p:cNvSpPr>
              <p:nvPr/>
            </p:nvSpPr>
            <p:spPr bwMode="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27655" name="Text Box 78"/>
          <p:cNvSpPr txBox="1"/>
          <p:nvPr/>
        </p:nvSpPr>
        <p:spPr>
          <a:xfrm>
            <a:off x="2395855" y="1917700"/>
            <a:ext cx="6145530" cy="460375"/>
          </a:xfrm>
          <a:prstGeom prst="rect">
            <a:avLst/>
          </a:prstGeom>
          <a:noFill/>
          <a:ln w="9525">
            <a:noFill/>
          </a:ln>
        </p:spPr>
        <p:txBody>
          <a:bodyPr wrap="square">
            <a:spAutoFit/>
          </a:bodyPr>
          <a:lstStyle/>
          <a:p>
            <a:pPr marL="457200" indent="-457200">
              <a:spcBef>
                <a:spcPct val="50000"/>
              </a:spcBef>
              <a:buClr>
                <a:schemeClr val="tx1"/>
              </a:buClr>
            </a:pPr>
            <a:r>
              <a:rPr lang="en-US" altLang="zh-CN" sz="2400" b="1" dirty="0">
                <a:latin typeface="Arial" panose="020B0604020202020204" pitchFamily="34" charset="0"/>
                <a:ea typeface="宋体" panose="02010600030101010101" pitchFamily="2" charset="-122"/>
              </a:rPr>
              <a:t>建设全区统一的政府采购在线质疑投诉系统 </a:t>
            </a:r>
          </a:p>
        </p:txBody>
      </p:sp>
      <p:sp>
        <p:nvSpPr>
          <p:cNvPr id="27656" name="Text Box 79"/>
          <p:cNvSpPr txBox="1"/>
          <p:nvPr/>
        </p:nvSpPr>
        <p:spPr>
          <a:xfrm>
            <a:off x="2403158" y="2877185"/>
            <a:ext cx="4495800" cy="460375"/>
          </a:xfrm>
          <a:prstGeom prst="rect">
            <a:avLst/>
          </a:prstGeom>
          <a:noFill/>
          <a:ln w="9525">
            <a:noFill/>
          </a:ln>
        </p:spPr>
        <p:txBody>
          <a:bodyPr>
            <a:spAutoFit/>
          </a:bodyPr>
          <a:lstStyle/>
          <a:p>
            <a:pPr marL="457200" indent="-457200">
              <a:spcBef>
                <a:spcPct val="50000"/>
              </a:spcBef>
              <a:buClr>
                <a:schemeClr val="tx1"/>
              </a:buClr>
            </a:pPr>
            <a:r>
              <a:rPr lang="en-US" altLang="zh-CN" sz="2400" b="1" dirty="0">
                <a:latin typeface="Arial" panose="020B0604020202020204" pitchFamily="34" charset="0"/>
                <a:ea typeface="宋体" panose="02010600030101010101" pitchFamily="2" charset="-122"/>
              </a:rPr>
              <a:t>依法依规实施行政处罚   </a:t>
            </a:r>
          </a:p>
        </p:txBody>
      </p:sp>
      <p:sp>
        <p:nvSpPr>
          <p:cNvPr id="27657" name="Text Box 80"/>
          <p:cNvSpPr txBox="1"/>
          <p:nvPr/>
        </p:nvSpPr>
        <p:spPr>
          <a:xfrm>
            <a:off x="2403158" y="3977958"/>
            <a:ext cx="4495800" cy="460375"/>
          </a:xfrm>
          <a:prstGeom prst="rect">
            <a:avLst/>
          </a:prstGeom>
          <a:noFill/>
          <a:ln w="9525">
            <a:noFill/>
          </a:ln>
        </p:spPr>
        <p:txBody>
          <a:bodyPr>
            <a:spAutoFit/>
          </a:bodyPr>
          <a:lstStyle/>
          <a:p>
            <a:pPr marL="457200" indent="-457200">
              <a:spcBef>
                <a:spcPct val="50000"/>
              </a:spcBef>
              <a:buClr>
                <a:schemeClr val="tx1"/>
              </a:buClr>
            </a:pPr>
            <a:r>
              <a:rPr lang="en-US" altLang="zh-CN" sz="2400" b="1" dirty="0">
                <a:latin typeface="Arial" panose="020B0604020202020204" pitchFamily="34" charset="0"/>
                <a:ea typeface="宋体" panose="02010600030101010101" pitchFamily="2" charset="-122"/>
              </a:rPr>
              <a:t>强化失信联合惩戒    </a:t>
            </a:r>
          </a:p>
        </p:txBody>
      </p:sp>
      <p:pic>
        <p:nvPicPr>
          <p:cNvPr id="27662" name="Picture 85" descr="1"/>
          <p:cNvPicPr>
            <a:picLocks noChangeAspect="1"/>
          </p:cNvPicPr>
          <p:nvPr/>
        </p:nvPicPr>
        <p:blipFill>
          <a:blip r:embed="rId2">
            <a:lum bright="-6000" contrast="24000"/>
          </a:blip>
          <a:srcRect l="42606" t="64474" r="19473"/>
          <a:stretch>
            <a:fillRect/>
          </a:stretch>
        </p:blipFill>
        <p:spPr>
          <a:xfrm>
            <a:off x="1681480" y="3449638"/>
            <a:ext cx="792163" cy="949325"/>
          </a:xfrm>
          <a:prstGeom prst="rect">
            <a:avLst/>
          </a:prstGeom>
          <a:noFill/>
          <a:ln w="9525">
            <a:noFill/>
          </a:ln>
        </p:spPr>
      </p:pic>
      <p:pic>
        <p:nvPicPr>
          <p:cNvPr id="27663" name="Picture 86" descr="1"/>
          <p:cNvPicPr>
            <a:picLocks noChangeAspect="1"/>
          </p:cNvPicPr>
          <p:nvPr/>
        </p:nvPicPr>
        <p:blipFill>
          <a:blip r:embed="rId2">
            <a:lum bright="-6000" contrast="24000"/>
          </a:blip>
          <a:srcRect l="42606" t="64474" r="19473"/>
          <a:stretch>
            <a:fillRect/>
          </a:stretch>
        </p:blipFill>
        <p:spPr>
          <a:xfrm>
            <a:off x="1681163" y="2592388"/>
            <a:ext cx="792162" cy="949325"/>
          </a:xfrm>
          <a:prstGeom prst="rect">
            <a:avLst/>
          </a:prstGeom>
          <a:noFill/>
          <a:ln w="9525">
            <a:noFill/>
          </a:ln>
        </p:spPr>
      </p:pic>
      <p:sp>
        <p:nvSpPr>
          <p:cNvPr id="27665" name="Text Box 88"/>
          <p:cNvSpPr txBox="1"/>
          <p:nvPr/>
        </p:nvSpPr>
        <p:spPr>
          <a:xfrm>
            <a:off x="1982470" y="1917700"/>
            <a:ext cx="372110" cy="460375"/>
          </a:xfrm>
          <a:prstGeom prst="rect">
            <a:avLst/>
          </a:prstGeom>
          <a:noFill/>
          <a:ln w="9525">
            <a:noFill/>
          </a:ln>
        </p:spPr>
        <p:txBody>
          <a:bodyPr wrap="square">
            <a:spAutoFit/>
          </a:bodyPr>
          <a:lstStyle/>
          <a:p>
            <a:pPr>
              <a:spcBef>
                <a:spcPct val="50000"/>
              </a:spcBef>
            </a:pPr>
            <a:r>
              <a:rPr lang="en-US" altLang="zh-CN" sz="2400" b="1" dirty="0">
                <a:latin typeface="Arial" panose="020B0604020202020204" pitchFamily="34" charset="0"/>
                <a:ea typeface="宋体" panose="02010600030101010101" pitchFamily="2" charset="-122"/>
              </a:rPr>
              <a:t>1</a:t>
            </a:r>
          </a:p>
        </p:txBody>
      </p:sp>
      <p:sp>
        <p:nvSpPr>
          <p:cNvPr id="27666" name="Text Box 89"/>
          <p:cNvSpPr txBox="1"/>
          <p:nvPr/>
        </p:nvSpPr>
        <p:spPr>
          <a:xfrm>
            <a:off x="2014538" y="2876868"/>
            <a:ext cx="381000" cy="457200"/>
          </a:xfrm>
          <a:prstGeom prst="rect">
            <a:avLst/>
          </a:prstGeom>
          <a:noFill/>
          <a:ln w="9525">
            <a:noFill/>
          </a:ln>
        </p:spPr>
        <p:txBody>
          <a:bodyPr>
            <a:spAutoFit/>
          </a:bodyPr>
          <a:lstStyle/>
          <a:p>
            <a:pPr>
              <a:spcBef>
                <a:spcPct val="50000"/>
              </a:spcBef>
            </a:pPr>
            <a:r>
              <a:rPr lang="en-US" altLang="zh-CN" sz="2400" b="1" dirty="0">
                <a:latin typeface="Arial" panose="020B0604020202020204" pitchFamily="34" charset="0"/>
                <a:ea typeface="宋体" panose="02010600030101010101" pitchFamily="2" charset="-122"/>
              </a:rPr>
              <a:t>2</a:t>
            </a:r>
          </a:p>
        </p:txBody>
      </p:sp>
      <p:sp>
        <p:nvSpPr>
          <p:cNvPr id="27667" name="Text Box 90"/>
          <p:cNvSpPr txBox="1"/>
          <p:nvPr/>
        </p:nvSpPr>
        <p:spPr>
          <a:xfrm>
            <a:off x="2014538" y="3942080"/>
            <a:ext cx="381000" cy="457200"/>
          </a:xfrm>
          <a:prstGeom prst="rect">
            <a:avLst/>
          </a:prstGeom>
          <a:noFill/>
          <a:ln w="9525">
            <a:noFill/>
          </a:ln>
        </p:spPr>
        <p:txBody>
          <a:bodyPr>
            <a:spAutoFit/>
          </a:bodyPr>
          <a:lstStyle/>
          <a:p>
            <a:pPr>
              <a:spcBef>
                <a:spcPct val="50000"/>
              </a:spcBef>
            </a:pPr>
            <a:r>
              <a:rPr lang="en-US" altLang="zh-CN" sz="2400" b="1" dirty="0">
                <a:latin typeface="Arial" panose="020B0604020202020204" pitchFamily="34" charset="0"/>
                <a:ea typeface="宋体" panose="02010600030101010101" pitchFamily="2" charset="-122"/>
              </a:rPr>
              <a:t>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p:txBody>
          <a:bodyPr vert="horz" wrap="square" lIns="91440" tIns="45720" rIns="91440" bIns="45720" anchor="ctr">
            <a:scene3d>
              <a:camera prst="orthographicFront"/>
              <a:lightRig rig="threePt" dir="t"/>
            </a:scene3d>
          </a:bodyPr>
          <a:lstStyle/>
          <a:p>
            <a:pPr eaLnBrk="1" hangingPunct="1"/>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en-US" altLang="zh-CN" sz="3600" dirty="0">
                <a:solidFill>
                  <a:schemeClr val="tx1"/>
                </a:solidFill>
                <a:effectLst>
                  <a:outerShdw blurRad="38100" dist="19050" dir="2700000" algn="tl" rotWithShape="0">
                    <a:schemeClr val="dk1">
                      <a:alpha val="40000"/>
                    </a:schemeClr>
                  </a:outerShdw>
                </a:effectLst>
                <a:ea typeface="宋体" panose="02010600030101010101" pitchFamily="2" charset="-122"/>
              </a:rPr>
              <a:t>（七）强化监督管理方面</a:t>
            </a:r>
          </a:p>
        </p:txBody>
      </p:sp>
      <p:sp>
        <p:nvSpPr>
          <p:cNvPr id="28675" name="Text Box 3"/>
          <p:cNvSpPr txBox="1"/>
          <p:nvPr/>
        </p:nvSpPr>
        <p:spPr>
          <a:xfrm>
            <a:off x="1660525" y="722313"/>
            <a:ext cx="184150" cy="366712"/>
          </a:xfrm>
          <a:prstGeom prst="rect">
            <a:avLst/>
          </a:prstGeom>
          <a:noFill/>
          <a:ln w="9525">
            <a:noFill/>
          </a:ln>
        </p:spPr>
        <p:txBody>
          <a:bodyPr wrap="none">
            <a:spAutoFit/>
          </a:bodyPr>
          <a:lstStyle/>
          <a:p>
            <a:endParaRPr lang="zh-CN" altLang="en-US" dirty="0">
              <a:latin typeface="Arial" panose="020B0604020202020204" pitchFamily="34" charset="0"/>
              <a:ea typeface="宋体" panose="02010600030101010101" pitchFamily="2" charset="-122"/>
            </a:endParaRPr>
          </a:p>
        </p:txBody>
      </p:sp>
      <p:grpSp>
        <p:nvGrpSpPr>
          <p:cNvPr id="28676" name="Group 4"/>
          <p:cNvGrpSpPr/>
          <p:nvPr/>
        </p:nvGrpSpPr>
        <p:grpSpPr>
          <a:xfrm>
            <a:off x="2069465" y="2012950"/>
            <a:ext cx="4791075" cy="683895"/>
            <a:chOff x="1296" y="1224"/>
            <a:chExt cx="3222" cy="288"/>
          </a:xfrm>
        </p:grpSpPr>
        <p:sp>
          <p:nvSpPr>
            <p:cNvPr id="28702" name="Oval 5"/>
            <p:cNvSpPr/>
            <p:nvPr/>
          </p:nvSpPr>
          <p:spPr>
            <a:xfrm>
              <a:off x="1296" y="1290"/>
              <a:ext cx="144" cy="144"/>
            </a:xfrm>
            <a:prstGeom prst="ellipse">
              <a:avLst/>
            </a:prstGeom>
            <a:gradFill rotWithShape="1">
              <a:gsLst>
                <a:gs pos="0">
                  <a:srgbClr val="E96E29"/>
                </a:gs>
                <a:gs pos="100000">
                  <a:srgbClr val="9B491B"/>
                </a:gs>
              </a:gsLst>
              <a:path path="shape">
                <a:fillToRect l="50000" t="50000" r="50000" b="50000"/>
              </a:path>
              <a:tileRect/>
            </a:gradFill>
            <a:ln w="19050" cap="flat" cmpd="sng">
              <a:solidFill>
                <a:schemeClr val="bg1"/>
              </a:solidFill>
              <a:prstDash val="solid"/>
              <a:headEnd type="none" w="med" len="med"/>
              <a:tailEnd type="none" w="med" len="med"/>
            </a:ln>
            <a:effectLst>
              <a:outerShdw dist="107763" dir="2699999" algn="ctr" rotWithShape="0">
                <a:schemeClr val="bg2">
                  <a:alpha val="50000"/>
                </a:scheme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28703" name="Group 6"/>
            <p:cNvGrpSpPr/>
            <p:nvPr/>
          </p:nvGrpSpPr>
          <p:grpSpPr>
            <a:xfrm>
              <a:off x="1440" y="1224"/>
              <a:ext cx="3078" cy="288"/>
              <a:chOff x="1536" y="1470"/>
              <a:chExt cx="3078" cy="288"/>
            </a:xfrm>
          </p:grpSpPr>
          <p:sp>
            <p:nvSpPr>
              <p:cNvPr id="323591" name="Line 7"/>
              <p:cNvSpPr>
                <a:spLocks noChangeShapeType="1"/>
              </p:cNvSpPr>
              <p:nvPr/>
            </p:nvSpPr>
            <p:spPr bwMode="gray">
              <a:xfrm flipV="1">
                <a:off x="1536" y="1603"/>
                <a:ext cx="218" cy="5"/>
              </a:xfrm>
              <a:prstGeom prst="line">
                <a:avLst/>
              </a:prstGeom>
              <a:noFill/>
              <a:ln w="12700" cap="rnd">
                <a:solidFill>
                  <a:schemeClr val="tx1"/>
                </a:solidFill>
                <a:prstDash val="sysDot"/>
                <a:round/>
              </a:ln>
              <a:effectLst>
                <a:outerShdw dist="107763" dir="2700000" algn="ctr" rotWithShape="0">
                  <a:schemeClr val="bg2">
                    <a:alpha val="50000"/>
                  </a:schemeClr>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28705" name="AutoShape 8"/>
              <p:cNvSpPr/>
              <p:nvPr/>
            </p:nvSpPr>
            <p:spPr>
              <a:xfrm>
                <a:off x="1686" y="1470"/>
                <a:ext cx="2928" cy="288"/>
              </a:xfrm>
              <a:prstGeom prst="roundRect">
                <a:avLst>
                  <a:gd name="adj" fmla="val 50000"/>
                </a:avLst>
              </a:prstGeom>
              <a:solidFill>
                <a:schemeClr val="bg1"/>
              </a:solidFill>
              <a:ln w="9525" cap="rnd" cmpd="sng">
                <a:solidFill>
                  <a:schemeClr val="tx1"/>
                </a:solidFill>
                <a:prstDash val="sysDot"/>
                <a:headEnd type="none" w="med" len="med"/>
                <a:tailEnd type="none" w="med" len="med"/>
              </a:ln>
              <a:effectLst>
                <a:outerShdw dist="107763" dir="2699999" algn="ctr" rotWithShape="0">
                  <a:schemeClr val="bg2">
                    <a:alpha val="50000"/>
                  </a:scheme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grpSp>
      </p:grpSp>
      <p:grpSp>
        <p:nvGrpSpPr>
          <p:cNvPr id="28677" name="Group 9"/>
          <p:cNvGrpSpPr/>
          <p:nvPr/>
        </p:nvGrpSpPr>
        <p:grpSpPr>
          <a:xfrm>
            <a:off x="1971675" y="3004185"/>
            <a:ext cx="4888865" cy="849630"/>
            <a:chOff x="1296" y="1566"/>
            <a:chExt cx="3222" cy="288"/>
          </a:xfrm>
        </p:grpSpPr>
        <p:sp>
          <p:nvSpPr>
            <p:cNvPr id="28698" name="Oval 10"/>
            <p:cNvSpPr/>
            <p:nvPr/>
          </p:nvSpPr>
          <p:spPr>
            <a:xfrm>
              <a:off x="1296" y="1626"/>
              <a:ext cx="144" cy="144"/>
            </a:xfrm>
            <a:prstGeom prst="ellipse">
              <a:avLst/>
            </a:prstGeom>
            <a:gradFill rotWithShape="1">
              <a:gsLst>
                <a:gs pos="0">
                  <a:srgbClr val="DCDC48"/>
                </a:gs>
                <a:gs pos="100000">
                  <a:srgbClr val="939330"/>
                </a:gs>
              </a:gsLst>
              <a:path path="shape">
                <a:fillToRect l="50000" t="50000" r="50000" b="50000"/>
              </a:path>
              <a:tileRect/>
            </a:gradFill>
            <a:ln w="19050" cap="flat" cmpd="sng">
              <a:solidFill>
                <a:schemeClr val="bg1"/>
              </a:solidFill>
              <a:prstDash val="solid"/>
              <a:headEnd type="none" w="med" len="med"/>
              <a:tailEnd type="none" w="med" len="med"/>
            </a:ln>
            <a:effectLst>
              <a:outerShdw dist="107763" dir="2699999" algn="ctr" rotWithShape="0">
                <a:schemeClr val="bg2">
                  <a:alpha val="50000"/>
                </a:scheme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grpSp>
          <p:nvGrpSpPr>
            <p:cNvPr id="28699" name="Group 11"/>
            <p:cNvGrpSpPr/>
            <p:nvPr/>
          </p:nvGrpSpPr>
          <p:grpSpPr>
            <a:xfrm>
              <a:off x="1440" y="1566"/>
              <a:ext cx="3078" cy="288"/>
              <a:chOff x="1536" y="1470"/>
              <a:chExt cx="3078" cy="288"/>
            </a:xfrm>
          </p:grpSpPr>
          <p:sp>
            <p:nvSpPr>
              <p:cNvPr id="323596" name="Line 12"/>
              <p:cNvSpPr>
                <a:spLocks noChangeShapeType="1"/>
              </p:cNvSpPr>
              <p:nvPr/>
            </p:nvSpPr>
            <p:spPr bwMode="gray">
              <a:xfrm flipV="1">
                <a:off x="1536" y="1603"/>
                <a:ext cx="218" cy="5"/>
              </a:xfrm>
              <a:prstGeom prst="line">
                <a:avLst/>
              </a:prstGeom>
              <a:noFill/>
              <a:ln w="12700" cap="rnd">
                <a:solidFill>
                  <a:schemeClr val="tx1"/>
                </a:solidFill>
                <a:prstDash val="sysDot"/>
                <a:round/>
              </a:ln>
              <a:effectLst>
                <a:outerShdw dist="107763" dir="2700000" algn="ctr" rotWithShape="0">
                  <a:schemeClr val="bg2">
                    <a:alpha val="50000"/>
                  </a:schemeClr>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28701" name="AutoShape 13"/>
              <p:cNvSpPr/>
              <p:nvPr/>
            </p:nvSpPr>
            <p:spPr>
              <a:xfrm>
                <a:off x="1686" y="1470"/>
                <a:ext cx="2928" cy="288"/>
              </a:xfrm>
              <a:prstGeom prst="roundRect">
                <a:avLst>
                  <a:gd name="adj" fmla="val 50000"/>
                </a:avLst>
              </a:prstGeom>
              <a:solidFill>
                <a:schemeClr val="bg1"/>
              </a:solidFill>
              <a:ln w="9525" cap="rnd" cmpd="sng">
                <a:solidFill>
                  <a:schemeClr val="tx1"/>
                </a:solidFill>
                <a:prstDash val="sysDot"/>
                <a:headEnd type="none" w="med" len="med"/>
                <a:tailEnd type="none" w="med" len="med"/>
              </a:ln>
              <a:effectLst>
                <a:outerShdw dist="107763" dir="2699999" algn="ctr" rotWithShape="0">
                  <a:schemeClr val="bg2">
                    <a:alpha val="50000"/>
                  </a:scheme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grpSp>
      </p:grpSp>
      <p:sp>
        <p:nvSpPr>
          <p:cNvPr id="28681" name="Rectangle 29"/>
          <p:cNvSpPr/>
          <p:nvPr/>
        </p:nvSpPr>
        <p:spPr>
          <a:xfrm>
            <a:off x="2984500" y="2124710"/>
            <a:ext cx="2791460" cy="460375"/>
          </a:xfrm>
          <a:prstGeom prst="rect">
            <a:avLst/>
          </a:prstGeom>
          <a:noFill/>
          <a:ln w="9525">
            <a:noFill/>
          </a:ln>
        </p:spPr>
        <p:txBody>
          <a:bodyPr wrap="square">
            <a:spAutoFit/>
            <a:scene3d>
              <a:camera prst="orthographicFront"/>
              <a:lightRig rig="threePt" dir="t"/>
            </a:scene3d>
          </a:bodyPr>
          <a:lstStyle/>
          <a:p>
            <a:pPr eaLnBrk="0" hangingPunct="0"/>
            <a:r>
              <a:rPr lang="en-US" altLang="zh-CN" sz="2400"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完善监督管理制度</a:t>
            </a:r>
          </a:p>
        </p:txBody>
      </p:sp>
      <p:sp>
        <p:nvSpPr>
          <p:cNvPr id="28682" name="Rectangle 30"/>
          <p:cNvSpPr/>
          <p:nvPr/>
        </p:nvSpPr>
        <p:spPr>
          <a:xfrm>
            <a:off x="3089910" y="3164205"/>
            <a:ext cx="2964180" cy="460375"/>
          </a:xfrm>
          <a:prstGeom prst="rect">
            <a:avLst/>
          </a:prstGeom>
          <a:noFill/>
          <a:ln w="9525">
            <a:noFill/>
          </a:ln>
        </p:spPr>
        <p:txBody>
          <a:bodyPr wrap="square">
            <a:spAutoFit/>
          </a:bodyPr>
          <a:lstStyle/>
          <a:p>
            <a:pPr algn="l" eaLnBrk="0" hangingPunct="0"/>
            <a:r>
              <a:rPr lang="en-US" altLang="zh-CN" sz="2400"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建立综合监管机制</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p:txBody>
          <a:bodyPr vert="horz" wrap="square" lIns="91440" tIns="45720" rIns="91440" bIns="45720" anchor="ctr">
            <a:scene3d>
              <a:camera prst="orthographicFront"/>
              <a:lightRig rig="threePt" dir="t"/>
            </a:scene3d>
          </a:bodyPr>
          <a:lstStyle/>
          <a:p>
            <a:pPr eaLnBrk="1" hangingPunct="1"/>
            <a:r>
              <a:rPr lang="zh-CN" altLang="en-US" sz="2800" dirty="0">
                <a:solidFill>
                  <a:schemeClr val="tx1"/>
                </a:solidFill>
                <a:effectLst>
                  <a:outerShdw blurRad="38100" dist="19050" dir="2700000" algn="tl" rotWithShape="0">
                    <a:schemeClr val="dk1">
                      <a:alpha val="40000"/>
                    </a:schemeClr>
                  </a:outerShdw>
                </a:effectLst>
                <a:ea typeface="宋体" panose="02010600030101010101" pitchFamily="2" charset="-122"/>
              </a:rPr>
              <a:t/>
            </a:r>
            <a:br>
              <a:rPr lang="zh-CN" altLang="en-US" sz="2800" dirty="0">
                <a:solidFill>
                  <a:schemeClr val="tx1"/>
                </a:solidFill>
                <a:effectLst>
                  <a:outerShdw blurRad="38100" dist="19050" dir="2700000" algn="tl" rotWithShape="0">
                    <a:schemeClr val="dk1">
                      <a:alpha val="40000"/>
                    </a:schemeClr>
                  </a:outerShdw>
                </a:effectLst>
                <a:ea typeface="宋体" panose="02010600030101010101" pitchFamily="2" charset="-122"/>
              </a:rPr>
            </a:br>
            <a:r>
              <a:rPr lang="zh-CN" altLang="en-US" sz="2800" dirty="0">
                <a:solidFill>
                  <a:schemeClr val="tx1"/>
                </a:solidFill>
                <a:effectLst>
                  <a:outerShdw blurRad="38100" dist="19050" dir="2700000" algn="tl" rotWithShape="0">
                    <a:schemeClr val="dk1">
                      <a:alpha val="40000"/>
                    </a:schemeClr>
                  </a:outerShdw>
                </a:effectLst>
                <a:ea typeface="宋体" panose="02010600030101010101" pitchFamily="2" charset="-122"/>
              </a:rPr>
              <a:t>三、政府采购预算编制有关问题 </a:t>
            </a:r>
          </a:p>
        </p:txBody>
      </p:sp>
      <p:grpSp>
        <p:nvGrpSpPr>
          <p:cNvPr id="29701" name="Group 11"/>
          <p:cNvGrpSpPr/>
          <p:nvPr/>
        </p:nvGrpSpPr>
        <p:grpSpPr>
          <a:xfrm>
            <a:off x="1066800" y="1600200"/>
            <a:ext cx="6320155" cy="2014220"/>
            <a:chOff x="576" y="1008"/>
            <a:chExt cx="3981" cy="768"/>
          </a:xfrm>
        </p:grpSpPr>
        <p:sp>
          <p:nvSpPr>
            <p:cNvPr id="14348" name="AutoShape 12"/>
            <p:cNvSpPr>
              <a:spLocks noChangeArrowheads="1"/>
            </p:cNvSpPr>
            <p:nvPr/>
          </p:nvSpPr>
          <p:spPr bwMode="gray">
            <a:xfrm>
              <a:off x="576" y="1104"/>
              <a:ext cx="3981" cy="672"/>
            </a:xfrm>
            <a:prstGeom prst="roundRect">
              <a:avLst>
                <a:gd name="adj" fmla="val 16667"/>
              </a:avLst>
            </a:prstGeom>
            <a:gradFill rotWithShape="1">
              <a:gsLst>
                <a:gs pos="0">
                  <a:schemeClr val="hlink"/>
                </a:gs>
                <a:gs pos="100000">
                  <a:schemeClr val="hlink">
                    <a:gamma/>
                    <a:tint val="51373"/>
                    <a:invGamma/>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709" name="AutoShape 13"/>
            <p:cNvSpPr/>
            <p:nvPr/>
          </p:nvSpPr>
          <p:spPr>
            <a:xfrm>
              <a:off x="576" y="1008"/>
              <a:ext cx="3981" cy="519"/>
            </a:xfrm>
            <a:prstGeom prst="roundRect">
              <a:avLst>
                <a:gd name="adj" fmla="val 16667"/>
              </a:avLst>
            </a:prstGeom>
            <a:solidFill>
              <a:schemeClr val="hlink"/>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4350" name="AutoShape 14"/>
            <p:cNvSpPr>
              <a:spLocks noChangeArrowheads="1"/>
            </p:cNvSpPr>
            <p:nvPr/>
          </p:nvSpPr>
          <p:spPr bwMode="gray">
            <a:xfrm flipV="1">
              <a:off x="576" y="1344"/>
              <a:ext cx="3978" cy="240"/>
            </a:xfrm>
            <a:prstGeom prst="roundRect">
              <a:avLst>
                <a:gd name="adj" fmla="val 23750"/>
              </a:avLst>
            </a:prstGeom>
            <a:gradFill rotWithShape="1">
              <a:gsLst>
                <a:gs pos="0">
                  <a:schemeClr val="hlink">
                    <a:gamma/>
                    <a:tint val="0"/>
                    <a:invGamma/>
                  </a:schemeClr>
                </a:gs>
                <a:gs pos="100000">
                  <a:schemeClr val="hlink"/>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9702" name="Rectangle 15"/>
          <p:cNvSpPr/>
          <p:nvPr/>
        </p:nvSpPr>
        <p:spPr>
          <a:xfrm>
            <a:off x="1157605" y="1752600"/>
            <a:ext cx="6127750" cy="1198880"/>
          </a:xfrm>
          <a:prstGeom prst="rect">
            <a:avLst/>
          </a:prstGeom>
          <a:noFill/>
          <a:ln w="9525">
            <a:noFill/>
          </a:ln>
        </p:spPr>
        <p:txBody>
          <a:bodyPr wrap="square">
            <a:spAutoFit/>
          </a:bodyPr>
          <a:lstStyle/>
          <a:p>
            <a:pPr algn="l">
              <a:spcBef>
                <a:spcPct val="50000"/>
              </a:spcBef>
              <a:buClr>
                <a:srgbClr val="1F3F5F"/>
              </a:buClr>
              <a:buChar char="•"/>
            </a:pPr>
            <a:r>
              <a:rPr lang="zh-CN" altLang="en-US" b="1" dirty="0">
                <a:solidFill>
                  <a:schemeClr val="bg1"/>
                </a:solidFill>
                <a:latin typeface="Arial" panose="020B0604020202020204" pitchFamily="34" charset="0"/>
                <a:ea typeface="宋体" panose="02010600030101010101" pitchFamily="2" charset="-122"/>
              </a:rPr>
              <a:t> </a:t>
            </a:r>
            <a:r>
              <a:rPr lang="en-US" altLang="zh-CN" b="1" dirty="0">
                <a:solidFill>
                  <a:schemeClr val="bg1"/>
                </a:solidFill>
                <a:latin typeface="Arial" panose="020B0604020202020204" pitchFamily="34" charset="0"/>
                <a:ea typeface="宋体" panose="02010600030101010101" pitchFamily="2" charset="-122"/>
              </a:rPr>
              <a:t> </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自治区财政厅关于进一步规范自治区本级</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2020</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年政府采购预算编制和执行有关事项的通知</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宁财（采）发</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[2019]508号）</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三、政府采购预算编制有关问题 </a:t>
            </a:r>
          </a:p>
        </p:txBody>
      </p:sp>
      <p:sp>
        <p:nvSpPr>
          <p:cNvPr id="3" name="内容占位符 2"/>
          <p:cNvSpPr>
            <a:spLocks noGrp="1"/>
          </p:cNvSpPr>
          <p:nvPr>
            <p:ph idx="1"/>
          </p:nvPr>
        </p:nvSpPr>
        <p:spPr/>
        <p:txBody>
          <a:bodyPr/>
          <a:lstStyle/>
          <a:p>
            <a:pPr marL="0" indent="0">
              <a:buNone/>
            </a:pPr>
            <a:r>
              <a:rPr lang="zh-CN" altLang="en-US" b="1">
                <a:solidFill>
                  <a:schemeClr val="tx1"/>
                </a:solidFill>
                <a:effectLst>
                  <a:outerShdw blurRad="38100" dist="19050" dir="2700000" algn="tl" rotWithShape="0">
                    <a:schemeClr val="dk1">
                      <a:alpha val="40000"/>
                    </a:schemeClr>
                  </a:outerShdw>
                </a:effectLst>
                <a:latin typeface="+mj-lt"/>
              </a:rPr>
              <a:t>（一）关于编制范围</a:t>
            </a:r>
          </a:p>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各部门使用</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财政性资金以及以财政性资金作为还款来源的借贷资金</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采购货物、工程和服务的，应全部纳入政府采购预算编报范围，不得漏报、少报。</a:t>
            </a:r>
          </a:p>
          <a:p>
            <a:pPr marL="0" indent="0">
              <a:buNone/>
            </a:pP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（二）关于资金来源</a:t>
            </a:r>
          </a:p>
          <a:p>
            <a:pPr marL="0" indent="0">
              <a:buNone/>
            </a:pPr>
            <a:r>
              <a:rPr lang="en-US" altLang="zh-CN"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政府采购采购预算的资金来源，是部门的</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基本支出</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和</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项目支出</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预算，不得编制无资金来源的政府采购预算。</a:t>
            </a:r>
          </a:p>
          <a:p>
            <a:pPr marL="0" indent="0">
              <a:buNone/>
            </a:pP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buNone/>
            </a:pPr>
            <a:r>
              <a:rPr lang="en-US" altLang="zh-CN"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buNone/>
            </a:pP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三、政府采购预算编制有关问题 </a:t>
            </a:r>
          </a:p>
        </p:txBody>
      </p:sp>
      <p:sp>
        <p:nvSpPr>
          <p:cNvPr id="3" name="内容占位符 2"/>
          <p:cNvSpPr>
            <a:spLocks noGrp="1"/>
          </p:cNvSpPr>
          <p:nvPr>
            <p:ph idx="1"/>
          </p:nvPr>
        </p:nvSpPr>
        <p:spPr/>
        <p:txBody>
          <a:bodyPr/>
          <a:lstStyle/>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b="1">
                <a:solidFill>
                  <a:schemeClr val="tx1"/>
                </a:solidFill>
                <a:effectLst>
                  <a:outerShdw blurRad="38100" dist="19050" dir="2700000" algn="tl" rotWithShape="0">
                    <a:schemeClr val="dk1">
                      <a:alpha val="40000"/>
                    </a:schemeClr>
                  </a:outerShdw>
                </a:effectLst>
                <a:latin typeface="+mj-lt"/>
              </a:rPr>
              <a:t>（三）关于计划编报</a:t>
            </a:r>
            <a:r>
              <a:rPr lang="en-US" altLang="zh-CN" b="1">
                <a:solidFill>
                  <a:schemeClr val="tx1"/>
                </a:solidFill>
                <a:effectLst>
                  <a:outerShdw blurRad="38100" dist="19050" dir="2700000" algn="tl" rotWithShape="0">
                    <a:schemeClr val="dk1">
                      <a:alpha val="40000"/>
                    </a:schemeClr>
                  </a:outerShdw>
                </a:effectLst>
                <a:latin typeface="+mj-lt"/>
              </a:rPr>
              <a:t>      </a:t>
            </a:r>
          </a:p>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sz="2800" b="1">
                <a:ln w="22225">
                  <a:solidFill>
                    <a:schemeClr val="accent2"/>
                  </a:solidFill>
                  <a:prstDash val="solid"/>
                </a:ln>
                <a:solidFill>
                  <a:schemeClr val="accent2">
                    <a:lumMod val="40000"/>
                    <a:lumOff val="60000"/>
                  </a:schemeClr>
                </a:solidFill>
                <a:effectLst/>
                <a:latin typeface="+mj-lt"/>
                <a:ea typeface="宋体" panose="02010600030101010101" pitchFamily="2" charset="-122"/>
              </a:rPr>
              <a:t>已列入</a:t>
            </a:r>
            <a:r>
              <a:rPr lang="en-US" altLang="zh-CN" sz="2800" b="1">
                <a:ln w="22225">
                  <a:solidFill>
                    <a:schemeClr val="accent2"/>
                  </a:solidFill>
                  <a:prstDash val="solid"/>
                </a:ln>
                <a:solidFill>
                  <a:schemeClr val="accent2">
                    <a:lumMod val="40000"/>
                    <a:lumOff val="60000"/>
                  </a:schemeClr>
                </a:solidFill>
                <a:effectLst/>
                <a:latin typeface="+mj-lt"/>
                <a:ea typeface="宋体" panose="02010600030101010101" pitchFamily="2" charset="-122"/>
              </a:rPr>
              <a:t>2020</a:t>
            </a:r>
            <a:r>
              <a:rPr lang="zh-CN" altLang="en-US" sz="2800" b="1">
                <a:ln w="22225">
                  <a:solidFill>
                    <a:schemeClr val="accent2"/>
                  </a:solidFill>
                  <a:prstDash val="solid"/>
                </a:ln>
                <a:solidFill>
                  <a:schemeClr val="accent2">
                    <a:lumMod val="40000"/>
                    <a:lumOff val="60000"/>
                  </a:schemeClr>
                </a:solidFill>
                <a:effectLst/>
                <a:latin typeface="+mj-lt"/>
                <a:ea typeface="宋体" panose="02010600030101010101" pitchFamily="2" charset="-122"/>
              </a:rPr>
              <a:t>年政府采购预算的项目</a:t>
            </a:r>
            <a:r>
              <a:rPr lang="zh-CN" altLang="en-US" sz="2800"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及各单使用自筹资金的采购项目，系统将自动审核备案并下达采购计划；</a:t>
            </a:r>
            <a:r>
              <a:rPr lang="zh-CN" altLang="en-US" sz="2800" b="1">
                <a:ln w="22225">
                  <a:solidFill>
                    <a:schemeClr val="accent2"/>
                  </a:solidFill>
                  <a:prstDash val="solid"/>
                </a:ln>
                <a:solidFill>
                  <a:schemeClr val="accent2">
                    <a:lumMod val="40000"/>
                    <a:lumOff val="60000"/>
                  </a:schemeClr>
                </a:solidFill>
                <a:effectLst/>
                <a:latin typeface="+mj-lt"/>
                <a:ea typeface="宋体" panose="02010600030101010101" pitchFamily="2" charset="-122"/>
              </a:rPr>
              <a:t>年中项目资金、上年结转资金及其他资金等</a:t>
            </a:r>
            <a:r>
              <a:rPr lang="zh-CN" altLang="en-US" sz="2800"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，涉及政府采购的，填报采购计划时应进行备注，有资金分配方案的一并上传资金分配方案，经财政主管业务处室审核后下达采购计划。</a:t>
            </a:r>
          </a:p>
          <a:p>
            <a:pPr marL="0" indent="0">
              <a:buNone/>
            </a:pPr>
            <a:r>
              <a:rPr lang="zh-CN" altLang="en-US" sz="2800"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属于预留给</a:t>
            </a:r>
            <a:r>
              <a:rPr lang="zh-CN" altLang="en-US" sz="2800" b="1">
                <a:ln w="22225">
                  <a:solidFill>
                    <a:schemeClr val="accent2"/>
                  </a:solidFill>
                  <a:prstDash val="solid"/>
                </a:ln>
                <a:solidFill>
                  <a:schemeClr val="accent2">
                    <a:lumMod val="40000"/>
                    <a:lumOff val="60000"/>
                  </a:schemeClr>
                </a:solidFill>
                <a:effectLst/>
                <a:latin typeface="+mj-lt"/>
                <a:ea typeface="宋体" panose="02010600030101010101" pitchFamily="2" charset="-122"/>
              </a:rPr>
              <a:t>中小企业、监狱企业、贫困地区农产品</a:t>
            </a:r>
            <a:r>
              <a:rPr lang="zh-CN" altLang="en-US" sz="2800"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的政府采购预算项目，填报采购计划时应分别进行相应属性勾选</a:t>
            </a:r>
            <a:r>
              <a:rPr lang="en-US" altLang="zh-CN" sz="2800" b="1">
                <a:solidFill>
                  <a:schemeClr val="tx1"/>
                </a:solidFill>
                <a:effectLst>
                  <a:outerShdw blurRad="38100" dist="19050" dir="2700000" algn="tl" rotWithShape="0">
                    <a:schemeClr val="dk1">
                      <a:alpha val="40000"/>
                    </a:schemeClr>
                  </a:outerShdw>
                </a:effectLst>
                <a:latin typeface="+mj-lt"/>
              </a:rPr>
              <a:t> </a:t>
            </a:r>
            <a:r>
              <a:rPr lang="zh-CN" altLang="en-US" sz="2800"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a:t>
            </a:r>
          </a:p>
          <a:p>
            <a:pPr marL="0" indent="0">
              <a:buNone/>
            </a:pP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buNone/>
            </a:pPr>
            <a:r>
              <a:rPr lang="en-US" altLang="zh-CN"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buNone/>
            </a:pP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三、政府采购预算编制有关问题 </a:t>
            </a:r>
          </a:p>
        </p:txBody>
      </p:sp>
      <p:sp>
        <p:nvSpPr>
          <p:cNvPr id="3" name="内容占位符 2"/>
          <p:cNvSpPr>
            <a:spLocks noGrp="1"/>
          </p:cNvSpPr>
          <p:nvPr>
            <p:ph idx="1"/>
          </p:nvPr>
        </p:nvSpPr>
        <p:spPr/>
        <p:txBody>
          <a:bodyPr/>
          <a:lstStyle/>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b="1">
                <a:solidFill>
                  <a:schemeClr val="tx1"/>
                </a:solidFill>
                <a:effectLst>
                  <a:outerShdw blurRad="38100" dist="19050" dir="2700000" algn="tl" rotWithShape="0">
                    <a:schemeClr val="dk1">
                      <a:alpha val="40000"/>
                    </a:schemeClr>
                  </a:outerShdw>
                </a:effectLst>
                <a:latin typeface="+mj-lt"/>
              </a:rPr>
              <a:t>（四）关于采购方式选择</a:t>
            </a:r>
            <a:r>
              <a:rPr lang="en-US" altLang="zh-CN" b="1">
                <a:solidFill>
                  <a:schemeClr val="tx1"/>
                </a:solidFill>
                <a:effectLst>
                  <a:outerShdw blurRad="38100" dist="19050" dir="2700000" algn="tl" rotWithShape="0">
                    <a:schemeClr val="dk1">
                      <a:alpha val="40000"/>
                    </a:schemeClr>
                  </a:outerShdw>
                </a:effectLst>
                <a:latin typeface="+mj-lt"/>
              </a:rPr>
              <a:t> </a:t>
            </a:r>
          </a:p>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根据政府采购法律法规规定</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依法合理选择</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采购方式。</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公开招标限额标准以上</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选择非招标采购方式的，填报采购计划时，应同时上传非招标采购方式审批表。</a:t>
            </a:r>
          </a:p>
          <a:p>
            <a:pPr marL="0" indent="0">
              <a:buNone/>
            </a:pP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（五）关于组织实施</a:t>
            </a:r>
          </a:p>
          <a:p>
            <a:pPr marL="0" indent="0">
              <a:buNone/>
            </a:pP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采购计划下达后，各部门应及时组织项目招标采购工作，并于</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中标通知书发出之日起</a:t>
            </a:r>
            <a:r>
              <a:rPr lang="en-US" altLang="zh-CN" b="1">
                <a:ln w="22225">
                  <a:solidFill>
                    <a:schemeClr val="accent2"/>
                  </a:solidFill>
                  <a:prstDash val="solid"/>
                </a:ln>
                <a:solidFill>
                  <a:schemeClr val="accent2">
                    <a:lumMod val="40000"/>
                    <a:lumOff val="60000"/>
                  </a:schemeClr>
                </a:solidFill>
                <a:effectLst/>
                <a:latin typeface="+mj-lt"/>
                <a:ea typeface="宋体" panose="02010600030101010101" pitchFamily="2" charset="-122"/>
              </a:rPr>
              <a:t>30</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日内</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，按照招标文件约定与中标人签订书面合同。</a:t>
            </a:r>
          </a:p>
          <a:p>
            <a:pPr marL="0" indent="0">
              <a:buNone/>
            </a:pPr>
            <a:r>
              <a:rPr lang="en-US" altLang="zh-CN"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buNone/>
            </a:pPr>
            <a:endPar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三、政府采购预算编制有关问题 </a:t>
            </a:r>
          </a:p>
        </p:txBody>
      </p:sp>
      <p:sp>
        <p:nvSpPr>
          <p:cNvPr id="3" name="内容占位符 2"/>
          <p:cNvSpPr>
            <a:spLocks noGrp="1"/>
          </p:cNvSpPr>
          <p:nvPr>
            <p:ph idx="1"/>
          </p:nvPr>
        </p:nvSpPr>
        <p:spPr/>
        <p:txBody>
          <a:bodyPr/>
          <a:lstStyle/>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b="1">
                <a:solidFill>
                  <a:schemeClr val="tx1"/>
                </a:solidFill>
                <a:effectLst>
                  <a:outerShdw blurRad="38100" dist="19050" dir="2700000" algn="tl" rotWithShape="0">
                    <a:schemeClr val="dk1">
                      <a:alpha val="40000"/>
                    </a:schemeClr>
                  </a:outerShdw>
                </a:effectLst>
                <a:latin typeface="+mj-lt"/>
              </a:rPr>
              <a:t>（六）关于合同公示</a:t>
            </a:r>
            <a:r>
              <a:rPr lang="en-US" altLang="zh-CN" b="1">
                <a:solidFill>
                  <a:schemeClr val="tx1"/>
                </a:solidFill>
                <a:effectLst>
                  <a:outerShdw blurRad="38100" dist="19050" dir="2700000" algn="tl" rotWithShape="0">
                    <a:schemeClr val="dk1">
                      <a:alpha val="40000"/>
                    </a:schemeClr>
                  </a:outerShdw>
                </a:effectLst>
                <a:latin typeface="+mj-lt"/>
              </a:rPr>
              <a:t> </a:t>
            </a:r>
          </a:p>
          <a:p>
            <a:pPr marL="0" indent="0">
              <a:buNone/>
            </a:pPr>
            <a:r>
              <a:rPr lang="en-US" altLang="zh-CN" b="1">
                <a:solidFill>
                  <a:schemeClr val="tx1"/>
                </a:solidFill>
                <a:effectLst>
                  <a:outerShdw blurRad="38100" dist="19050" dir="2700000" algn="tl" rotWithShape="0">
                    <a:schemeClr val="dk1">
                      <a:alpha val="40000"/>
                    </a:schemeClr>
                  </a:outerShdw>
                </a:effectLst>
                <a:latin typeface="+mj-lt"/>
              </a:rPr>
              <a:t>      </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自合同签订之日起</a:t>
            </a:r>
            <a:r>
              <a:rPr lang="en-US" altLang="zh-CN" b="1">
                <a:ln w="22225">
                  <a:solidFill>
                    <a:schemeClr val="accent2"/>
                  </a:solidFill>
                  <a:prstDash val="solid"/>
                </a:ln>
                <a:solidFill>
                  <a:schemeClr val="accent2">
                    <a:lumMod val="40000"/>
                    <a:lumOff val="60000"/>
                  </a:schemeClr>
                </a:solidFill>
                <a:effectLst/>
                <a:latin typeface="+mj-lt"/>
                <a:ea typeface="宋体" panose="02010600030101010101" pitchFamily="2" charset="-122"/>
              </a:rPr>
              <a:t>2</a:t>
            </a:r>
            <a:r>
              <a:rPr lang="zh-CN" altLang="en-US" b="1">
                <a:ln w="22225">
                  <a:solidFill>
                    <a:schemeClr val="accent2"/>
                  </a:solidFill>
                  <a:prstDash val="solid"/>
                </a:ln>
                <a:solidFill>
                  <a:schemeClr val="accent2">
                    <a:lumMod val="40000"/>
                    <a:lumOff val="60000"/>
                  </a:schemeClr>
                </a:solidFill>
                <a:effectLst/>
                <a:latin typeface="+mj-lt"/>
                <a:ea typeface="宋体" panose="02010600030101010101" pitchFamily="2" charset="-122"/>
              </a:rPr>
              <a:t>个工作日内</a:t>
            </a: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进行公示               </a:t>
            </a:r>
          </a:p>
          <a:p>
            <a:pPr marL="0" indent="0">
              <a:buNone/>
            </a:pP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（七）关于资金支付</a:t>
            </a:r>
          </a:p>
          <a:p>
            <a:pPr marL="0" indent="0">
              <a:buNone/>
            </a:pPr>
            <a:r>
              <a:rPr lang="zh-CN" altLang="en-US" b="1">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四、政府采购评审专家劳务报酬有关问题 </a:t>
            </a:r>
          </a:p>
        </p:txBody>
      </p:sp>
      <p:grpSp>
        <p:nvGrpSpPr>
          <p:cNvPr id="29701" name="Group 11"/>
          <p:cNvGrpSpPr/>
          <p:nvPr/>
        </p:nvGrpSpPr>
        <p:grpSpPr>
          <a:xfrm>
            <a:off x="892175" y="2211705"/>
            <a:ext cx="6320155" cy="2014220"/>
            <a:chOff x="576" y="1008"/>
            <a:chExt cx="3981" cy="768"/>
          </a:xfrm>
        </p:grpSpPr>
        <p:sp>
          <p:nvSpPr>
            <p:cNvPr id="14348" name="AutoShape 12"/>
            <p:cNvSpPr>
              <a:spLocks noChangeArrowheads="1"/>
            </p:cNvSpPr>
            <p:nvPr/>
          </p:nvSpPr>
          <p:spPr bwMode="gray">
            <a:xfrm>
              <a:off x="576" y="1104"/>
              <a:ext cx="3981" cy="672"/>
            </a:xfrm>
            <a:prstGeom prst="roundRect">
              <a:avLst>
                <a:gd name="adj" fmla="val 16667"/>
              </a:avLst>
            </a:prstGeom>
            <a:gradFill rotWithShape="1">
              <a:gsLst>
                <a:gs pos="0">
                  <a:schemeClr val="hlink"/>
                </a:gs>
                <a:gs pos="100000">
                  <a:schemeClr val="hlink">
                    <a:gamma/>
                    <a:tint val="51373"/>
                    <a:invGamma/>
                  </a:schemeClr>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709" name="AutoShape 13"/>
            <p:cNvSpPr/>
            <p:nvPr/>
          </p:nvSpPr>
          <p:spPr>
            <a:xfrm>
              <a:off x="576" y="1008"/>
              <a:ext cx="3981" cy="519"/>
            </a:xfrm>
            <a:prstGeom prst="roundRect">
              <a:avLst>
                <a:gd name="adj" fmla="val 16667"/>
              </a:avLst>
            </a:prstGeom>
            <a:solidFill>
              <a:schemeClr val="hlink"/>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4350" name="AutoShape 14"/>
            <p:cNvSpPr>
              <a:spLocks noChangeArrowheads="1"/>
            </p:cNvSpPr>
            <p:nvPr/>
          </p:nvSpPr>
          <p:spPr bwMode="gray">
            <a:xfrm flipV="1">
              <a:off x="576" y="1344"/>
              <a:ext cx="3978" cy="240"/>
            </a:xfrm>
            <a:prstGeom prst="roundRect">
              <a:avLst>
                <a:gd name="adj" fmla="val 23750"/>
              </a:avLst>
            </a:prstGeom>
            <a:gradFill rotWithShape="1">
              <a:gsLst>
                <a:gs pos="0">
                  <a:schemeClr val="hlink">
                    <a:gamma/>
                    <a:tint val="0"/>
                    <a:invGamma/>
                  </a:schemeClr>
                </a:gs>
                <a:gs pos="100000">
                  <a:schemeClr val="hlink"/>
                </a:gs>
              </a:gsLst>
              <a:lin ang="5400000" scaled="1"/>
            </a:gra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9702" name="Rectangle 15"/>
          <p:cNvSpPr/>
          <p:nvPr/>
        </p:nvSpPr>
        <p:spPr>
          <a:xfrm>
            <a:off x="988695" y="2463800"/>
            <a:ext cx="6127750" cy="1198880"/>
          </a:xfrm>
          <a:prstGeom prst="rect">
            <a:avLst/>
          </a:prstGeom>
          <a:noFill/>
          <a:ln w="9525">
            <a:noFill/>
          </a:ln>
        </p:spPr>
        <p:txBody>
          <a:bodyPr wrap="square">
            <a:spAutoFit/>
          </a:bodyPr>
          <a:lstStyle/>
          <a:p>
            <a:pPr algn="l">
              <a:spcBef>
                <a:spcPct val="50000"/>
              </a:spcBef>
              <a:buClr>
                <a:srgbClr val="1F3F5F"/>
              </a:buClr>
              <a:buChar char="•"/>
            </a:pPr>
            <a:r>
              <a:rPr lang="zh-CN" altLang="en-US" b="1" dirty="0">
                <a:solidFill>
                  <a:schemeClr val="bg1"/>
                </a:solidFill>
                <a:latin typeface="Arial" panose="020B0604020202020204" pitchFamily="34" charset="0"/>
                <a:ea typeface="宋体" panose="02010600030101010101" pitchFamily="2" charset="-122"/>
              </a:rPr>
              <a:t> </a:t>
            </a:r>
            <a:r>
              <a:rPr lang="en-US" altLang="zh-CN" b="1" dirty="0">
                <a:solidFill>
                  <a:schemeClr val="bg1"/>
                </a:solidFill>
                <a:latin typeface="Arial" panose="020B0604020202020204" pitchFamily="34" charset="0"/>
                <a:ea typeface="宋体" panose="02010600030101010101" pitchFamily="2" charset="-122"/>
              </a:rPr>
              <a:t> </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《关于明确政府采购评审专家劳务报酬有关事项的通知》（宁财（采）发[2019]676号）</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四、政府采购评审专家劳务报酬有关问题</a:t>
            </a:r>
          </a:p>
        </p:txBody>
      </p:sp>
      <p:sp>
        <p:nvSpPr>
          <p:cNvPr id="3" name="内容占位符 2"/>
          <p:cNvSpPr>
            <a:spLocks noGrp="1"/>
          </p:cNvSpPr>
          <p:nvPr>
            <p:ph idx="1"/>
          </p:nvPr>
        </p:nvSpPr>
        <p:spPr/>
        <p:txBody>
          <a:bodyPr/>
          <a:lstStyle/>
          <a:p>
            <a:pPr marL="0" indent="0">
              <a:buNone/>
            </a:pP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zh-CN" altLang="en-US">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（一）评审专家劳务报酬支付主体</a:t>
            </a:r>
          </a:p>
          <a:p>
            <a:pPr marL="0" indent="0" algn="just">
              <a:buNone/>
            </a:pPr>
            <a:r>
              <a:rPr lang="zh-CN" altLang="en-US">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zh-CN" altLang="en-US">
                <a:ln w="22225">
                  <a:solidFill>
                    <a:schemeClr val="accent2"/>
                  </a:solidFill>
                  <a:prstDash val="solid"/>
                </a:ln>
                <a:solidFill>
                  <a:schemeClr val="accent2">
                    <a:lumMod val="40000"/>
                    <a:lumOff val="60000"/>
                  </a:schemeClr>
                </a:solidFill>
                <a:effectLst/>
                <a:latin typeface="+mj-lt"/>
                <a:ea typeface="宋体" panose="02010600030101010101" pitchFamily="2" charset="-122"/>
              </a:rPr>
              <a:t> </a:t>
            </a:r>
            <a:r>
              <a:rPr lang="zh-CN" altLang="en-US" sz="2800">
                <a:ln w="22225">
                  <a:solidFill>
                    <a:schemeClr val="accent2"/>
                  </a:solidFill>
                  <a:prstDash val="solid"/>
                </a:ln>
                <a:solidFill>
                  <a:schemeClr val="accent2">
                    <a:lumMod val="40000"/>
                    <a:lumOff val="60000"/>
                  </a:schemeClr>
                </a:solidFill>
                <a:effectLst/>
                <a:latin typeface="+mj-lt"/>
                <a:ea typeface="宋体" panose="02010600030101010101" pitchFamily="2" charset="-122"/>
              </a:rPr>
              <a:t>属于年度集中采购目录内的项目，由集中采购机构支付评审专家劳务报酬；集中采购目录外的项目，由采购人支付评审专家劳务报酬</a:t>
            </a:r>
            <a:r>
              <a:rPr lang="zh-CN" altLang="en-US"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支付应严格按财务制度办理相关手续，制作评审专家劳务报酬发放表，注明项目名称、评审时间、评审专家姓名、支付总额、专家收款账号等信息，经评审专家和采购单位经办人或集中采购机构经办人签字确认后，以转账等形式支付，最长不超过评审项目结束后15个工作日。</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四、政府采购评审专家劳务报酬有关问题</a:t>
            </a:r>
          </a:p>
        </p:txBody>
      </p:sp>
      <p:sp>
        <p:nvSpPr>
          <p:cNvPr id="3" name="内容占位符 2"/>
          <p:cNvSpPr>
            <a:spLocks noGrp="1"/>
          </p:cNvSpPr>
          <p:nvPr>
            <p:ph idx="1"/>
          </p:nvPr>
        </p:nvSpPr>
        <p:spPr/>
        <p:txBody>
          <a:bodyPr/>
          <a:lstStyle/>
          <a:p>
            <a:pPr marL="0" indent="0">
              <a:buNone/>
            </a:pP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（二）评审专家劳务报酬支付范围</a:t>
            </a:r>
          </a:p>
          <a:p>
            <a:pPr marL="0" indent="0" algn="just">
              <a:buNone/>
            </a:pPr>
            <a:r>
              <a:rPr lang="zh-CN" altLang="en-US"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经自治区财政厅选聘纳入评审专家库管理的人员或采购人自行选定相应专业领域的评审专家，以及因政府采购库内专家人数不足，通过随机方式抽取的自治区综合评标库内的专家，经本人确认同意，以独立身份参加政府采购项目评审、论证、验收等活动的，应按照政府采购评审劳务报酬支付标准领取劳务报酬。</a:t>
            </a:r>
            <a:r>
              <a:rPr lang="zh-CN" altLang="en-US" sz="2800">
                <a:ln w="22225">
                  <a:solidFill>
                    <a:schemeClr val="accent2"/>
                  </a:solidFill>
                  <a:prstDash val="solid"/>
                </a:ln>
                <a:solidFill>
                  <a:schemeClr val="accent2">
                    <a:lumMod val="40000"/>
                    <a:lumOff val="60000"/>
                  </a:schemeClr>
                </a:solidFill>
                <a:effectLst/>
                <a:latin typeface="+mj-lt"/>
                <a:ea typeface="宋体" panose="02010600030101010101" pitchFamily="2" charset="-122"/>
              </a:rPr>
              <a:t>采购人代表参与政府采购评审的，不得以评审专家名义领取劳务报酬。参与项目评审现场活动的其他人员（含监督人员）一律不领取劳务报酬。</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四、政府采购评审专家劳务报酬有关问题</a:t>
            </a:r>
          </a:p>
        </p:txBody>
      </p:sp>
      <p:sp>
        <p:nvSpPr>
          <p:cNvPr id="3" name="内容占位符 2"/>
          <p:cNvSpPr>
            <a:spLocks noGrp="1"/>
          </p:cNvSpPr>
          <p:nvPr>
            <p:ph idx="1"/>
          </p:nvPr>
        </p:nvSpPr>
        <p:spPr/>
        <p:txBody>
          <a:bodyPr/>
          <a:lstStyle/>
          <a:p>
            <a:pPr marL="0" indent="0">
              <a:buNone/>
            </a:pP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zh-CN" altLang="en-US">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三</a:t>
            </a: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）评审专家劳务报酬支付标准</a:t>
            </a:r>
          </a:p>
          <a:p>
            <a:pPr marL="0" indent="0" algn="just">
              <a:buNone/>
            </a:pP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en-US" alt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评审专家参加政府采购项目评审在</a:t>
            </a:r>
            <a:r>
              <a:rPr lang="en-US" altLang="zh-CN" sz="2800">
                <a:ln w="22225">
                  <a:solidFill>
                    <a:schemeClr val="accent2"/>
                  </a:solidFill>
                  <a:prstDash val="solid"/>
                </a:ln>
                <a:solidFill>
                  <a:schemeClr val="accent2">
                    <a:lumMod val="40000"/>
                    <a:lumOff val="60000"/>
                  </a:schemeClr>
                </a:solidFill>
                <a:effectLst/>
                <a:latin typeface="+mj-lt"/>
                <a:ea typeface="宋体" panose="02010600030101010101" pitchFamily="2" charset="-122"/>
              </a:rPr>
              <a:t>3小时以内（含3小时）的，劳务报酬300元/每人。3小时以外，每超过1小时，劳务报酬增加100元。</a:t>
            </a:r>
            <a:r>
              <a:rPr lang="en-US" alt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评审时间原则上每天不超过8小时，超过8小时的当天劳务报酬最高不超过1000元；参加同一项目复审的原评标委员会的评审专家，不得重复领取评审劳务费；担任评审小组组长的专家增发100元评审劳务费。</a:t>
            </a:r>
          </a:p>
          <a:p>
            <a:pPr marL="0" indent="0" algn="just">
              <a:buNone/>
            </a:pPr>
            <a:r>
              <a:rPr lang="en-US" alt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本通知自</a:t>
            </a:r>
            <a:r>
              <a:rPr lang="en-US" altLang="zh-CN" sz="2800">
                <a:ln w="22225">
                  <a:solidFill>
                    <a:schemeClr val="accent2"/>
                  </a:solidFill>
                  <a:prstDash val="solid"/>
                </a:ln>
                <a:solidFill>
                  <a:schemeClr val="accent2">
                    <a:lumMod val="40000"/>
                    <a:lumOff val="60000"/>
                  </a:schemeClr>
                </a:solidFill>
                <a:effectLst/>
                <a:latin typeface="+mj-lt"/>
                <a:ea typeface="宋体" panose="02010600030101010101" pitchFamily="2" charset="-122"/>
              </a:rPr>
              <a:t>2020年1月1月</a:t>
            </a:r>
            <a:r>
              <a:rPr lang="en-US" alt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起施行。</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五、政府采购透明度评估工作</a:t>
            </a:r>
          </a:p>
        </p:txBody>
      </p:sp>
      <p:sp>
        <p:nvSpPr>
          <p:cNvPr id="3" name="内容占位符 2"/>
          <p:cNvSpPr>
            <a:spLocks noGrp="1"/>
          </p:cNvSpPr>
          <p:nvPr>
            <p:ph idx="1"/>
          </p:nvPr>
        </p:nvSpPr>
        <p:spPr/>
        <p:txBody>
          <a:bodyPr/>
          <a:lstStyle/>
          <a:p>
            <a:pPr marL="0" indent="0" algn="just">
              <a:buNone/>
            </a:pP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en-US" alt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2017年宁夏在政府采购透明度评估中总得分76.6分，全国排名第31名</a:t>
            </a:r>
            <a:r>
              <a:rPr 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a:t>
            </a:r>
            <a:endPar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lgn="just">
              <a:buNone/>
            </a:pP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2017年存在问题：1.部分采购合同未能公示，在抽查公开招标、竞争性谈判、竞争性磋商文件中没有找到合同公告。在单一来源采购公告中有些项目有成交公告和合同公告，但是找不到单一来源公示及预算金额等。2.有些项目，例如邀请招标、竞争性谈判、询价采购等招标文件需要注册登录下载或者在指定地方购买，限制了普通公众便捷获取采购信息公开文件的途径。</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5940" y="672783"/>
            <a:ext cx="8229600" cy="927100"/>
          </a:xfrm>
        </p:spPr>
        <p:txBody>
          <a:bodyPr/>
          <a:lstStyle/>
          <a:p>
            <a:r>
              <a:rPr lang="zh-CN" altLang="en-US" sz="32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五、政府采购透明度评估工作</a:t>
            </a:r>
          </a:p>
        </p:txBody>
      </p:sp>
      <p:sp>
        <p:nvSpPr>
          <p:cNvPr id="3" name="内容占位符 2"/>
          <p:cNvSpPr>
            <a:spLocks noGrp="1"/>
          </p:cNvSpPr>
          <p:nvPr>
            <p:ph idx="1"/>
          </p:nvPr>
        </p:nvSpPr>
        <p:spPr/>
        <p:txBody>
          <a:bodyPr/>
          <a:lstStyle/>
          <a:p>
            <a:pPr marL="0" indent="0" algn="just">
              <a:buNone/>
            </a:pPr>
            <a:r>
              <a:rPr lang="en-US" altLang="zh-CN">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lang="en-US" alt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2018年宁夏在全国政府采购透明度评估中总得分90.9分，全国排名11名，</a:t>
            </a:r>
            <a:r>
              <a:rPr lang="zh-CN"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在</a:t>
            </a: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西北五省排名第一。</a:t>
            </a:r>
          </a:p>
          <a:p>
            <a:pPr marL="0" indent="0" algn="just">
              <a:buNone/>
            </a:pP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p>
          <a:p>
            <a:pPr marL="0" indent="0" algn="just">
              <a:buNone/>
            </a:pP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rPr>
              <a:t>    </a:t>
            </a:r>
            <a:r>
              <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hlinkClick r:id="rId2" action="ppaction://hlinkfile"/>
              </a:rPr>
              <a:t>政府采购透明度评估指标及评分方法</a:t>
            </a:r>
            <a:endParaRPr sz="2800">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p:txBody>
          <a:bodyPr vert="horz" wrap="square" lIns="91440" tIns="45720" rIns="91440" bIns="45720" anchor="ctr"/>
          <a:lstStyle/>
          <a:p>
            <a:pPr eaLnBrk="1" hangingPunct="1"/>
            <a:r>
              <a:rPr lang="zh-CN" altLang="en-US" sz="36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
            </a:r>
            <a:br>
              <a:rPr lang="zh-CN" altLang="en-US" sz="36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br>
            <a:r>
              <a:rPr lang="zh-CN" altLang="en-US" sz="36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六、政府采购信息化建设工作</a:t>
            </a:r>
          </a:p>
        </p:txBody>
      </p:sp>
      <p:pic>
        <p:nvPicPr>
          <p:cNvPr id="66563" name="Picture 3" descr="circuler_1"/>
          <p:cNvPicPr>
            <a:picLocks noChangeAspect="1"/>
          </p:cNvPicPr>
          <p:nvPr/>
        </p:nvPicPr>
        <p:blipFill>
          <a:blip r:embed="rId2"/>
          <a:stretch>
            <a:fillRect/>
          </a:stretch>
        </p:blipFill>
        <p:spPr>
          <a:xfrm>
            <a:off x="3776663" y="2921000"/>
            <a:ext cx="2309812" cy="2289175"/>
          </a:xfrm>
          <a:prstGeom prst="rect">
            <a:avLst/>
          </a:prstGeom>
          <a:noFill/>
          <a:ln w="9525">
            <a:noFill/>
          </a:ln>
        </p:spPr>
      </p:pic>
      <p:sp>
        <p:nvSpPr>
          <p:cNvPr id="66564" name="Arc 4"/>
          <p:cNvSpPr/>
          <p:nvPr/>
        </p:nvSpPr>
        <p:spPr>
          <a:xfrm rot="5400000" flipH="1" flipV="1">
            <a:off x="3224530" y="3487420"/>
            <a:ext cx="2279650" cy="1174750"/>
          </a:xfrm>
          <a:custGeom>
            <a:avLst/>
            <a:gdLst>
              <a:gd name="txL" fmla="*/ 0 w 43192"/>
              <a:gd name="txT" fmla="*/ 0 h 21809"/>
              <a:gd name="txR" fmla="*/ 43192 w 43192"/>
              <a:gd name="txB" fmla="*/ 21809 h 21809"/>
            </a:gdLst>
            <a:ahLst/>
            <a:cxnLst>
              <a:cxn ang="0">
                <a:pos x="0" y="2147483647"/>
              </a:cxn>
              <a:cxn ang="0">
                <a:pos x="2147483647" y="2147483647"/>
              </a:cxn>
              <a:cxn ang="0">
                <a:pos x="2147483647" y="2147483647"/>
              </a:cxn>
            </a:cxnLst>
            <a:rect l="txL" t="txT" r="txR" b="txB"/>
            <a:pathLst>
              <a:path w="43192" h="21809" fill="none">
                <a:moveTo>
                  <a:pt x="0" y="21001"/>
                </a:moveTo>
                <a:cubicBezTo>
                  <a:pt x="324" y="9309"/>
                  <a:pt x="9895" y="-1"/>
                  <a:pt x="21592" y="0"/>
                </a:cubicBezTo>
                <a:cubicBezTo>
                  <a:pt x="33521" y="0"/>
                  <a:pt x="43192" y="9670"/>
                  <a:pt x="43192" y="21600"/>
                </a:cubicBezTo>
                <a:cubicBezTo>
                  <a:pt x="43192" y="21669"/>
                  <a:pt x="43191" y="21739"/>
                  <a:pt x="43190" y="21808"/>
                </a:cubicBezTo>
              </a:path>
              <a:path w="43192" h="21809" stroke="0">
                <a:moveTo>
                  <a:pt x="0" y="21001"/>
                </a:moveTo>
                <a:cubicBezTo>
                  <a:pt x="324" y="9309"/>
                  <a:pt x="9895" y="-1"/>
                  <a:pt x="21592" y="0"/>
                </a:cubicBezTo>
                <a:cubicBezTo>
                  <a:pt x="33521" y="0"/>
                  <a:pt x="43192" y="9670"/>
                  <a:pt x="43192" y="21600"/>
                </a:cubicBezTo>
                <a:cubicBezTo>
                  <a:pt x="43192" y="21669"/>
                  <a:pt x="43191" y="21739"/>
                  <a:pt x="43190" y="21808"/>
                </a:cubicBezTo>
                <a:lnTo>
                  <a:pt x="21592" y="21600"/>
                </a:lnTo>
                <a:lnTo>
                  <a:pt x="0" y="21001"/>
                </a:lnTo>
                <a:close/>
              </a:path>
            </a:pathLst>
          </a:custGeom>
          <a:solidFill>
            <a:schemeClr val="accent1">
              <a:alpha val="50195"/>
            </a:schemeClr>
          </a:solidFill>
          <a:ln w="9525">
            <a:noFill/>
          </a:ln>
        </p:spPr>
        <p:txBody>
          <a:bodyPr/>
          <a:lstStyle/>
          <a:p>
            <a:endParaRPr lang="zh-CN" altLang="en-US"/>
          </a:p>
        </p:txBody>
      </p:sp>
      <p:sp>
        <p:nvSpPr>
          <p:cNvPr id="66565" name="Arc 5"/>
          <p:cNvSpPr/>
          <p:nvPr/>
        </p:nvSpPr>
        <p:spPr>
          <a:xfrm rot="-5109568" flipH="1" flipV="1">
            <a:off x="4329113" y="3495675"/>
            <a:ext cx="2279650" cy="1230313"/>
          </a:xfrm>
          <a:custGeom>
            <a:avLst/>
            <a:gdLst>
              <a:gd name="txL" fmla="*/ 0 w 43180"/>
              <a:gd name="txT" fmla="*/ 0 h 23297"/>
              <a:gd name="txR" fmla="*/ 43180 w 43180"/>
              <a:gd name="txB" fmla="*/ 23297 h 23297"/>
            </a:gdLst>
            <a:ahLst/>
            <a:cxnLst>
              <a:cxn ang="0">
                <a:pos x="2147483647" y="2147483647"/>
              </a:cxn>
              <a:cxn ang="0">
                <a:pos x="2147483647" y="2147483647"/>
              </a:cxn>
              <a:cxn ang="0">
                <a:pos x="2147483647" y="2147483647"/>
              </a:cxn>
            </a:cxnLst>
            <a:rect l="txL" t="txT" r="txR" b="txB"/>
            <a:pathLst>
              <a:path w="43180" h="23297" fill="none">
                <a:moveTo>
                  <a:pt x="66" y="23297"/>
                </a:moveTo>
                <a:cubicBezTo>
                  <a:pt x="22" y="22732"/>
                  <a:pt x="0" y="22166"/>
                  <a:pt x="0" y="21600"/>
                </a:cubicBezTo>
                <a:cubicBezTo>
                  <a:pt x="0" y="9670"/>
                  <a:pt x="9670" y="0"/>
                  <a:pt x="21600" y="0"/>
                </a:cubicBezTo>
                <a:cubicBezTo>
                  <a:pt x="33167" y="-1"/>
                  <a:pt x="42681" y="9112"/>
                  <a:pt x="43179" y="20669"/>
                </a:cubicBezTo>
              </a:path>
              <a:path w="43180" h="23297" stroke="0">
                <a:moveTo>
                  <a:pt x="66" y="23297"/>
                </a:moveTo>
                <a:cubicBezTo>
                  <a:pt x="22" y="22732"/>
                  <a:pt x="0" y="22166"/>
                  <a:pt x="0" y="21600"/>
                </a:cubicBezTo>
                <a:cubicBezTo>
                  <a:pt x="0" y="9670"/>
                  <a:pt x="9670" y="0"/>
                  <a:pt x="21600" y="0"/>
                </a:cubicBezTo>
                <a:cubicBezTo>
                  <a:pt x="33167" y="-1"/>
                  <a:pt x="42681" y="9112"/>
                  <a:pt x="43179" y="20669"/>
                </a:cubicBezTo>
                <a:lnTo>
                  <a:pt x="21600" y="21600"/>
                </a:lnTo>
                <a:lnTo>
                  <a:pt x="66" y="23297"/>
                </a:lnTo>
                <a:close/>
              </a:path>
            </a:pathLst>
          </a:custGeom>
          <a:solidFill>
            <a:schemeClr val="accent2">
              <a:alpha val="50195"/>
            </a:schemeClr>
          </a:solidFill>
          <a:ln w="9525">
            <a:noFill/>
          </a:ln>
        </p:spPr>
        <p:txBody>
          <a:bodyPr/>
          <a:lstStyle/>
          <a:p>
            <a:endParaRPr lang="zh-CN" altLang="en-US"/>
          </a:p>
        </p:txBody>
      </p:sp>
      <p:grpSp>
        <p:nvGrpSpPr>
          <p:cNvPr id="66566" name="Group 6"/>
          <p:cNvGrpSpPr/>
          <p:nvPr/>
        </p:nvGrpSpPr>
        <p:grpSpPr>
          <a:xfrm rot="-3733502" flipH="1" flipV="1">
            <a:off x="4446588" y="4468813"/>
            <a:ext cx="2005012" cy="485775"/>
            <a:chOff x="2532" y="1051"/>
            <a:chExt cx="893" cy="246"/>
          </a:xfrm>
        </p:grpSpPr>
        <p:grpSp>
          <p:nvGrpSpPr>
            <p:cNvPr id="66604" name="Group 7"/>
            <p:cNvGrpSpPr/>
            <p:nvPr/>
          </p:nvGrpSpPr>
          <p:grpSpPr>
            <a:xfrm>
              <a:off x="2532" y="1051"/>
              <a:ext cx="743" cy="185"/>
              <a:chOff x="1565" y="2568"/>
              <a:chExt cx="1118" cy="279"/>
            </a:xfrm>
          </p:grpSpPr>
          <p:sp>
            <p:nvSpPr>
              <p:cNvPr id="66610" name="AutoShape 8"/>
              <p:cNvSpPr/>
              <p:nvPr/>
            </p:nvSpPr>
            <p:spPr>
              <a:xfrm rot="5263130">
                <a:off x="1859" y="2273"/>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6611" name="AutoShape 9"/>
              <p:cNvSpPr/>
              <p:nvPr/>
            </p:nvSpPr>
            <p:spPr>
              <a:xfrm rot="6078281">
                <a:off x="1995" y="2273"/>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6612" name="AutoShape 10"/>
              <p:cNvSpPr/>
              <p:nvPr/>
            </p:nvSpPr>
            <p:spPr>
              <a:xfrm rot="6373927">
                <a:off x="2071" y="2295"/>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6613" name="AutoShape 11"/>
              <p:cNvSpPr/>
              <p:nvPr/>
            </p:nvSpPr>
            <p:spPr>
              <a:xfrm rot="6906312">
                <a:off x="2161" y="2325"/>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66605" name="Group 12"/>
            <p:cNvGrpSpPr/>
            <p:nvPr/>
          </p:nvGrpSpPr>
          <p:grpSpPr>
            <a:xfrm rot="1353540">
              <a:off x="2682" y="1111"/>
              <a:ext cx="743" cy="186"/>
              <a:chOff x="1565" y="2568"/>
              <a:chExt cx="1118" cy="279"/>
            </a:xfrm>
          </p:grpSpPr>
          <p:sp>
            <p:nvSpPr>
              <p:cNvPr id="66606" name="AutoShape 13"/>
              <p:cNvSpPr/>
              <p:nvPr/>
            </p:nvSpPr>
            <p:spPr>
              <a:xfrm rot="5263130">
                <a:off x="1859" y="2273"/>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6607" name="AutoShape 14"/>
              <p:cNvSpPr/>
              <p:nvPr/>
            </p:nvSpPr>
            <p:spPr>
              <a:xfrm rot="6078281">
                <a:off x="1995" y="2273"/>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6608" name="AutoShape 15"/>
              <p:cNvSpPr/>
              <p:nvPr/>
            </p:nvSpPr>
            <p:spPr>
              <a:xfrm rot="6373927">
                <a:off x="2071" y="2295"/>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6609" name="AutoShape 16"/>
              <p:cNvSpPr/>
              <p:nvPr/>
            </p:nvSpPr>
            <p:spPr>
              <a:xfrm rot="6906312">
                <a:off x="2161" y="2325"/>
                <a:ext cx="227" cy="816"/>
              </a:xfrm>
              <a:prstGeom prst="moon">
                <a:avLst>
                  <a:gd name="adj" fmla="val 49773"/>
                </a:avLst>
              </a:prstGeom>
              <a:solidFill>
                <a:srgbClr val="F8F8F8">
                  <a:alpha val="3922"/>
                </a:srgbClr>
              </a:solid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sp>
        <p:nvSpPr>
          <p:cNvPr id="66567" name="Text Box 17"/>
          <p:cNvSpPr txBox="1"/>
          <p:nvPr/>
        </p:nvSpPr>
        <p:spPr>
          <a:xfrm>
            <a:off x="3823335" y="3467100"/>
            <a:ext cx="1081088" cy="1168400"/>
          </a:xfrm>
          <a:prstGeom prst="rect">
            <a:avLst/>
          </a:prstGeom>
          <a:noFill/>
          <a:ln w="9525">
            <a:noFill/>
          </a:ln>
        </p:spPr>
        <p:txBody>
          <a:bodyPr wrap="square">
            <a:spAutoFit/>
          </a:bodyPr>
          <a:lstStyle/>
          <a:p>
            <a:pPr marL="0" indent="0" algn="just">
              <a:buNone/>
            </a:pPr>
            <a:r>
              <a:rPr lang="en-US" altLang="zh-CN" sz="1400">
                <a:effectLst>
                  <a:outerShdw blurRad="38100" dist="19050" dir="2700000" algn="tl" rotWithShape="0">
                    <a:schemeClr val="dk1">
                      <a:alpha val="40000"/>
                    </a:schemeClr>
                  </a:outerShdw>
                </a:effectLst>
                <a:latin typeface="+mj-lt"/>
                <a:sym typeface="+mn-ea"/>
              </a:rPr>
              <a:t>总目标</a:t>
            </a:r>
            <a:r>
              <a:rPr lang="zh-CN" altLang="en-US" sz="1400">
                <a:effectLst>
                  <a:outerShdw blurRad="38100" dist="19050" dir="2700000" algn="tl" rotWithShape="0">
                    <a:schemeClr val="dk1">
                      <a:alpha val="40000"/>
                    </a:schemeClr>
                  </a:outerShdw>
                </a:effectLst>
                <a:latin typeface="+mj-lt"/>
                <a:sym typeface="+mn-ea"/>
              </a:rPr>
              <a:t>：</a:t>
            </a:r>
            <a:r>
              <a:rPr lang="en-US" altLang="zh-CN" sz="1400">
                <a:effectLst>
                  <a:outerShdw blurRad="38100" dist="19050" dir="2700000" algn="tl" rotWithShape="0">
                    <a:schemeClr val="dk1">
                      <a:alpha val="40000"/>
                    </a:schemeClr>
                  </a:outerShdw>
                </a:effectLst>
                <a:latin typeface="+mj-lt"/>
                <a:sym typeface="+mn-ea"/>
              </a:rPr>
              <a:t>功能完善、资源共享、规范透明、</a:t>
            </a:r>
            <a:endParaRPr lang="en-US" altLang="zh-CN" sz="1400">
              <a:solidFill>
                <a:schemeClr val="tx1"/>
              </a:solidFill>
              <a:effectLst>
                <a:outerShdw blurRad="38100" dist="19050" dir="2700000" algn="tl" rotWithShape="0">
                  <a:schemeClr val="dk1">
                    <a:alpha val="40000"/>
                  </a:schemeClr>
                </a:outerShdw>
              </a:effectLst>
              <a:latin typeface="+mj-lt"/>
              <a:ea typeface="宋体" panose="02010600030101010101" pitchFamily="2" charset="-122"/>
            </a:endParaRPr>
          </a:p>
          <a:p>
            <a:pPr marL="0" indent="0" algn="just">
              <a:buNone/>
            </a:pPr>
            <a:r>
              <a:rPr lang="en-US" altLang="zh-CN" sz="1400">
                <a:effectLst>
                  <a:outerShdw blurRad="38100" dist="19050" dir="2700000" algn="tl" rotWithShape="0">
                    <a:schemeClr val="dk1">
                      <a:alpha val="40000"/>
                    </a:schemeClr>
                  </a:outerShdw>
                </a:effectLst>
                <a:latin typeface="+mj-lt"/>
                <a:sym typeface="+mn-ea"/>
              </a:rPr>
              <a:t>安全高效</a:t>
            </a:r>
            <a:endParaRPr lang="en-US" altLang="zh-CN" sz="1400" b="1" dirty="0">
              <a:solidFill>
                <a:srgbClr val="292929"/>
              </a:solidFill>
              <a:latin typeface="Arial" panose="020B0604020202020204" pitchFamily="34" charset="0"/>
              <a:ea typeface="宋体" panose="02010600030101010101" pitchFamily="2" charset="-122"/>
            </a:endParaRPr>
          </a:p>
        </p:txBody>
      </p:sp>
      <p:sp>
        <p:nvSpPr>
          <p:cNvPr id="66568" name="Text Box 18"/>
          <p:cNvSpPr txBox="1"/>
          <p:nvPr/>
        </p:nvSpPr>
        <p:spPr>
          <a:xfrm>
            <a:off x="4956175" y="3467100"/>
            <a:ext cx="1004888" cy="1383665"/>
          </a:xfrm>
          <a:prstGeom prst="rect">
            <a:avLst/>
          </a:prstGeom>
          <a:noFill/>
          <a:ln w="9525">
            <a:noFill/>
          </a:ln>
        </p:spPr>
        <p:txBody>
          <a:bodyPr>
            <a:spAutoFit/>
          </a:bodyPr>
          <a:lstStyle/>
          <a:p>
            <a:pPr marL="0" indent="0" algn="just">
              <a:buNone/>
            </a:pPr>
            <a:r>
              <a:rPr lang="en-US" altLang="zh-CN" sz="1400">
                <a:effectLst>
                  <a:outerShdw blurRad="38100" dist="19050" dir="2700000" algn="tl" rotWithShape="0">
                    <a:schemeClr val="dk1">
                      <a:alpha val="40000"/>
                    </a:schemeClr>
                  </a:outerShdw>
                </a:effectLst>
                <a:latin typeface="+mj-lt"/>
                <a:sym typeface="+mn-ea"/>
              </a:rPr>
              <a:t>建设理念</a:t>
            </a:r>
            <a:r>
              <a:rPr lang="zh-CN" altLang="en-US" sz="1400">
                <a:effectLst>
                  <a:outerShdw blurRad="38100" dist="19050" dir="2700000" algn="tl" rotWithShape="0">
                    <a:schemeClr val="dk1">
                      <a:alpha val="40000"/>
                    </a:schemeClr>
                  </a:outerShdw>
                </a:effectLst>
                <a:latin typeface="+mj-lt"/>
                <a:sym typeface="+mn-ea"/>
              </a:rPr>
              <a:t>：</a:t>
            </a:r>
            <a:r>
              <a:rPr lang="en-US" altLang="zh-CN" sz="1400">
                <a:effectLst>
                  <a:outerShdw blurRad="38100" dist="19050" dir="2700000" algn="tl" rotWithShape="0">
                    <a:schemeClr val="dk1">
                      <a:alpha val="40000"/>
                    </a:schemeClr>
                  </a:outerShdw>
                </a:effectLst>
                <a:latin typeface="+mj-lt"/>
                <a:sym typeface="+mn-ea"/>
              </a:rPr>
              <a:t>系统操作留痕可追溯，过程透明全公开</a:t>
            </a:r>
            <a:endParaRPr lang="en-US" altLang="zh-CN" sz="1400" b="1" dirty="0">
              <a:solidFill>
                <a:srgbClr val="292929"/>
              </a:solidFill>
              <a:latin typeface="Arial" panose="020B0604020202020204" pitchFamily="34" charset="0"/>
              <a:ea typeface="宋体" panose="02010600030101010101" pitchFamily="2" charset="-122"/>
            </a:endParaRPr>
          </a:p>
        </p:txBody>
      </p:sp>
      <p:sp>
        <p:nvSpPr>
          <p:cNvPr id="66569" name="Line 19"/>
          <p:cNvSpPr/>
          <p:nvPr/>
        </p:nvSpPr>
        <p:spPr>
          <a:xfrm>
            <a:off x="3885883" y="3034983"/>
            <a:ext cx="342900" cy="107950"/>
          </a:xfrm>
          <a:prstGeom prst="line">
            <a:avLst/>
          </a:prstGeom>
          <a:ln w="76200" cap="flat" cmpd="sng">
            <a:solidFill>
              <a:schemeClr val="tx1"/>
            </a:solidFill>
            <a:prstDash val="solid"/>
            <a:headEnd type="none" w="med" len="med"/>
            <a:tailEnd type="triangle" w="med" len="med"/>
          </a:ln>
        </p:spPr>
      </p:sp>
      <p:sp>
        <p:nvSpPr>
          <p:cNvPr id="66570" name="Line 20"/>
          <p:cNvSpPr/>
          <p:nvPr/>
        </p:nvSpPr>
        <p:spPr>
          <a:xfrm flipV="1">
            <a:off x="3714750" y="4648200"/>
            <a:ext cx="247650" cy="190500"/>
          </a:xfrm>
          <a:prstGeom prst="line">
            <a:avLst/>
          </a:prstGeom>
          <a:ln w="76200" cap="flat" cmpd="sng">
            <a:solidFill>
              <a:schemeClr val="tx1"/>
            </a:solidFill>
            <a:prstDash val="solid"/>
            <a:headEnd type="none" w="med" len="med"/>
            <a:tailEnd type="triangle" w="med" len="med"/>
          </a:ln>
        </p:spPr>
      </p:sp>
      <p:sp>
        <p:nvSpPr>
          <p:cNvPr id="66571" name="Line 21"/>
          <p:cNvSpPr/>
          <p:nvPr/>
        </p:nvSpPr>
        <p:spPr>
          <a:xfrm rot="-2696133" flipV="1">
            <a:off x="4244975" y="5228908"/>
            <a:ext cx="247650" cy="190500"/>
          </a:xfrm>
          <a:prstGeom prst="line">
            <a:avLst/>
          </a:prstGeom>
          <a:ln w="76200" cap="flat" cmpd="sng">
            <a:solidFill>
              <a:schemeClr val="tx1"/>
            </a:solidFill>
            <a:prstDash val="solid"/>
            <a:headEnd type="none" w="med" len="med"/>
            <a:tailEnd type="triangle" w="med" len="med"/>
          </a:ln>
        </p:spPr>
      </p:sp>
      <p:sp>
        <p:nvSpPr>
          <p:cNvPr id="66572" name="Line 22"/>
          <p:cNvSpPr/>
          <p:nvPr/>
        </p:nvSpPr>
        <p:spPr>
          <a:xfrm rot="2103433" flipV="1">
            <a:off x="3443923" y="3775710"/>
            <a:ext cx="249237" cy="190500"/>
          </a:xfrm>
          <a:prstGeom prst="line">
            <a:avLst/>
          </a:prstGeom>
          <a:ln w="76200" cap="flat" cmpd="sng">
            <a:solidFill>
              <a:schemeClr val="tx1"/>
            </a:solidFill>
            <a:prstDash val="solid"/>
            <a:headEnd type="none" w="med" len="med"/>
            <a:tailEnd type="triangle" w="med" len="med"/>
          </a:ln>
        </p:spPr>
      </p:sp>
      <p:sp>
        <p:nvSpPr>
          <p:cNvPr id="66573" name="Line 23"/>
          <p:cNvSpPr/>
          <p:nvPr/>
        </p:nvSpPr>
        <p:spPr>
          <a:xfrm rot="-6456755" flipH="1" flipV="1">
            <a:off x="5252720" y="2842578"/>
            <a:ext cx="342900" cy="107950"/>
          </a:xfrm>
          <a:prstGeom prst="line">
            <a:avLst/>
          </a:prstGeom>
          <a:ln w="76200" cap="flat" cmpd="sng">
            <a:solidFill>
              <a:schemeClr val="tx1"/>
            </a:solidFill>
            <a:prstDash val="solid"/>
            <a:headEnd type="none" w="med" len="med"/>
            <a:tailEnd type="triangle" w="med" len="med"/>
          </a:ln>
        </p:spPr>
      </p:sp>
      <p:sp>
        <p:nvSpPr>
          <p:cNvPr id="66574" name="Line 24"/>
          <p:cNvSpPr/>
          <p:nvPr/>
        </p:nvSpPr>
        <p:spPr>
          <a:xfrm rot="4384254" flipH="1">
            <a:off x="5770245" y="5172710"/>
            <a:ext cx="247650" cy="190500"/>
          </a:xfrm>
          <a:prstGeom prst="line">
            <a:avLst/>
          </a:prstGeom>
          <a:ln w="76200" cap="flat" cmpd="sng">
            <a:solidFill>
              <a:schemeClr val="tx1"/>
            </a:solidFill>
            <a:prstDash val="solid"/>
            <a:headEnd type="none" w="med" len="med"/>
            <a:tailEnd type="triangle" w="med" len="med"/>
          </a:ln>
        </p:spPr>
      </p:sp>
      <p:sp>
        <p:nvSpPr>
          <p:cNvPr id="66575" name="Line 25"/>
          <p:cNvSpPr/>
          <p:nvPr/>
        </p:nvSpPr>
        <p:spPr>
          <a:xfrm rot="120645" flipH="1">
            <a:off x="6149023" y="3585845"/>
            <a:ext cx="247650" cy="190500"/>
          </a:xfrm>
          <a:prstGeom prst="line">
            <a:avLst/>
          </a:prstGeom>
          <a:ln w="76200" cap="flat" cmpd="sng">
            <a:solidFill>
              <a:schemeClr val="tx1"/>
            </a:solidFill>
            <a:prstDash val="solid"/>
            <a:headEnd type="none" w="med" len="med"/>
            <a:tailEnd type="triangle" w="med" len="med"/>
          </a:ln>
        </p:spPr>
      </p:sp>
      <p:sp>
        <p:nvSpPr>
          <p:cNvPr id="66576" name="AutoShape 26"/>
          <p:cNvSpPr/>
          <p:nvPr/>
        </p:nvSpPr>
        <p:spPr>
          <a:xfrm>
            <a:off x="2325370" y="2153920"/>
            <a:ext cx="1619885" cy="677545"/>
          </a:xfrm>
          <a:prstGeom prst="roundRect">
            <a:avLst>
              <a:gd name="adj" fmla="val 50000"/>
            </a:avLst>
          </a:prstGeom>
          <a:solidFill>
            <a:srgbClr val="C0C0C0"/>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27" name="AutoShape 27"/>
          <p:cNvSpPr>
            <a:spLocks noChangeArrowheads="1"/>
          </p:cNvSpPr>
          <p:nvPr/>
        </p:nvSpPr>
        <p:spPr bwMode="gray">
          <a:xfrm>
            <a:off x="2384425" y="2199005"/>
            <a:ext cx="1501775" cy="587375"/>
          </a:xfrm>
          <a:prstGeom prst="roundRect">
            <a:avLst>
              <a:gd name="adj" fmla="val 50000"/>
            </a:avLst>
          </a:prstGeom>
          <a:gradFill rotWithShape="1">
            <a:gsLst>
              <a:gs pos="0">
                <a:schemeClr val="accent1">
                  <a:alpha val="70000"/>
                </a:schemeClr>
              </a:gs>
              <a:gs pos="100000">
                <a:schemeClr val="accent1">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78" name="AutoShape 28"/>
          <p:cNvSpPr/>
          <p:nvPr/>
        </p:nvSpPr>
        <p:spPr>
          <a:xfrm flipH="1">
            <a:off x="5527040" y="2108200"/>
            <a:ext cx="1614170" cy="678180"/>
          </a:xfrm>
          <a:prstGeom prst="roundRect">
            <a:avLst>
              <a:gd name="adj" fmla="val 50000"/>
            </a:avLst>
          </a:prstGeom>
          <a:solidFill>
            <a:srgbClr val="B2B2B2"/>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29" name="AutoShape 29"/>
          <p:cNvSpPr>
            <a:spLocks noChangeArrowheads="1"/>
          </p:cNvSpPr>
          <p:nvPr/>
        </p:nvSpPr>
        <p:spPr bwMode="gray">
          <a:xfrm flipH="1">
            <a:off x="5576570" y="2199005"/>
            <a:ext cx="1532890" cy="587375"/>
          </a:xfrm>
          <a:prstGeom prst="roundRect">
            <a:avLst>
              <a:gd name="adj" fmla="val 50000"/>
            </a:avLst>
          </a:prstGeom>
          <a:gradFill rotWithShape="1">
            <a:gsLst>
              <a:gs pos="0">
                <a:schemeClr val="accent2">
                  <a:alpha val="70000"/>
                </a:schemeClr>
              </a:gs>
              <a:gs pos="100000">
                <a:schemeClr val="accent2">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80" name="Rectangle 30"/>
          <p:cNvSpPr/>
          <p:nvPr/>
        </p:nvSpPr>
        <p:spPr>
          <a:xfrm>
            <a:off x="2384584" y="2324100"/>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一体化在线服务</a:t>
            </a:r>
          </a:p>
        </p:txBody>
      </p:sp>
      <p:sp>
        <p:nvSpPr>
          <p:cNvPr id="66581" name="Rectangle 31"/>
          <p:cNvSpPr/>
          <p:nvPr/>
        </p:nvSpPr>
        <p:spPr>
          <a:xfrm>
            <a:off x="5576729" y="2323783"/>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全过程闭环联动</a:t>
            </a:r>
          </a:p>
        </p:txBody>
      </p:sp>
      <p:sp>
        <p:nvSpPr>
          <p:cNvPr id="66582" name="AutoShape 32"/>
          <p:cNvSpPr/>
          <p:nvPr/>
        </p:nvSpPr>
        <p:spPr>
          <a:xfrm>
            <a:off x="1842770" y="3341370"/>
            <a:ext cx="1568450" cy="678180"/>
          </a:xfrm>
          <a:prstGeom prst="roundRect">
            <a:avLst>
              <a:gd name="adj" fmla="val 50000"/>
            </a:avLst>
          </a:prstGeom>
          <a:solidFill>
            <a:srgbClr val="C0C0C0"/>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33" name="AutoShape 33"/>
          <p:cNvSpPr>
            <a:spLocks noChangeArrowheads="1"/>
          </p:cNvSpPr>
          <p:nvPr/>
        </p:nvSpPr>
        <p:spPr bwMode="gray">
          <a:xfrm>
            <a:off x="1842770" y="3387090"/>
            <a:ext cx="1569720" cy="587375"/>
          </a:xfrm>
          <a:prstGeom prst="roundRect">
            <a:avLst>
              <a:gd name="adj" fmla="val 50000"/>
            </a:avLst>
          </a:prstGeom>
          <a:gradFill rotWithShape="1">
            <a:gsLst>
              <a:gs pos="0">
                <a:schemeClr val="accent1">
                  <a:alpha val="70000"/>
                </a:schemeClr>
              </a:gs>
              <a:gs pos="100000">
                <a:schemeClr val="accent1">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84" name="Rectangle 34"/>
          <p:cNvSpPr/>
          <p:nvPr/>
        </p:nvSpPr>
        <p:spPr>
          <a:xfrm>
            <a:off x="1885792" y="3511868"/>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电商化高效采购</a:t>
            </a:r>
          </a:p>
        </p:txBody>
      </p:sp>
      <p:sp>
        <p:nvSpPr>
          <p:cNvPr id="66585" name="AutoShape 35"/>
          <p:cNvSpPr/>
          <p:nvPr/>
        </p:nvSpPr>
        <p:spPr>
          <a:xfrm>
            <a:off x="1840230" y="4434840"/>
            <a:ext cx="1705610" cy="677545"/>
          </a:xfrm>
          <a:prstGeom prst="roundRect">
            <a:avLst>
              <a:gd name="adj" fmla="val 50000"/>
            </a:avLst>
          </a:prstGeom>
          <a:solidFill>
            <a:srgbClr val="C0C0C0"/>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36" name="AutoShape 36"/>
          <p:cNvSpPr>
            <a:spLocks noChangeArrowheads="1"/>
          </p:cNvSpPr>
          <p:nvPr/>
        </p:nvSpPr>
        <p:spPr bwMode="gray">
          <a:xfrm>
            <a:off x="1840230" y="4434840"/>
            <a:ext cx="1838960" cy="727075"/>
          </a:xfrm>
          <a:prstGeom prst="roundRect">
            <a:avLst>
              <a:gd name="adj" fmla="val 50000"/>
            </a:avLst>
          </a:prstGeom>
          <a:gradFill rotWithShape="1">
            <a:gsLst>
              <a:gs pos="0">
                <a:schemeClr val="accent1">
                  <a:alpha val="70000"/>
                </a:schemeClr>
              </a:gs>
              <a:gs pos="100000">
                <a:schemeClr val="accent1">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87" name="Rectangle 37"/>
          <p:cNvSpPr/>
          <p:nvPr/>
        </p:nvSpPr>
        <p:spPr>
          <a:xfrm>
            <a:off x="1952784" y="4648200"/>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创新化在线监管</a:t>
            </a:r>
          </a:p>
        </p:txBody>
      </p:sp>
      <p:sp>
        <p:nvSpPr>
          <p:cNvPr id="66588" name="AutoShape 38"/>
          <p:cNvSpPr/>
          <p:nvPr/>
        </p:nvSpPr>
        <p:spPr>
          <a:xfrm>
            <a:off x="2621915" y="5495290"/>
            <a:ext cx="1591945" cy="678180"/>
          </a:xfrm>
          <a:prstGeom prst="roundRect">
            <a:avLst>
              <a:gd name="adj" fmla="val 50000"/>
            </a:avLst>
          </a:prstGeom>
          <a:solidFill>
            <a:srgbClr val="C0C0C0"/>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39" name="AutoShape 39"/>
          <p:cNvSpPr>
            <a:spLocks noChangeArrowheads="1"/>
          </p:cNvSpPr>
          <p:nvPr/>
        </p:nvSpPr>
        <p:spPr bwMode="gray">
          <a:xfrm>
            <a:off x="2646045" y="5541010"/>
            <a:ext cx="1543685" cy="587375"/>
          </a:xfrm>
          <a:prstGeom prst="roundRect">
            <a:avLst>
              <a:gd name="adj" fmla="val 50000"/>
            </a:avLst>
          </a:prstGeom>
          <a:gradFill rotWithShape="1">
            <a:gsLst>
              <a:gs pos="0">
                <a:schemeClr val="accent1">
                  <a:alpha val="70000"/>
                </a:schemeClr>
              </a:gs>
              <a:gs pos="100000">
                <a:schemeClr val="accent1">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90" name="Rectangle 40"/>
          <p:cNvSpPr/>
          <p:nvPr/>
        </p:nvSpPr>
        <p:spPr>
          <a:xfrm>
            <a:off x="2646204" y="5665788"/>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专业化素质提升</a:t>
            </a:r>
          </a:p>
        </p:txBody>
      </p:sp>
      <p:sp>
        <p:nvSpPr>
          <p:cNvPr id="66591" name="AutoShape 41"/>
          <p:cNvSpPr/>
          <p:nvPr/>
        </p:nvSpPr>
        <p:spPr>
          <a:xfrm flipH="1">
            <a:off x="6399530" y="3327400"/>
            <a:ext cx="1615440" cy="677545"/>
          </a:xfrm>
          <a:prstGeom prst="roundRect">
            <a:avLst>
              <a:gd name="adj" fmla="val 50000"/>
            </a:avLst>
          </a:prstGeom>
          <a:solidFill>
            <a:srgbClr val="B2B2B2"/>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42" name="AutoShape 42"/>
          <p:cNvSpPr>
            <a:spLocks noChangeArrowheads="1"/>
          </p:cNvSpPr>
          <p:nvPr/>
        </p:nvSpPr>
        <p:spPr bwMode="gray">
          <a:xfrm flipH="1">
            <a:off x="6399530" y="3372485"/>
            <a:ext cx="1633220" cy="587375"/>
          </a:xfrm>
          <a:prstGeom prst="roundRect">
            <a:avLst>
              <a:gd name="adj" fmla="val 50000"/>
            </a:avLst>
          </a:prstGeom>
          <a:gradFill rotWithShape="1">
            <a:gsLst>
              <a:gs pos="0">
                <a:schemeClr val="accent2">
                  <a:alpha val="70000"/>
                </a:schemeClr>
              </a:gs>
              <a:gs pos="100000">
                <a:schemeClr val="accent2">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93" name="Rectangle 43"/>
          <p:cNvSpPr/>
          <p:nvPr/>
        </p:nvSpPr>
        <p:spPr>
          <a:xfrm>
            <a:off x="6418422" y="3456305"/>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全环节风险防控</a:t>
            </a:r>
          </a:p>
        </p:txBody>
      </p:sp>
      <p:sp>
        <p:nvSpPr>
          <p:cNvPr id="66594" name="AutoShape 44"/>
          <p:cNvSpPr/>
          <p:nvPr/>
        </p:nvSpPr>
        <p:spPr>
          <a:xfrm flipH="1">
            <a:off x="6399530" y="4288155"/>
            <a:ext cx="1778635" cy="678180"/>
          </a:xfrm>
          <a:prstGeom prst="roundRect">
            <a:avLst>
              <a:gd name="adj" fmla="val 50000"/>
            </a:avLst>
          </a:prstGeom>
          <a:solidFill>
            <a:srgbClr val="B2B2B2"/>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45" name="AutoShape 45"/>
          <p:cNvSpPr>
            <a:spLocks noChangeArrowheads="1"/>
          </p:cNvSpPr>
          <p:nvPr/>
        </p:nvSpPr>
        <p:spPr bwMode="gray">
          <a:xfrm flipH="1">
            <a:off x="6482080" y="4311650"/>
            <a:ext cx="1613535" cy="569595"/>
          </a:xfrm>
          <a:prstGeom prst="roundRect">
            <a:avLst>
              <a:gd name="adj" fmla="val 50000"/>
            </a:avLst>
          </a:prstGeom>
          <a:gradFill rotWithShape="1">
            <a:gsLst>
              <a:gs pos="0">
                <a:schemeClr val="accent2">
                  <a:alpha val="70000"/>
                </a:schemeClr>
              </a:gs>
              <a:gs pos="100000">
                <a:schemeClr val="accent2">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96" name="Rectangle 46"/>
          <p:cNvSpPr/>
          <p:nvPr/>
        </p:nvSpPr>
        <p:spPr>
          <a:xfrm>
            <a:off x="6482080" y="4387215"/>
            <a:ext cx="1632585" cy="337185"/>
          </a:xfrm>
          <a:prstGeom prst="rect">
            <a:avLst/>
          </a:prstGeom>
          <a:noFill/>
          <a:ln w="9525">
            <a:noFill/>
          </a:ln>
        </p:spPr>
        <p:txBody>
          <a:bodyPr wrap="squar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全方位综合评价</a:t>
            </a:r>
          </a:p>
        </p:txBody>
      </p:sp>
      <p:sp>
        <p:nvSpPr>
          <p:cNvPr id="66597" name="AutoShape 47"/>
          <p:cNvSpPr/>
          <p:nvPr/>
        </p:nvSpPr>
        <p:spPr>
          <a:xfrm flipH="1">
            <a:off x="6113145" y="5309235"/>
            <a:ext cx="1723390" cy="677545"/>
          </a:xfrm>
          <a:prstGeom prst="roundRect">
            <a:avLst>
              <a:gd name="adj" fmla="val 50000"/>
            </a:avLst>
          </a:prstGeom>
          <a:solidFill>
            <a:srgbClr val="B2B2B2"/>
          </a:solidFill>
          <a:ln w="57150">
            <a:noFill/>
          </a:ln>
          <a:effectLst>
            <a:outerShdw dist="63500" dir="3187806" algn="ctr" rotWithShape="0">
              <a:srgbClr val="1C1C1C">
                <a:alpha val="50000"/>
              </a:srgbClr>
            </a:outerShdw>
          </a:effectLst>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32848" name="AutoShape 48"/>
          <p:cNvSpPr>
            <a:spLocks noChangeArrowheads="1"/>
          </p:cNvSpPr>
          <p:nvPr/>
        </p:nvSpPr>
        <p:spPr bwMode="gray">
          <a:xfrm flipH="1">
            <a:off x="6148705" y="5354320"/>
            <a:ext cx="1664970" cy="587375"/>
          </a:xfrm>
          <a:prstGeom prst="roundRect">
            <a:avLst>
              <a:gd name="adj" fmla="val 50000"/>
            </a:avLst>
          </a:prstGeom>
          <a:gradFill rotWithShape="1">
            <a:gsLst>
              <a:gs pos="0">
                <a:schemeClr val="accent2">
                  <a:alpha val="70000"/>
                </a:schemeClr>
              </a:gs>
              <a:gs pos="100000">
                <a:schemeClr val="accent2">
                  <a:gamma/>
                  <a:tint val="43922"/>
                  <a:invGamma/>
                  <a:alpha val="70000"/>
                </a:schemeClr>
              </a:gs>
            </a:gsLst>
            <a:lin ang="5400000" scaled="1"/>
          </a:gradFill>
          <a:ln w="19050" algn="ctr">
            <a:solidFill>
              <a:srgbClr val="F8F8F8"/>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6599" name="Rectangle 49"/>
          <p:cNvSpPr/>
          <p:nvPr/>
        </p:nvSpPr>
        <p:spPr>
          <a:xfrm>
            <a:off x="6178392" y="5479415"/>
            <a:ext cx="1614170" cy="337185"/>
          </a:xfrm>
          <a:prstGeom prst="rect">
            <a:avLst/>
          </a:prstGeom>
          <a:noFill/>
          <a:ln w="9525">
            <a:noFill/>
          </a:ln>
        </p:spPr>
        <p:txBody>
          <a:bodyPr wrap="none">
            <a:spAutoFit/>
          </a:bodyPr>
          <a:lstStyle/>
          <a:p>
            <a:pPr algn="ctr" eaLnBrk="0" hangingPunct="0"/>
            <a:r>
              <a:rPr lang="en-US" altLang="zh-CN" sz="1600" b="1" dirty="0">
                <a:solidFill>
                  <a:srgbClr val="1C1C1C"/>
                </a:solidFill>
                <a:latin typeface="Arial" panose="020B0604020202020204" pitchFamily="34" charset="0"/>
                <a:ea typeface="宋体" panose="02010600030101010101" pitchFamily="2" charset="-122"/>
              </a:rPr>
              <a:t>全流程公开透明</a:t>
            </a:r>
          </a:p>
        </p:txBody>
      </p:sp>
      <p:sp>
        <p:nvSpPr>
          <p:cNvPr id="66600" name="Line 50"/>
          <p:cNvSpPr/>
          <p:nvPr/>
        </p:nvSpPr>
        <p:spPr>
          <a:xfrm rot="2147097" flipH="1">
            <a:off x="6106160" y="4314508"/>
            <a:ext cx="249238" cy="190500"/>
          </a:xfrm>
          <a:prstGeom prst="line">
            <a:avLst/>
          </a:prstGeom>
          <a:ln w="76200" cap="flat" cmpd="sng">
            <a:solidFill>
              <a:schemeClr val="tx1"/>
            </a:solidFill>
            <a:prstDash val="solid"/>
            <a:headEnd type="none" w="med" len="med"/>
            <a:tailEnd type="triangle" w="med" len="med"/>
          </a:ln>
        </p:spPr>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p:txBody>
          <a:bodyPr vert="horz" wrap="square" lIns="91440" tIns="45720" rIns="91440" bIns="45720" anchor="ctr"/>
          <a:lstStyle/>
          <a:p>
            <a:pPr eaLnBrk="1" hangingPunct="1"/>
            <a:r>
              <a:rPr lang="zh-CN" altLang="en-US" sz="36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六、政府采购信息化建设工作</a:t>
            </a:r>
            <a:endParaRPr lang="en-US" altLang="zh-CN" sz="3600" dirty="0">
              <a:ea typeface="宋体" panose="02010600030101010101" pitchFamily="2" charset="-122"/>
            </a:endParaRPr>
          </a:p>
        </p:txBody>
      </p:sp>
      <p:sp>
        <p:nvSpPr>
          <p:cNvPr id="184323" name="AutoShape 3"/>
          <p:cNvSpPr>
            <a:spLocks noChangeArrowheads="1"/>
          </p:cNvSpPr>
          <p:nvPr/>
        </p:nvSpPr>
        <p:spPr bwMode="auto">
          <a:xfrm>
            <a:off x="2057400" y="1981200"/>
            <a:ext cx="5697220" cy="533400"/>
          </a:xfrm>
          <a:prstGeom prst="roundRect">
            <a:avLst>
              <a:gd name="adj" fmla="val 16667"/>
            </a:avLst>
          </a:prstGeom>
          <a:gradFill rotWithShape="1">
            <a:gsLst>
              <a:gs pos="0">
                <a:srgbClr val="EAB764">
                  <a:gamma/>
                  <a:shade val="46275"/>
                  <a:invGamma/>
                </a:srgbClr>
              </a:gs>
              <a:gs pos="50000">
                <a:srgbClr val="EAB764"/>
              </a:gs>
              <a:gs pos="100000">
                <a:srgbClr val="EAB764">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1. 新建采购意向及需求公示系统</a:t>
            </a:r>
          </a:p>
        </p:txBody>
      </p:sp>
      <p:sp>
        <p:nvSpPr>
          <p:cNvPr id="184324" name="AutoShape 4"/>
          <p:cNvSpPr>
            <a:spLocks noChangeArrowheads="1"/>
          </p:cNvSpPr>
          <p:nvPr/>
        </p:nvSpPr>
        <p:spPr bwMode="auto">
          <a:xfrm>
            <a:off x="2057400" y="2743200"/>
            <a:ext cx="5697220" cy="533400"/>
          </a:xfrm>
          <a:prstGeom prst="roundRect">
            <a:avLst>
              <a:gd name="adj" fmla="val 16667"/>
            </a:avLst>
          </a:prstGeom>
          <a:gradFill rotWithShape="1">
            <a:gsLst>
              <a:gs pos="0">
                <a:schemeClr val="folHlink">
                  <a:gamma/>
                  <a:shade val="46275"/>
                  <a:invGamma/>
                </a:schemeClr>
              </a:gs>
              <a:gs pos="50000">
                <a:schemeClr val="folHlink"/>
              </a:gs>
              <a:gs pos="100000">
                <a:schemeClr val="folHlink">
                  <a:gamma/>
                  <a:shade val="46275"/>
                  <a:invGamma/>
                </a:scheme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2. 实行采购项目信息公开模板化</a:t>
            </a:r>
          </a:p>
        </p:txBody>
      </p:sp>
      <p:sp>
        <p:nvSpPr>
          <p:cNvPr id="184325" name="AutoShape 5"/>
          <p:cNvSpPr>
            <a:spLocks noChangeArrowheads="1"/>
          </p:cNvSpPr>
          <p:nvPr/>
        </p:nvSpPr>
        <p:spPr bwMode="auto">
          <a:xfrm>
            <a:off x="2057400" y="3505200"/>
            <a:ext cx="5697220" cy="533400"/>
          </a:xfrm>
          <a:prstGeom prst="roundRect">
            <a:avLst>
              <a:gd name="adj" fmla="val 16667"/>
            </a:avLst>
          </a:prstGeom>
          <a:gradFill rotWithShape="1">
            <a:gsLst>
              <a:gs pos="0">
                <a:srgbClr val="3399FF">
                  <a:gamma/>
                  <a:shade val="46275"/>
                  <a:invGamma/>
                </a:srgbClr>
              </a:gs>
              <a:gs pos="50000">
                <a:srgbClr val="3399FF"/>
              </a:gs>
              <a:gs pos="100000">
                <a:srgbClr val="3399FF">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3.新建政府采购信用评价系统</a:t>
            </a:r>
          </a:p>
        </p:txBody>
      </p:sp>
      <p:sp>
        <p:nvSpPr>
          <p:cNvPr id="184326" name="AutoShape 6"/>
          <p:cNvSpPr>
            <a:spLocks noChangeArrowheads="1"/>
          </p:cNvSpPr>
          <p:nvPr/>
        </p:nvSpPr>
        <p:spPr bwMode="auto">
          <a:xfrm>
            <a:off x="2057400" y="4267200"/>
            <a:ext cx="5626735" cy="533400"/>
          </a:xfrm>
          <a:prstGeom prst="roundRect">
            <a:avLst>
              <a:gd name="adj" fmla="val 16667"/>
            </a:avLst>
          </a:prstGeom>
          <a:gradFill rotWithShape="1">
            <a:gsLst>
              <a:gs pos="0">
                <a:srgbClr val="8D67E1">
                  <a:gamma/>
                  <a:shade val="46275"/>
                  <a:invGamma/>
                </a:srgbClr>
              </a:gs>
              <a:gs pos="50000">
                <a:srgbClr val="8D67E1"/>
              </a:gs>
              <a:gs pos="100000">
                <a:srgbClr val="8D67E1">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4. 升级优化全区统一的政府采购网上超市</a:t>
            </a:r>
          </a:p>
        </p:txBody>
      </p:sp>
      <p:sp>
        <p:nvSpPr>
          <p:cNvPr id="184327" name="AutoShape 7"/>
          <p:cNvSpPr>
            <a:spLocks noChangeArrowheads="1"/>
          </p:cNvSpPr>
          <p:nvPr/>
        </p:nvSpPr>
        <p:spPr bwMode="auto">
          <a:xfrm>
            <a:off x="2057400" y="5029200"/>
            <a:ext cx="5697220" cy="533400"/>
          </a:xfrm>
          <a:prstGeom prst="roundRect">
            <a:avLst>
              <a:gd name="adj" fmla="val 16667"/>
            </a:avLst>
          </a:prstGeom>
          <a:gradFill rotWithShape="1">
            <a:gsLst>
              <a:gs pos="0">
                <a:srgbClr val="99CC00">
                  <a:gamma/>
                  <a:shade val="46275"/>
                  <a:invGamma/>
                </a:srgbClr>
              </a:gs>
              <a:gs pos="50000">
                <a:srgbClr val="99CC00"/>
              </a:gs>
              <a:gs pos="100000">
                <a:srgbClr val="99CC00">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5. 新建全区统一的在线培训考试系统</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p:txBody>
          <a:bodyPr vert="horz" wrap="square" lIns="91440" tIns="45720" rIns="91440" bIns="45720" anchor="ctr"/>
          <a:lstStyle/>
          <a:p>
            <a:pPr eaLnBrk="1" hangingPunct="1"/>
            <a:r>
              <a:rPr lang="zh-CN" altLang="en-US" sz="3600" dirty="0">
                <a:solidFill>
                  <a:schemeClr val="tx1"/>
                </a:solidFill>
                <a:effectLst>
                  <a:outerShdw blurRad="38100" dist="19050" dir="2700000" algn="tl" rotWithShape="0">
                    <a:schemeClr val="dk1">
                      <a:alpha val="40000"/>
                    </a:schemeClr>
                  </a:outerShdw>
                </a:effectLst>
                <a:ea typeface="宋体" panose="02010600030101010101" pitchFamily="2" charset="-122"/>
                <a:sym typeface="+mn-ea"/>
              </a:rPr>
              <a:t>六、政府采购信息化建设工作</a:t>
            </a:r>
            <a:endParaRPr lang="en-US" altLang="zh-CN" sz="3600" dirty="0">
              <a:ea typeface="宋体" panose="02010600030101010101" pitchFamily="2" charset="-122"/>
            </a:endParaRPr>
          </a:p>
        </p:txBody>
      </p:sp>
      <p:sp>
        <p:nvSpPr>
          <p:cNvPr id="184323" name="AutoShape 3"/>
          <p:cNvSpPr>
            <a:spLocks noChangeArrowheads="1"/>
          </p:cNvSpPr>
          <p:nvPr/>
        </p:nvSpPr>
        <p:spPr bwMode="auto">
          <a:xfrm>
            <a:off x="2057400" y="1981200"/>
            <a:ext cx="5671185" cy="533400"/>
          </a:xfrm>
          <a:prstGeom prst="roundRect">
            <a:avLst>
              <a:gd name="adj" fmla="val 16667"/>
            </a:avLst>
          </a:prstGeom>
          <a:gradFill rotWithShape="1">
            <a:gsLst>
              <a:gs pos="0">
                <a:srgbClr val="EAB764">
                  <a:gamma/>
                  <a:shade val="46275"/>
                  <a:invGamma/>
                </a:srgbClr>
              </a:gs>
              <a:gs pos="50000">
                <a:srgbClr val="EAB764"/>
              </a:gs>
              <a:gs pos="100000">
                <a:srgbClr val="EAB764">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6.升级全区统一的政府采购专家库系统</a:t>
            </a:r>
          </a:p>
        </p:txBody>
      </p:sp>
      <p:sp>
        <p:nvSpPr>
          <p:cNvPr id="184324" name="AutoShape 4"/>
          <p:cNvSpPr>
            <a:spLocks noChangeArrowheads="1"/>
          </p:cNvSpPr>
          <p:nvPr/>
        </p:nvSpPr>
        <p:spPr bwMode="auto">
          <a:xfrm>
            <a:off x="2056765" y="2756535"/>
            <a:ext cx="5766435" cy="533400"/>
          </a:xfrm>
          <a:prstGeom prst="roundRect">
            <a:avLst>
              <a:gd name="adj" fmla="val 16667"/>
            </a:avLst>
          </a:prstGeom>
          <a:gradFill rotWithShape="1">
            <a:gsLst>
              <a:gs pos="0">
                <a:schemeClr val="folHlink">
                  <a:gamma/>
                  <a:shade val="46275"/>
                  <a:invGamma/>
                </a:schemeClr>
              </a:gs>
              <a:gs pos="50000">
                <a:schemeClr val="folHlink"/>
              </a:gs>
              <a:gs pos="100000">
                <a:schemeClr val="folHlink">
                  <a:gamma/>
                  <a:shade val="46275"/>
                  <a:invGamma/>
                </a:scheme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7. 新建全区统一的质疑投诉系统</a:t>
            </a:r>
          </a:p>
        </p:txBody>
      </p:sp>
      <p:sp>
        <p:nvSpPr>
          <p:cNvPr id="184325" name="AutoShape 5"/>
          <p:cNvSpPr>
            <a:spLocks noChangeArrowheads="1"/>
          </p:cNvSpPr>
          <p:nvPr/>
        </p:nvSpPr>
        <p:spPr bwMode="auto">
          <a:xfrm>
            <a:off x="2057400" y="3531870"/>
            <a:ext cx="5766435" cy="533400"/>
          </a:xfrm>
          <a:prstGeom prst="roundRect">
            <a:avLst>
              <a:gd name="adj" fmla="val 16667"/>
            </a:avLst>
          </a:prstGeom>
          <a:gradFill rotWithShape="1">
            <a:gsLst>
              <a:gs pos="0">
                <a:srgbClr val="3399FF">
                  <a:gamma/>
                  <a:shade val="46275"/>
                  <a:invGamma/>
                </a:srgbClr>
              </a:gs>
              <a:gs pos="50000">
                <a:srgbClr val="3399FF"/>
              </a:gs>
              <a:gs pos="100000">
                <a:srgbClr val="3399FF">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8.升级优化在线监管流程</a:t>
            </a:r>
          </a:p>
        </p:txBody>
      </p:sp>
      <p:sp>
        <p:nvSpPr>
          <p:cNvPr id="184326" name="AutoShape 6"/>
          <p:cNvSpPr>
            <a:spLocks noChangeArrowheads="1"/>
          </p:cNvSpPr>
          <p:nvPr/>
        </p:nvSpPr>
        <p:spPr bwMode="auto">
          <a:xfrm>
            <a:off x="2057400" y="4267200"/>
            <a:ext cx="5765800" cy="533400"/>
          </a:xfrm>
          <a:prstGeom prst="roundRect">
            <a:avLst>
              <a:gd name="adj" fmla="val 16667"/>
            </a:avLst>
          </a:prstGeom>
          <a:gradFill rotWithShape="1">
            <a:gsLst>
              <a:gs pos="0">
                <a:srgbClr val="8D67E1">
                  <a:gamma/>
                  <a:shade val="46275"/>
                  <a:invGamma/>
                </a:srgbClr>
              </a:gs>
              <a:gs pos="50000">
                <a:srgbClr val="8D67E1"/>
              </a:gs>
              <a:gs pos="100000">
                <a:srgbClr val="8D67E1">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9.实现系统互联互通及数据共享</a:t>
            </a:r>
          </a:p>
        </p:txBody>
      </p:sp>
      <p:sp>
        <p:nvSpPr>
          <p:cNvPr id="184327" name="AutoShape 7"/>
          <p:cNvSpPr>
            <a:spLocks noChangeArrowheads="1"/>
          </p:cNvSpPr>
          <p:nvPr/>
        </p:nvSpPr>
        <p:spPr bwMode="auto">
          <a:xfrm>
            <a:off x="2057400" y="5029200"/>
            <a:ext cx="5765800" cy="533400"/>
          </a:xfrm>
          <a:prstGeom prst="roundRect">
            <a:avLst>
              <a:gd name="adj" fmla="val 16667"/>
            </a:avLst>
          </a:prstGeom>
          <a:gradFill rotWithShape="1">
            <a:gsLst>
              <a:gs pos="0">
                <a:srgbClr val="99CC00">
                  <a:gamma/>
                  <a:shade val="46275"/>
                  <a:invGamma/>
                </a:srgbClr>
              </a:gs>
              <a:gs pos="50000">
                <a:srgbClr val="99CC00"/>
              </a:gs>
              <a:gs pos="100000">
                <a:srgbClr val="99CC00">
                  <a:gamma/>
                  <a:shade val="46275"/>
                  <a:invGamma/>
                </a:srgbClr>
              </a:gs>
            </a:gsLst>
            <a:lin ang="5400000" scaled="1"/>
          </a:gradFill>
          <a:ln w="25400" algn="ctr">
            <a:solidFill>
              <a:srgbClr val="FFFFFF"/>
            </a:solidFill>
            <a:round/>
          </a:ln>
          <a:effectLst>
            <a:outerShdw dist="107763" dir="2700000" algn="ctr" rotWithShape="0">
              <a:srgbClr val="000000">
                <a:alpha val="50000"/>
              </a:srgbClr>
            </a:outer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rPr>
              <a:t>10. 新建政府采购项目大数据监督分析系统</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ext Box 3"/>
          <p:cNvSpPr txBox="1"/>
          <p:nvPr/>
        </p:nvSpPr>
        <p:spPr>
          <a:xfrm>
            <a:off x="1660525" y="722313"/>
            <a:ext cx="184150" cy="366712"/>
          </a:xfrm>
          <a:prstGeom prst="rect">
            <a:avLst/>
          </a:prstGeom>
          <a:noFill/>
          <a:ln w="9525">
            <a:noFill/>
          </a:ln>
        </p:spPr>
        <p:txBody>
          <a:bodyPr wrap="none">
            <a:spAutoFit/>
          </a:bodyPr>
          <a:lstStyle/>
          <a:p>
            <a:endParaRPr lang="zh-CN" altLang="en-US" dirty="0">
              <a:latin typeface="Arial" panose="020B0604020202020204" pitchFamily="34" charset="0"/>
              <a:ea typeface="宋体" panose="02010600030101010101" pitchFamily="2" charset="-122"/>
            </a:endParaRPr>
          </a:p>
        </p:txBody>
      </p:sp>
      <p:sp>
        <p:nvSpPr>
          <p:cNvPr id="8" name="矩形: 圆角 7"/>
          <p:cNvSpPr/>
          <p:nvPr/>
        </p:nvSpPr>
        <p:spPr>
          <a:xfrm>
            <a:off x="1708443" y="2084024"/>
            <a:ext cx="5728151" cy="2035969"/>
          </a:xfrm>
          <a:prstGeom prst="roundRect">
            <a:avLst>
              <a:gd name="adj" fmla="val 334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86380" y="2480310"/>
            <a:ext cx="3598545" cy="1014730"/>
          </a:xfrm>
          <a:prstGeom prst="rect">
            <a:avLst/>
          </a:prstGeom>
        </p:spPr>
        <p:txBody>
          <a:bodyPr wrap="square">
            <a:spAutoFit/>
          </a:bodyPr>
          <a:lstStyle/>
          <a:p>
            <a:pPr fontAlgn="auto">
              <a:spcBef>
                <a:spcPts val="0"/>
              </a:spcBef>
              <a:spcAft>
                <a:spcPts val="0"/>
              </a:spcAft>
              <a:defRPr/>
            </a:pPr>
            <a:r>
              <a:rPr lang="zh-CN" altLang="en-US" sz="6000" spc="300" dirty="0">
                <a:solidFill>
                  <a:schemeClr val="bg1"/>
                </a:solidFill>
                <a:latin typeface="迷你简谁的字" panose="020B0602010101010101" pitchFamily="33" charset="-122"/>
                <a:ea typeface="迷你简谁的字" panose="020B0602010101010101" pitchFamily="33" charset="-122"/>
                <a:sym typeface="微软雅黑" panose="020B0503020204020204" charset="-122"/>
              </a:rPr>
              <a:t>谢谢聆听</a:t>
            </a:r>
          </a:p>
        </p:txBody>
      </p:sp>
      <p:sp>
        <p:nvSpPr>
          <p:cNvPr id="16" name="矩形: 圆角 15"/>
          <p:cNvSpPr/>
          <p:nvPr/>
        </p:nvSpPr>
        <p:spPr>
          <a:xfrm>
            <a:off x="1844372" y="2183397"/>
            <a:ext cx="5481330" cy="1838301"/>
          </a:xfrm>
          <a:prstGeom prst="roundRect">
            <a:avLst>
              <a:gd name="adj" fmla="val 3342"/>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heckerboard(across)">
                                      <p:cBhvr>
                                        <p:cTn id="11" dur="500"/>
                                        <p:tgtEl>
                                          <p:spTgt spid="14"/>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arn(outVertical)">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4" grpId="0"/>
      <p:bldP spid="16" grpId="0" bldLvl="0" animBg="1"/>
    </p:bldLst>
  </p:timing>
</p:sld>
</file>

<file path=ppt/theme/theme1.xml><?xml version="1.0" encoding="utf-8"?>
<a:theme xmlns:a="http://schemas.openxmlformats.org/drawingml/2006/main" name="chrome">
  <a:themeElements>
    <a:clrScheme name="聚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ctr"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ctr"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DF58D"/>
        </a:lt1>
        <a:dk2>
          <a:srgbClr val="CC3300"/>
        </a:dk2>
        <a:lt2>
          <a:srgbClr val="808080"/>
        </a:lt2>
        <a:accent1>
          <a:srgbClr val="FF6161"/>
        </a:accent1>
        <a:accent2>
          <a:srgbClr val="FFC319"/>
        </a:accent2>
        <a:accent3>
          <a:srgbClr val="FEF9C5"/>
        </a:accent3>
        <a:accent4>
          <a:srgbClr val="000000"/>
        </a:accent4>
        <a:accent5>
          <a:srgbClr val="FFB7B7"/>
        </a:accent5>
        <a:accent6>
          <a:srgbClr val="E7B016"/>
        </a:accent6>
        <a:hlink>
          <a:srgbClr val="A8D02A"/>
        </a:hlink>
        <a:folHlink>
          <a:srgbClr val="5CB1FE"/>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E1F4D8"/>
        </a:lt1>
        <a:dk2>
          <a:srgbClr val="003366"/>
        </a:dk2>
        <a:lt2>
          <a:srgbClr val="808080"/>
        </a:lt2>
        <a:accent1>
          <a:srgbClr val="FFC319"/>
        </a:accent1>
        <a:accent2>
          <a:srgbClr val="A8D02A"/>
        </a:accent2>
        <a:accent3>
          <a:srgbClr val="EEF8E9"/>
        </a:accent3>
        <a:accent4>
          <a:srgbClr val="000000"/>
        </a:accent4>
        <a:accent5>
          <a:srgbClr val="FFDEAB"/>
        </a:accent5>
        <a:accent6>
          <a:srgbClr val="98BC25"/>
        </a:accent6>
        <a:hlink>
          <a:srgbClr val="5CB1FE"/>
        </a:hlink>
        <a:folHlink>
          <a:srgbClr val="FF6161"/>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EE9DE"/>
        </a:lt1>
        <a:dk2>
          <a:srgbClr val="000066"/>
        </a:dk2>
        <a:lt2>
          <a:srgbClr val="808080"/>
        </a:lt2>
        <a:accent1>
          <a:srgbClr val="5CB1FE"/>
        </a:accent1>
        <a:accent2>
          <a:srgbClr val="FF7575"/>
        </a:accent2>
        <a:accent3>
          <a:srgbClr val="FEF2EC"/>
        </a:accent3>
        <a:accent4>
          <a:srgbClr val="000000"/>
        </a:accent4>
        <a:accent5>
          <a:srgbClr val="B5D5FE"/>
        </a:accent5>
        <a:accent6>
          <a:srgbClr val="E76969"/>
        </a:accent6>
        <a:hlink>
          <a:srgbClr val="FFC319"/>
        </a:hlink>
        <a:folHlink>
          <a:srgbClr val="A8D02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292TGp_silent night_light</Template>
  <TotalTime>0</TotalTime>
  <Words>1151</Words>
  <Application>WPS 演示</Application>
  <PresentationFormat>全屏显示(4:3)</PresentationFormat>
  <Paragraphs>173</Paragraphs>
  <Slides>27</Slides>
  <Notes>1</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chrome</vt:lpstr>
      <vt:lpstr>        政府采购相关政策解读 </vt:lpstr>
      <vt:lpstr>    2019年财政部出台的政策文件</vt:lpstr>
      <vt:lpstr>    2019年宁夏财政厅出台的政策文件</vt:lpstr>
      <vt:lpstr>目录</vt:lpstr>
      <vt:lpstr>     一、促进公平竞争 优化营商环境</vt:lpstr>
      <vt:lpstr> （一）保障公平竞争权方面</vt:lpstr>
      <vt:lpstr> （二）降低交易成本方面</vt:lpstr>
      <vt:lpstr> （三）优化办事流程方面</vt:lpstr>
      <vt:lpstr> （四）规范信息公开方面</vt:lpstr>
      <vt:lpstr> （五）创新监管方式方面</vt:lpstr>
      <vt:lpstr> （六）畅通供应商维权渠道方面</vt:lpstr>
      <vt:lpstr> （七）强化监督管理方面</vt:lpstr>
      <vt:lpstr> 三、政府采购预算编制有关问题 </vt:lpstr>
      <vt:lpstr>三、政府采购预算编制有关问题 </vt:lpstr>
      <vt:lpstr>三、政府采购预算编制有关问题 </vt:lpstr>
      <vt:lpstr>三、政府采购预算编制有关问题 </vt:lpstr>
      <vt:lpstr>三、政府采购预算编制有关问题 </vt:lpstr>
      <vt:lpstr>四、政府采购评审专家劳务报酬有关问题 </vt:lpstr>
      <vt:lpstr>四、政府采购评审专家劳务报酬有关问题</vt:lpstr>
      <vt:lpstr>四、政府采购评审专家劳务报酬有关问题</vt:lpstr>
      <vt:lpstr>四、政府采购评审专家劳务报酬有关问题</vt:lpstr>
      <vt:lpstr>五、政府采购透明度评估工作</vt:lpstr>
      <vt:lpstr>五、政府采购透明度评估工作</vt:lpstr>
      <vt:lpstr> 六、政府采购信息化建设工作</vt:lpstr>
      <vt:lpstr>六、政府采购信息化建设工作</vt:lpstr>
      <vt:lpstr>六、政府采购信息化建设工作</vt:lpstr>
      <vt:lpstr>幻灯片 27</vt:lpstr>
    </vt:vector>
  </TitlesOfParts>
  <Company>chances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 Template</dc:title>
  <dc:creator>j</dc:creator>
  <cp:lastModifiedBy>lenovo</cp:lastModifiedBy>
  <cp:revision>107</cp:revision>
  <dcterms:created xsi:type="dcterms:W3CDTF">2007-07-24T14:55:00Z</dcterms:created>
  <dcterms:modified xsi:type="dcterms:W3CDTF">2019-12-16T07:59:03Z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2052-10.8.0.6206</vt:lpwstr>
  </property>
</Properties>
</file>