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3"/>
  </p:sldMasterIdLst>
  <p:notesMasterIdLst>
    <p:notesMasterId r:id="rId6"/>
  </p:notesMasterIdLst>
  <p:sldIdLst>
    <p:sldId id="256" r:id="rId4"/>
    <p:sldId id="333" r:id="rId5"/>
    <p:sldId id="334" r:id="rId7"/>
    <p:sldId id="267" r:id="rId8"/>
    <p:sldId id="290" r:id="rId9"/>
    <p:sldId id="292" r:id="rId10"/>
    <p:sldId id="400" r:id="rId11"/>
    <p:sldId id="401" r:id="rId12"/>
    <p:sldId id="337" r:id="rId13"/>
    <p:sldId id="339" r:id="rId14"/>
    <p:sldId id="340" r:id="rId15"/>
    <p:sldId id="341" r:id="rId16"/>
    <p:sldId id="342" r:id="rId17"/>
    <p:sldId id="343" r:id="rId18"/>
    <p:sldId id="344" r:id="rId19"/>
    <p:sldId id="346" r:id="rId20"/>
    <p:sldId id="345" r:id="rId21"/>
    <p:sldId id="347" r:id="rId22"/>
    <p:sldId id="391" r:id="rId23"/>
    <p:sldId id="392" r:id="rId24"/>
    <p:sldId id="348" r:id="rId25"/>
    <p:sldId id="349" r:id="rId26"/>
    <p:sldId id="338" r:id="rId27"/>
    <p:sldId id="350" r:id="rId28"/>
    <p:sldId id="351" r:id="rId29"/>
    <p:sldId id="354" r:id="rId30"/>
    <p:sldId id="390"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橘子 设计" initials="橘子"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435D"/>
    <a:srgbClr val="FF8585"/>
    <a:srgbClr val="CC3548"/>
    <a:srgbClr val="E99D9B"/>
    <a:srgbClr val="FCEE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55" autoAdjust="0"/>
    <p:restoredTop sz="94660"/>
  </p:normalViewPr>
  <p:slideViewPr>
    <p:cSldViewPr snapToGrid="0">
      <p:cViewPr>
        <p:scale>
          <a:sx n="55" d="100"/>
          <a:sy n="55" d="100"/>
        </p:scale>
        <p:origin x="630"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 Type="http://schemas.openxmlformats.org/officeDocument/2006/relationships/slide" Target="slides/slide1.xml"/><Relationship Id="rId35" Type="http://schemas.openxmlformats.org/officeDocument/2006/relationships/commentAuthors" Target="commentAuthors.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332F9D-65B7-4BC0-B6F4-4F98048D13A5}"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C40689-FCE2-41D1-8E3B-2A2EF3A4198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9C40689-FCE2-41D1-8E3B-2A2EF3A4198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277D87B-A664-4B20-80B5-AFA5AB1A275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0AD4155A-88E3-474F-A91E-0135E004908A}"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5B9E90A7-ED60-4D36-8527-7E80C9F2065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0AD4155A-88E3-474F-A91E-0135E004908A}"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5B9E90A7-ED60-4D36-8527-7E80C9F2065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4" Type="http://schemas.openxmlformats.org/officeDocument/2006/relationships/theme" Target="../theme/theme2.xml"/><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Lst>
  <mc:AlternateContent xmlns:mc="http://schemas.openxmlformats.org/markup-compatibility/2006">
    <mc:Choice xmlns:p14="http://schemas.microsoft.com/office/powerpoint/2010/main" Requires="p14">
      <p:transition spd="slow" p14:dur="1200" advTm="0">
        <p14:prism/>
      </p:transition>
    </mc:Choice>
    <mc:Fallback>
      <p:transition spd="slow"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1.xml"/><Relationship Id="rId7" Type="http://schemas.openxmlformats.org/officeDocument/2006/relationships/slideLayout" Target="../slideLayouts/slideLayout2.xml"/><Relationship Id="rId6" Type="http://schemas.openxmlformats.org/officeDocument/2006/relationships/tags" Target="../tags/tag11.xml"/><Relationship Id="rId5" Type="http://schemas.openxmlformats.org/officeDocument/2006/relationships/tags" Target="../tags/tag10.xml"/><Relationship Id="rId4" Type="http://schemas.openxmlformats.org/officeDocument/2006/relationships/tags" Target="../tags/tag9.xml"/><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3.xml"/><Relationship Id="rId7" Type="http://schemas.openxmlformats.org/officeDocument/2006/relationships/tags" Target="../tags/tag19.xml"/><Relationship Id="rId6" Type="http://schemas.openxmlformats.org/officeDocument/2006/relationships/tags" Target="../tags/tag18.xml"/><Relationship Id="rId5" Type="http://schemas.openxmlformats.org/officeDocument/2006/relationships/tags" Target="../tags/tag17.xml"/><Relationship Id="rId4" Type="http://schemas.openxmlformats.org/officeDocument/2006/relationships/tags" Target="../tags/tag16.xml"/><Relationship Id="rId3" Type="http://schemas.openxmlformats.org/officeDocument/2006/relationships/tags" Target="../tags/tag15.xml"/><Relationship Id="rId2" Type="http://schemas.openxmlformats.org/officeDocument/2006/relationships/image" Target="../media/image3.png"/><Relationship Id="rId1" Type="http://schemas.openxmlformats.org/officeDocument/2006/relationships/tags" Target="../tags/tag14.xml"/></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image" Target="../media/image3.png"/><Relationship Id="rId1" Type="http://schemas.openxmlformats.org/officeDocument/2006/relationships/tags" Target="../tags/tag20.xml"/></Relationships>
</file>

<file path=ppt/slides/_rels/slide6.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3.xml"/><Relationship Id="rId4" Type="http://schemas.openxmlformats.org/officeDocument/2006/relationships/tags" Target="../tags/tag24.xml"/><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tags" Target="../tags/tag23.xml"/></Relationships>
</file>

<file path=ppt/slides/_rels/slide7.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tags" Target="../tags/tag30.xml"/><Relationship Id="rId7" Type="http://schemas.openxmlformats.org/officeDocument/2006/relationships/image" Target="../media/image5.jpeg"/><Relationship Id="rId6" Type="http://schemas.openxmlformats.org/officeDocument/2006/relationships/tags" Target="../tags/tag29.xml"/><Relationship Id="rId5" Type="http://schemas.openxmlformats.org/officeDocument/2006/relationships/tags" Target="../tags/tag28.xml"/><Relationship Id="rId4" Type="http://schemas.openxmlformats.org/officeDocument/2006/relationships/tags" Target="../tags/tag27.xml"/><Relationship Id="rId3" Type="http://schemas.openxmlformats.org/officeDocument/2006/relationships/tags" Target="../tags/tag26.xml"/><Relationship Id="rId2" Type="http://schemas.openxmlformats.org/officeDocument/2006/relationships/image" Target="../media/image3.png"/><Relationship Id="rId10" Type="http://schemas.openxmlformats.org/officeDocument/2006/relationships/notesSlide" Target="../notesSlides/notesSlide5.xml"/><Relationship Id="rId1" Type="http://schemas.openxmlformats.org/officeDocument/2006/relationships/tags" Target="../tags/tag25.xml"/></Relationships>
</file>

<file path=ppt/slides/_rels/slide8.xml.rels><?xml version="1.0" encoding="UTF-8" standalone="yes"?>
<Relationships xmlns="http://schemas.openxmlformats.org/package/2006/relationships"><Relationship Id="rId9" Type="http://schemas.openxmlformats.org/officeDocument/2006/relationships/tags" Target="../tags/tag38.xml"/><Relationship Id="rId8" Type="http://schemas.openxmlformats.org/officeDocument/2006/relationships/tags" Target="../tags/tag37.xml"/><Relationship Id="rId7" Type="http://schemas.openxmlformats.org/officeDocument/2006/relationships/tags" Target="../tags/tag36.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image" Target="../media/image3.png"/><Relationship Id="rId14" Type="http://schemas.openxmlformats.org/officeDocument/2006/relationships/notesSlide" Target="../notesSlides/notesSlide6.xml"/><Relationship Id="rId13" Type="http://schemas.openxmlformats.org/officeDocument/2006/relationships/slideLayout" Target="../slideLayouts/slideLayout3.xml"/><Relationship Id="rId12" Type="http://schemas.openxmlformats.org/officeDocument/2006/relationships/tags" Target="../tags/tag41.xml"/><Relationship Id="rId11" Type="http://schemas.openxmlformats.org/officeDocument/2006/relationships/tags" Target="../tags/tag40.xml"/><Relationship Id="rId10" Type="http://schemas.openxmlformats.org/officeDocument/2006/relationships/tags" Target="../tags/tag39.xml"/><Relationship Id="rId1" Type="http://schemas.openxmlformats.org/officeDocument/2006/relationships/tags" Target="../tags/tag31.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image" Target="../media/image2.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3.xml"/><Relationship Id="rId3" Type="http://schemas.openxmlformats.org/officeDocument/2006/relationships/tags" Target="../tags/tag45.xml"/><Relationship Id="rId2" Type="http://schemas.openxmlformats.org/officeDocument/2006/relationships/image" Target="../media/image3.png"/><Relationship Id="rId1" Type="http://schemas.openxmlformats.org/officeDocument/2006/relationships/tags" Target="../tags/tag44.xml"/></Relationships>
</file>

<file path=ppt/slides/_rels/slide11.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3.xml"/><Relationship Id="rId5" Type="http://schemas.openxmlformats.org/officeDocument/2006/relationships/tags" Target="../tags/tag47.xml"/><Relationship Id="rId4" Type="http://schemas.openxmlformats.org/officeDocument/2006/relationships/hyperlink" Target="&#25554;&#20837;&#30340;&#36229;&#38142;&#25509;&#38468;&#20214;/&#20851;&#20110;&#21360;&#21457;&#12298;&#23425;&#22799;&#22238;&#26063;&#33258;&#27835;&#21306;&#25919;&#24220;&#37319;&#36141;&#38598;&#20013;&#37319;&#36141;&#30446;&#24405;&#21450;&#26631;&#20934;&#65288;2021&#24180;&#29256;&#65289;&#12299;&#30340;&#36890;&#30693;.pdf" TargetMode="External"/><Relationship Id="rId3" Type="http://schemas.openxmlformats.org/officeDocument/2006/relationships/hyperlink" Target="&#25919;&#24220;&#38598;&#20013;&#37319;&#36141;&#30446;&#24405;.doc" TargetMode="External"/><Relationship Id="rId2" Type="http://schemas.openxmlformats.org/officeDocument/2006/relationships/image" Target="../media/image3.png"/><Relationship Id="rId1" Type="http://schemas.openxmlformats.org/officeDocument/2006/relationships/tags" Target="../tags/tag46.xml"/></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3.xml"/><Relationship Id="rId3" Type="http://schemas.openxmlformats.org/officeDocument/2006/relationships/tags" Target="../tags/tag49.xml"/><Relationship Id="rId2" Type="http://schemas.openxmlformats.org/officeDocument/2006/relationships/image" Target="../media/image3.png"/><Relationship Id="rId1" Type="http://schemas.openxmlformats.org/officeDocument/2006/relationships/tags" Target="../tags/tag48.xml"/></Relationships>
</file>

<file path=ppt/slides/_rels/slide13.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3.xml"/><Relationship Id="rId3" Type="http://schemas.openxmlformats.org/officeDocument/2006/relationships/tags" Target="../tags/tag51.xml"/><Relationship Id="rId2" Type="http://schemas.openxmlformats.org/officeDocument/2006/relationships/image" Target="../media/image3.png"/><Relationship Id="rId1" Type="http://schemas.openxmlformats.org/officeDocument/2006/relationships/tags" Target="../tags/tag50.xml"/></Relationships>
</file>

<file path=ppt/slides/_rels/slide14.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3.xml"/><Relationship Id="rId4" Type="http://schemas.openxmlformats.org/officeDocument/2006/relationships/tags" Target="../tags/tag53.xml"/><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tags" Target="../tags/tag52.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3.xml"/><Relationship Id="rId3" Type="http://schemas.openxmlformats.org/officeDocument/2006/relationships/tags" Target="../tags/tag55.xml"/><Relationship Id="rId2" Type="http://schemas.openxmlformats.org/officeDocument/2006/relationships/image" Target="../media/image3.png"/><Relationship Id="rId1" Type="http://schemas.openxmlformats.org/officeDocument/2006/relationships/tags" Target="../tags/tag54.xml"/></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3.xml"/><Relationship Id="rId3" Type="http://schemas.openxmlformats.org/officeDocument/2006/relationships/tags" Target="../tags/tag57.xml"/><Relationship Id="rId2" Type="http://schemas.openxmlformats.org/officeDocument/2006/relationships/image" Target="../media/image3.png"/><Relationship Id="rId1" Type="http://schemas.openxmlformats.org/officeDocument/2006/relationships/tags" Target="../tags/tag56.xml"/></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3.xml"/><Relationship Id="rId3" Type="http://schemas.openxmlformats.org/officeDocument/2006/relationships/tags" Target="../tags/tag59.xml"/><Relationship Id="rId2" Type="http://schemas.openxmlformats.org/officeDocument/2006/relationships/image" Target="../media/image3.png"/><Relationship Id="rId1" Type="http://schemas.openxmlformats.org/officeDocument/2006/relationships/tags" Target="../tags/tag58.xml"/></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3.xml"/><Relationship Id="rId3" Type="http://schemas.openxmlformats.org/officeDocument/2006/relationships/tags" Target="../tags/tag61.xml"/><Relationship Id="rId2" Type="http://schemas.openxmlformats.org/officeDocument/2006/relationships/image" Target="../media/image3.png"/><Relationship Id="rId1" Type="http://schemas.openxmlformats.org/officeDocument/2006/relationships/tags" Target="../tags/tag60.xml"/></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6.xml"/><Relationship Id="rId4" Type="http://schemas.openxmlformats.org/officeDocument/2006/relationships/slideLayout" Target="../slideLayouts/slideLayout3.xml"/><Relationship Id="rId3" Type="http://schemas.openxmlformats.org/officeDocument/2006/relationships/tags" Target="../tags/tag63.xml"/><Relationship Id="rId2" Type="http://schemas.openxmlformats.org/officeDocument/2006/relationships/image" Target="../media/image3.png"/><Relationship Id="rId1" Type="http://schemas.openxmlformats.org/officeDocument/2006/relationships/tags" Target="../tags/tag62.xml"/></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3.xml"/><Relationship Id="rId3" Type="http://schemas.openxmlformats.org/officeDocument/2006/relationships/tags" Target="../tags/tag65.xml"/><Relationship Id="rId2" Type="http://schemas.openxmlformats.org/officeDocument/2006/relationships/image" Target="../media/image3.png"/><Relationship Id="rId1" Type="http://schemas.openxmlformats.org/officeDocument/2006/relationships/tags" Target="../tags/tag64.xml"/></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3.xml"/><Relationship Id="rId3" Type="http://schemas.openxmlformats.org/officeDocument/2006/relationships/tags" Target="../tags/tag67.xml"/><Relationship Id="rId2" Type="http://schemas.openxmlformats.org/officeDocument/2006/relationships/image" Target="../media/image3.png"/><Relationship Id="rId1" Type="http://schemas.openxmlformats.org/officeDocument/2006/relationships/tags" Target="../tags/tag66.xml"/></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19.xml"/><Relationship Id="rId4" Type="http://schemas.openxmlformats.org/officeDocument/2006/relationships/slideLayout" Target="../slideLayouts/slideLayout3.xml"/><Relationship Id="rId3" Type="http://schemas.openxmlformats.org/officeDocument/2006/relationships/tags" Target="../tags/tag69.xml"/><Relationship Id="rId2" Type="http://schemas.openxmlformats.org/officeDocument/2006/relationships/image" Target="../media/image3.png"/><Relationship Id="rId1" Type="http://schemas.openxmlformats.org/officeDocument/2006/relationships/tags" Target="../tags/tag68.xml"/></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image" Target="../media/image2.jpeg"/></Relationships>
</file>

<file path=ppt/slides/_rels/slide24.xml.rels><?xml version="1.0" encoding="UTF-8" standalone="yes"?>
<Relationships xmlns="http://schemas.openxmlformats.org/package/2006/relationships"><Relationship Id="rId7" Type="http://schemas.openxmlformats.org/officeDocument/2006/relationships/notesSlide" Target="../notesSlides/notesSlide20.xml"/><Relationship Id="rId6" Type="http://schemas.openxmlformats.org/officeDocument/2006/relationships/slideLayout" Target="../slideLayouts/slideLayout3.xml"/><Relationship Id="rId5" Type="http://schemas.openxmlformats.org/officeDocument/2006/relationships/tags" Target="../tags/tag73.xml"/><Relationship Id="rId4" Type="http://schemas.openxmlformats.org/officeDocument/2006/relationships/hyperlink" Target="&#25554;&#20837;&#30340;&#36229;&#38142;&#25509;&#38468;&#20214;/&#33258;&#27835;&#21306;&#36130;&#25919;&#21381;&#20851;&#20110;&#24320;&#23637;&#25919;&#24220;&#37319;&#36141;&#24847;&#21521;&#20844;&#24320;&#24037;&#20316;&#30340;&#36890;&#30693;.pdf" TargetMode="External"/><Relationship Id="rId3" Type="http://schemas.openxmlformats.org/officeDocument/2006/relationships/hyperlink" Target="&#25919;&#24220;&#38598;&#20013;&#37319;&#36141;&#30446;&#24405;.doc" TargetMode="External"/><Relationship Id="rId2" Type="http://schemas.openxmlformats.org/officeDocument/2006/relationships/image" Target="../media/image3.png"/><Relationship Id="rId1" Type="http://schemas.openxmlformats.org/officeDocument/2006/relationships/tags" Target="../tags/tag72.xml"/></Relationships>
</file>

<file path=ppt/slides/_rels/slide25.xml.rels><?xml version="1.0" encoding="UTF-8" standalone="yes"?>
<Relationships xmlns="http://schemas.openxmlformats.org/package/2006/relationships"><Relationship Id="rId5" Type="http://schemas.openxmlformats.org/officeDocument/2006/relationships/notesSlide" Target="../notesSlides/notesSlide21.xml"/><Relationship Id="rId4" Type="http://schemas.openxmlformats.org/officeDocument/2006/relationships/slideLayout" Target="../slideLayouts/slideLayout3.xml"/><Relationship Id="rId3" Type="http://schemas.openxmlformats.org/officeDocument/2006/relationships/tags" Target="../tags/tag75.xml"/><Relationship Id="rId2" Type="http://schemas.openxmlformats.org/officeDocument/2006/relationships/image" Target="../media/image3.png"/><Relationship Id="rId1" Type="http://schemas.openxmlformats.org/officeDocument/2006/relationships/tags" Target="../tags/tag74.xml"/></Relationships>
</file>

<file path=ppt/slides/_rels/slide26.xml.rels><?xml version="1.0" encoding="UTF-8" standalone="yes"?>
<Relationships xmlns="http://schemas.openxmlformats.org/package/2006/relationships"><Relationship Id="rId5" Type="http://schemas.openxmlformats.org/officeDocument/2006/relationships/notesSlide" Target="../notesSlides/notesSlide22.xml"/><Relationship Id="rId4" Type="http://schemas.openxmlformats.org/officeDocument/2006/relationships/slideLayout" Target="../slideLayouts/slideLayout3.xml"/><Relationship Id="rId3" Type="http://schemas.openxmlformats.org/officeDocument/2006/relationships/tags" Target="../tags/tag77.xml"/><Relationship Id="rId2" Type="http://schemas.openxmlformats.org/officeDocument/2006/relationships/image" Target="../media/image3.png"/><Relationship Id="rId1" Type="http://schemas.openxmlformats.org/officeDocument/2006/relationships/tags" Target="../tags/tag76.xml"/></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4.xml"/><Relationship Id="rId5" Type="http://schemas.openxmlformats.org/officeDocument/2006/relationships/tags" Target="../tags/tag81.xml"/><Relationship Id="rId4" Type="http://schemas.openxmlformats.org/officeDocument/2006/relationships/tags" Target="../tags/tag80.xml"/><Relationship Id="rId3" Type="http://schemas.openxmlformats.org/officeDocument/2006/relationships/tags" Target="../tags/tag79.xml"/><Relationship Id="rId2" Type="http://schemas.openxmlformats.org/officeDocument/2006/relationships/tags" Target="../tags/tag78.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5999" y="-14514"/>
            <a:ext cx="12237999" cy="6872514"/>
          </a:xfrm>
          <a:prstGeom prst="rect">
            <a:avLst/>
          </a:prstGeom>
        </p:spPr>
      </p:pic>
      <p:sp>
        <p:nvSpPr>
          <p:cNvPr id="14" name="矩形 13"/>
          <p:cNvSpPr/>
          <p:nvPr/>
        </p:nvSpPr>
        <p:spPr>
          <a:xfrm>
            <a:off x="-69167" y="90"/>
            <a:ext cx="12300844" cy="6872516"/>
          </a:xfrm>
          <a:prstGeom prst="rect">
            <a:avLst/>
          </a:prstGeom>
          <a:solidFill>
            <a:schemeClr val="tx1">
              <a:lumMod val="95000"/>
              <a:lumOff val="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任意多边形 5"/>
          <p:cNvSpPr/>
          <p:nvPr>
            <p:custDataLst>
              <p:tags r:id="rId2"/>
            </p:custDataLst>
          </p:nvPr>
        </p:nvSpPr>
        <p:spPr bwMode="auto">
          <a:xfrm rot="10800000">
            <a:off x="-84636" y="1619241"/>
            <a:ext cx="2148002" cy="3605003"/>
          </a:xfrm>
          <a:custGeom>
            <a:avLst/>
            <a:gdLst>
              <a:gd name="T0" fmla="*/ 1462 w 2332"/>
              <a:gd name="T1" fmla="*/ 0 h 3907"/>
              <a:gd name="T2" fmla="*/ 2332 w 2332"/>
              <a:gd name="T3" fmla="*/ 0 h 3907"/>
              <a:gd name="T4" fmla="*/ 2332 w 2332"/>
              <a:gd name="T5" fmla="*/ 3907 h 3907"/>
              <a:gd name="T6" fmla="*/ 0 w 2332"/>
              <a:gd name="T7" fmla="*/ 2595 h 3907"/>
              <a:gd name="T8" fmla="*/ 1462 w 2332"/>
              <a:gd name="T9" fmla="*/ 0 h 3907"/>
            </a:gdLst>
            <a:ahLst/>
            <a:cxnLst>
              <a:cxn ang="0">
                <a:pos x="T0" y="T1"/>
              </a:cxn>
              <a:cxn ang="0">
                <a:pos x="T2" y="T3"/>
              </a:cxn>
              <a:cxn ang="0">
                <a:pos x="T4" y="T5"/>
              </a:cxn>
              <a:cxn ang="0">
                <a:pos x="T6" y="T7"/>
              </a:cxn>
              <a:cxn ang="0">
                <a:pos x="T8" y="T9"/>
              </a:cxn>
            </a:cxnLst>
            <a:rect l="0" t="0" r="r" b="b"/>
            <a:pathLst>
              <a:path w="2332" h="3907">
                <a:moveTo>
                  <a:pt x="1462" y="0"/>
                </a:moveTo>
                <a:lnTo>
                  <a:pt x="2332" y="0"/>
                </a:lnTo>
                <a:lnTo>
                  <a:pt x="2332" y="3907"/>
                </a:lnTo>
                <a:lnTo>
                  <a:pt x="0" y="2595"/>
                </a:lnTo>
                <a:lnTo>
                  <a:pt x="1462" y="0"/>
                </a:lnTo>
                <a:close/>
              </a:path>
            </a:pathLst>
          </a:custGeom>
          <a:solidFill>
            <a:srgbClr val="E99D9B"/>
          </a:solidFill>
          <a:ln w="28575">
            <a:noFill/>
          </a:ln>
          <a:effectLst>
            <a:outerShdw blurRad="254000" dist="127000" dir="2700000" algn="tl" rotWithShape="0">
              <a:prstClr val="black">
                <a:alpha val="40000"/>
              </a:prstClr>
            </a:outerShdw>
          </a:effectLst>
        </p:spPr>
        <p:txBody>
          <a:bodyPr anchor="ctr"/>
          <a:lstStyle/>
          <a:p>
            <a:pPr algn="ctr"/>
            <a:endParaRPr lang="zh-CN" altLang="en-US" sz="2000" dirty="0">
              <a:solidFill>
                <a:srgbClr val="00183C"/>
              </a:solidFill>
              <a:latin typeface="Calibri" panose="020F0502020204030204" pitchFamily="34" charset="0"/>
              <a:ea typeface="宋体" panose="02010600030101010101" pitchFamily="2" charset="-122"/>
            </a:endParaRPr>
          </a:p>
        </p:txBody>
      </p:sp>
      <p:sp>
        <p:nvSpPr>
          <p:cNvPr id="16" name="PA_任意多边形 5"/>
          <p:cNvSpPr/>
          <p:nvPr>
            <p:custDataLst>
              <p:tags r:id="rId3"/>
            </p:custDataLst>
          </p:nvPr>
        </p:nvSpPr>
        <p:spPr bwMode="auto">
          <a:xfrm rot="16200000">
            <a:off x="708486" y="-792034"/>
            <a:ext cx="2292532" cy="3847568"/>
          </a:xfrm>
          <a:custGeom>
            <a:avLst/>
            <a:gdLst>
              <a:gd name="T0" fmla="*/ 1462 w 2332"/>
              <a:gd name="T1" fmla="*/ 0 h 3907"/>
              <a:gd name="T2" fmla="*/ 2332 w 2332"/>
              <a:gd name="T3" fmla="*/ 0 h 3907"/>
              <a:gd name="T4" fmla="*/ 2332 w 2332"/>
              <a:gd name="T5" fmla="*/ 3907 h 3907"/>
              <a:gd name="T6" fmla="*/ 0 w 2332"/>
              <a:gd name="T7" fmla="*/ 2595 h 3907"/>
              <a:gd name="T8" fmla="*/ 1462 w 2332"/>
              <a:gd name="T9" fmla="*/ 0 h 3907"/>
            </a:gdLst>
            <a:ahLst/>
            <a:cxnLst>
              <a:cxn ang="0">
                <a:pos x="T0" y="T1"/>
              </a:cxn>
              <a:cxn ang="0">
                <a:pos x="T2" y="T3"/>
              </a:cxn>
              <a:cxn ang="0">
                <a:pos x="T4" y="T5"/>
              </a:cxn>
              <a:cxn ang="0">
                <a:pos x="T6" y="T7"/>
              </a:cxn>
              <a:cxn ang="0">
                <a:pos x="T8" y="T9"/>
              </a:cxn>
            </a:cxnLst>
            <a:rect l="0" t="0" r="r" b="b"/>
            <a:pathLst>
              <a:path w="2332" h="3907">
                <a:moveTo>
                  <a:pt x="1462" y="0"/>
                </a:moveTo>
                <a:lnTo>
                  <a:pt x="2332" y="0"/>
                </a:lnTo>
                <a:lnTo>
                  <a:pt x="2332" y="3907"/>
                </a:lnTo>
                <a:lnTo>
                  <a:pt x="0" y="2595"/>
                </a:lnTo>
                <a:lnTo>
                  <a:pt x="1462" y="0"/>
                </a:lnTo>
                <a:close/>
              </a:path>
            </a:pathLst>
          </a:custGeom>
          <a:solidFill>
            <a:srgbClr val="CC3548"/>
          </a:solidFill>
          <a:ln w="28575">
            <a:noFill/>
          </a:ln>
          <a:effectLst>
            <a:outerShdw blurRad="254000" dist="127000" dir="2700000" algn="tl" rotWithShape="0">
              <a:prstClr val="black">
                <a:alpha val="40000"/>
              </a:prstClr>
            </a:outerShdw>
          </a:effectLst>
        </p:spPr>
        <p:txBody>
          <a:bodyPr anchor="ctr"/>
          <a:lstStyle/>
          <a:p>
            <a:pPr algn="ctr"/>
            <a:endParaRPr lang="zh-CN" altLang="en-US" sz="2000" dirty="0">
              <a:solidFill>
                <a:srgbClr val="00183C"/>
              </a:solidFill>
              <a:latin typeface="Calibri" panose="020F0502020204030204" pitchFamily="34" charset="0"/>
              <a:ea typeface="宋体" panose="02010600030101010101" pitchFamily="2" charset="-122"/>
            </a:endParaRPr>
          </a:p>
        </p:txBody>
      </p:sp>
      <p:sp>
        <p:nvSpPr>
          <p:cNvPr id="17" name="PA_任意多边形 5"/>
          <p:cNvSpPr/>
          <p:nvPr>
            <p:custDataLst>
              <p:tags r:id="rId4"/>
            </p:custDataLst>
          </p:nvPr>
        </p:nvSpPr>
        <p:spPr bwMode="auto">
          <a:xfrm rot="5560520">
            <a:off x="580266" y="4181825"/>
            <a:ext cx="2639536" cy="3823576"/>
          </a:xfrm>
          <a:custGeom>
            <a:avLst/>
            <a:gdLst>
              <a:gd name="T0" fmla="*/ 1462 w 2332"/>
              <a:gd name="T1" fmla="*/ 0 h 3907"/>
              <a:gd name="T2" fmla="*/ 2332 w 2332"/>
              <a:gd name="T3" fmla="*/ 0 h 3907"/>
              <a:gd name="T4" fmla="*/ 2332 w 2332"/>
              <a:gd name="T5" fmla="*/ 3907 h 3907"/>
              <a:gd name="T6" fmla="*/ 0 w 2332"/>
              <a:gd name="T7" fmla="*/ 2595 h 3907"/>
              <a:gd name="T8" fmla="*/ 1462 w 2332"/>
              <a:gd name="T9" fmla="*/ 0 h 3907"/>
            </a:gdLst>
            <a:ahLst/>
            <a:cxnLst>
              <a:cxn ang="0">
                <a:pos x="T0" y="T1"/>
              </a:cxn>
              <a:cxn ang="0">
                <a:pos x="T2" y="T3"/>
              </a:cxn>
              <a:cxn ang="0">
                <a:pos x="T4" y="T5"/>
              </a:cxn>
              <a:cxn ang="0">
                <a:pos x="T6" y="T7"/>
              </a:cxn>
              <a:cxn ang="0">
                <a:pos x="T8" y="T9"/>
              </a:cxn>
            </a:cxnLst>
            <a:rect l="0" t="0" r="r" b="b"/>
            <a:pathLst>
              <a:path w="2332" h="3907">
                <a:moveTo>
                  <a:pt x="1462" y="0"/>
                </a:moveTo>
                <a:lnTo>
                  <a:pt x="2332" y="0"/>
                </a:lnTo>
                <a:lnTo>
                  <a:pt x="2332" y="3907"/>
                </a:lnTo>
                <a:lnTo>
                  <a:pt x="0" y="2595"/>
                </a:lnTo>
                <a:lnTo>
                  <a:pt x="1462" y="0"/>
                </a:lnTo>
                <a:close/>
              </a:path>
            </a:pathLst>
          </a:custGeom>
          <a:solidFill>
            <a:srgbClr val="CC3548"/>
          </a:solidFill>
          <a:ln w="28575">
            <a:noFill/>
          </a:ln>
          <a:effectLst>
            <a:outerShdw blurRad="254000" dist="127000" dir="2700000" algn="tl" rotWithShape="0">
              <a:prstClr val="black">
                <a:alpha val="40000"/>
              </a:prstClr>
            </a:outerShdw>
          </a:effectLst>
        </p:spPr>
        <p:txBody>
          <a:bodyPr anchor="ctr"/>
          <a:lstStyle/>
          <a:p>
            <a:pPr algn="ctr"/>
            <a:endParaRPr lang="zh-CN" altLang="en-US" sz="2000">
              <a:solidFill>
                <a:srgbClr val="00183C"/>
              </a:solidFill>
              <a:latin typeface="Calibri" panose="020F0502020204030204" pitchFamily="34" charset="0"/>
              <a:ea typeface="宋体" panose="02010600030101010101" pitchFamily="2" charset="-122"/>
            </a:endParaRPr>
          </a:p>
        </p:txBody>
      </p:sp>
      <p:sp>
        <p:nvSpPr>
          <p:cNvPr id="20" name="PA-文本框 12"/>
          <p:cNvSpPr txBox="1"/>
          <p:nvPr>
            <p:custDataLst>
              <p:tags r:id="rId5"/>
            </p:custDataLst>
          </p:nvPr>
        </p:nvSpPr>
        <p:spPr>
          <a:xfrm>
            <a:off x="5624235" y="5055456"/>
            <a:ext cx="2921887" cy="437366"/>
          </a:xfrm>
          <a:prstGeom prst="rect">
            <a:avLst/>
          </a:prstGeom>
          <a:noFill/>
          <a:ln>
            <a:noFill/>
          </a:ln>
        </p:spPr>
        <p:txBody>
          <a:bodyPr wrap="square" lIns="67376" tIns="33688" rIns="67376" bIns="33688" rtlCol="0">
            <a:spAutoFit/>
          </a:bodyPr>
          <a:lstStyle>
            <a:defPPr>
              <a:defRPr lang="zh-CN"/>
            </a:defPPr>
            <a:lvl1pPr>
              <a:defRPr sz="2000">
                <a:solidFill>
                  <a:schemeClr val="accent2"/>
                </a:solidFill>
                <a:latin typeface="+mn-ea"/>
                <a:ea typeface="+mn-ea"/>
              </a:defRPr>
            </a:lvl1pPr>
          </a:lstStyle>
          <a:p>
            <a:pPr algn="ctr"/>
            <a:r>
              <a:rPr lang="zh-CN" altLang="en-US" sz="2400" b="1" dirty="0" smtClean="0">
                <a:solidFill>
                  <a:schemeClr val="bg1"/>
                </a:solidFill>
                <a:latin typeface="微软雅黑" panose="020B0503020204020204" pitchFamily="34" charset="-122"/>
                <a:ea typeface="微软雅黑" panose="020B0503020204020204" pitchFamily="34" charset="-122"/>
                <a:cs typeface="+mn-ea"/>
                <a:sym typeface="+mn-lt"/>
              </a:rPr>
              <a:t>宁夏财政厅   宋晓雨</a:t>
            </a:r>
            <a:endParaRPr lang="zh-CN" altLang="en-US" sz="24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255965" y="2902713"/>
            <a:ext cx="7913783" cy="1015663"/>
          </a:xfrm>
          <a:prstGeom prst="rect">
            <a:avLst/>
          </a:prstGeom>
          <a:noFill/>
        </p:spPr>
        <p:txBody>
          <a:bodyPr wrap="square">
            <a:spAutoFit/>
          </a:bodyPr>
          <a:lstStyle/>
          <a:p>
            <a:pPr algn="ctr"/>
            <a:r>
              <a:rPr lang="zh-CN" altLang="en-US" sz="6000" b="1" dirty="0">
                <a:solidFill>
                  <a:schemeClr val="bg1"/>
                </a:solidFill>
              </a:rPr>
              <a:t>全区政府采购业务培训</a:t>
            </a:r>
            <a:endParaRPr lang="zh-CN" altLang="en-US" sz="6000" b="1" spc="3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PA-文本框 5"/>
          <p:cNvSpPr txBox="1"/>
          <p:nvPr>
            <p:custDataLst>
              <p:tags r:id="rId6"/>
            </p:custDataLst>
          </p:nvPr>
        </p:nvSpPr>
        <p:spPr>
          <a:xfrm>
            <a:off x="6314538" y="1026591"/>
            <a:ext cx="1879148" cy="923330"/>
          </a:xfrm>
          <a:prstGeom prst="rect">
            <a:avLst/>
          </a:prstGeom>
          <a:noFill/>
        </p:spPr>
        <p:txBody>
          <a:bodyPr wrap="square" rtlCol="0">
            <a:spAutoFit/>
          </a:bodyPr>
          <a:lstStyle/>
          <a:p>
            <a:pPr algn="dist"/>
            <a:r>
              <a:rPr lang="en-US" altLang="zh-CN" sz="5400" b="1" dirty="0">
                <a:solidFill>
                  <a:srgbClr val="CC3548"/>
                </a:solidFill>
                <a:latin typeface="Agency FB" panose="020B0503020202020204" pitchFamily="34" charset="0"/>
                <a:ea typeface="微软雅黑" panose="020B0503020204020204" pitchFamily="34" charset="-122"/>
                <a:cs typeface="+mn-ea"/>
                <a:sym typeface="+mn-lt"/>
              </a:rPr>
              <a:t>2020</a:t>
            </a:r>
            <a:endParaRPr lang="en-US" altLang="zh-CN" sz="5400" b="1" dirty="0">
              <a:solidFill>
                <a:srgbClr val="CC3548"/>
              </a:solidFill>
              <a:latin typeface="Agency FB" panose="020B0503020202020204" pitchFamily="34" charset="0"/>
              <a:ea typeface="微软雅黑" panose="020B0503020204020204" pitchFamily="3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strVal val="#ppt_w+.3"/>
                                          </p:val>
                                        </p:tav>
                                        <p:tav tm="100000">
                                          <p:val>
                                            <p:strVal val="#ppt_w"/>
                                          </p:val>
                                        </p:tav>
                                      </p:tavLst>
                                    </p:anim>
                                    <p:anim calcmode="lin" valueType="num">
                                      <p:cBhvr>
                                        <p:cTn id="8" dur="1000" fill="hold"/>
                                        <p:tgtEl>
                                          <p:spTgt spid="32"/>
                                        </p:tgtEl>
                                        <p:attrNameLst>
                                          <p:attrName>ppt_h</p:attrName>
                                        </p:attrNameLst>
                                      </p:cBhvr>
                                      <p:tavLst>
                                        <p:tav tm="0">
                                          <p:val>
                                            <p:strVal val="#ppt_h"/>
                                          </p:val>
                                        </p:tav>
                                        <p:tav tm="100000">
                                          <p:val>
                                            <p:strVal val="#ppt_h"/>
                                          </p:val>
                                        </p:tav>
                                      </p:tavLst>
                                    </p:anim>
                                    <p:animEffect transition="in" filter="fade">
                                      <p:cBhvr>
                                        <p:cTn id="9" dur="1000"/>
                                        <p:tgtEl>
                                          <p:spTgt spid="3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par>
                          <p:cTn id="20" fill="hold">
                            <p:stCondLst>
                              <p:cond delay="2000"/>
                            </p:stCondLst>
                            <p:childTnLst>
                              <p:par>
                                <p:cTn id="21" presetID="2" presetClass="entr" presetSubtype="3"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1+#ppt_w/2"/>
                                          </p:val>
                                        </p:tav>
                                        <p:tav tm="100000">
                                          <p:val>
                                            <p:strVal val="#ppt_x"/>
                                          </p:val>
                                        </p:tav>
                                      </p:tavLst>
                                    </p:anim>
                                    <p:anim calcmode="lin" valueType="num">
                                      <p:cBhvr additive="base">
                                        <p:cTn id="24" dur="500" fill="hold"/>
                                        <p:tgtEl>
                                          <p:spTgt spid="15"/>
                                        </p:tgtEl>
                                        <p:attrNameLst>
                                          <p:attrName>ppt_y</p:attrName>
                                        </p:attrNameLst>
                                      </p:cBhvr>
                                      <p:tavLst>
                                        <p:tav tm="0">
                                          <p:val>
                                            <p:strVal val="0-#ppt_h/2"/>
                                          </p:val>
                                        </p:tav>
                                        <p:tav tm="100000">
                                          <p:val>
                                            <p:strVal val="#ppt_y"/>
                                          </p:val>
                                        </p:tav>
                                      </p:tavLst>
                                    </p:anim>
                                  </p:childTnLst>
                                </p:cTn>
                              </p:par>
                            </p:childTnLst>
                          </p:cTn>
                        </p:par>
                        <p:par>
                          <p:cTn id="25" fill="hold">
                            <p:stCondLst>
                              <p:cond delay="2500"/>
                            </p:stCondLst>
                            <p:childTnLst>
                              <p:par>
                                <p:cTn id="26" presetID="2" presetClass="entr" presetSubtype="3"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1+#ppt_w/2"/>
                                          </p:val>
                                        </p:tav>
                                        <p:tav tm="100000">
                                          <p:val>
                                            <p:strVal val="#ppt_x"/>
                                          </p:val>
                                        </p:tav>
                                      </p:tavLst>
                                    </p:anim>
                                    <p:anim calcmode="lin" valueType="num">
                                      <p:cBhvr additive="base">
                                        <p:cTn id="29" dur="500" fill="hold"/>
                                        <p:tgtEl>
                                          <p:spTgt spid="16"/>
                                        </p:tgtEl>
                                        <p:attrNameLst>
                                          <p:attrName>ppt_y</p:attrName>
                                        </p:attrNameLst>
                                      </p:cBhvr>
                                      <p:tavLst>
                                        <p:tav tm="0">
                                          <p:val>
                                            <p:strVal val="0-#ppt_h/2"/>
                                          </p:val>
                                        </p:tav>
                                        <p:tav tm="100000">
                                          <p:val>
                                            <p:strVal val="#ppt_y"/>
                                          </p:val>
                                        </p:tav>
                                      </p:tavLst>
                                    </p:anim>
                                  </p:childTnLst>
                                </p:cTn>
                              </p:par>
                            </p:childTnLst>
                          </p:cTn>
                        </p:par>
                        <p:par>
                          <p:cTn id="30" fill="hold">
                            <p:stCondLst>
                              <p:cond delay="3000"/>
                            </p:stCondLst>
                            <p:childTnLst>
                              <p:par>
                                <p:cTn id="31" presetID="2" presetClass="entr" presetSubtype="3"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1+#ppt_w/2"/>
                                          </p:val>
                                        </p:tav>
                                        <p:tav tm="100000">
                                          <p:val>
                                            <p:strVal val="#ppt_x"/>
                                          </p:val>
                                        </p:tav>
                                      </p:tavLst>
                                    </p:anim>
                                    <p:anim calcmode="lin" valueType="num">
                                      <p:cBhvr additive="base">
                                        <p:cTn id="34"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20" grpId="0"/>
      <p:bldP spid="21" grpId="0"/>
      <p:bldP spid="3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圆角矩形 28"/>
          <p:cNvSpPr/>
          <p:nvPr/>
        </p:nvSpPr>
        <p:spPr>
          <a:xfrm>
            <a:off x="1863970" y="4706815"/>
            <a:ext cx="4747846" cy="949569"/>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7526214" y="4706815"/>
            <a:ext cx="3270739" cy="949569"/>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1793631" y="2936631"/>
            <a:ext cx="9003323" cy="949569"/>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rot="5708854">
            <a:off x="5390017" y="-5102690"/>
            <a:ext cx="1411964" cy="13685657"/>
            <a:chOff x="2996552" y="-10886"/>
            <a:chExt cx="2170491" cy="6868886"/>
          </a:xfrm>
        </p:grpSpPr>
        <p:sp>
          <p:nvSpPr>
            <p:cNvPr id="7" name="任意多边形: 形状 6"/>
            <p:cNvSpPr/>
            <p:nvPr/>
          </p:nvSpPr>
          <p:spPr>
            <a:xfrm>
              <a:off x="3783797" y="1"/>
              <a:ext cx="1383246" cy="6855710"/>
            </a:xfrm>
            <a:custGeom>
              <a:avLst/>
              <a:gdLst>
                <a:gd name="connsiteX0" fmla="*/ 440515 w 563859"/>
                <a:gd name="connsiteY0" fmla="*/ 2695954 h 2695954"/>
                <a:gd name="connsiteX1" fmla="*/ 563860 w 563859"/>
                <a:gd name="connsiteY1" fmla="*/ 2695954 h 2695954"/>
                <a:gd name="connsiteX2" fmla="*/ 123344 w 563859"/>
                <a:gd name="connsiteY2" fmla="*/ 0 h 2695954"/>
                <a:gd name="connsiteX3" fmla="*/ 0 w 563859"/>
                <a:gd name="connsiteY3" fmla="*/ 0 h 2695954"/>
                <a:gd name="connsiteX4" fmla="*/ 440515 w 563859"/>
                <a:gd name="connsiteY4" fmla="*/ 2695954 h 269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59" h="2695954">
                  <a:moveTo>
                    <a:pt x="440515" y="2695954"/>
                  </a:moveTo>
                  <a:lnTo>
                    <a:pt x="563860" y="2695954"/>
                  </a:lnTo>
                  <a:lnTo>
                    <a:pt x="123344" y="0"/>
                  </a:lnTo>
                  <a:lnTo>
                    <a:pt x="0" y="0"/>
                  </a:lnTo>
                  <a:lnTo>
                    <a:pt x="440515" y="2695954"/>
                  </a:lnTo>
                  <a:close/>
                </a:path>
              </a:pathLst>
            </a:custGeom>
            <a:solidFill>
              <a:srgbClr val="CC435D"/>
            </a:solidFill>
            <a:ln w="17593" cap="flat">
              <a:noFill/>
              <a:prstDash val="solid"/>
              <a:miter/>
            </a:ln>
          </p:spPr>
          <p:txBody>
            <a:bodyPr rtlCol="0" anchor="ctr"/>
            <a:lstStyle/>
            <a:p>
              <a:endParaRPr lang="zh-CN" altLang="en-US"/>
            </a:p>
          </p:txBody>
        </p:sp>
        <p:sp>
          <p:nvSpPr>
            <p:cNvPr id="8" name="任意多边形: 形状 7"/>
            <p:cNvSpPr/>
            <p:nvPr/>
          </p:nvSpPr>
          <p:spPr>
            <a:xfrm>
              <a:off x="2996552" y="-10886"/>
              <a:ext cx="1772285" cy="6868886"/>
            </a:xfrm>
            <a:custGeom>
              <a:avLst/>
              <a:gdLst>
                <a:gd name="connsiteX0" fmla="*/ 0 w 681213"/>
                <a:gd name="connsiteY0" fmla="*/ 0 h 2697187"/>
                <a:gd name="connsiteX1" fmla="*/ 270124 w 681213"/>
                <a:gd name="connsiteY1" fmla="*/ 2696130 h 2697187"/>
                <a:gd name="connsiteX2" fmla="*/ 681213 w 681213"/>
                <a:gd name="connsiteY2" fmla="*/ 2697188 h 2697187"/>
                <a:gd name="connsiteX3" fmla="*/ 246689 w 681213"/>
                <a:gd name="connsiteY3" fmla="*/ 0 h 2697187"/>
                <a:gd name="connsiteX4" fmla="*/ 0 w 681213"/>
                <a:gd name="connsiteY4" fmla="*/ 0 h 2697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1213" h="2697187">
                  <a:moveTo>
                    <a:pt x="0" y="0"/>
                  </a:moveTo>
                  <a:lnTo>
                    <a:pt x="270124" y="2696130"/>
                  </a:lnTo>
                  <a:lnTo>
                    <a:pt x="681213" y="2697188"/>
                  </a:lnTo>
                  <a:lnTo>
                    <a:pt x="246689" y="0"/>
                  </a:lnTo>
                  <a:lnTo>
                    <a:pt x="0" y="0"/>
                  </a:lnTo>
                  <a:close/>
                </a:path>
              </a:pathLst>
            </a:custGeom>
            <a:solidFill>
              <a:srgbClr val="CC3548"/>
            </a:solidFill>
            <a:ln w="17593" cap="flat">
              <a:noFill/>
              <a:prstDash val="solid"/>
              <a:miter/>
            </a:ln>
          </p:spPr>
          <p:txBody>
            <a:bodyPr rtlCol="0" anchor="ctr"/>
            <a:lstStyle/>
            <a:p>
              <a:endParaRPr lang="zh-CN" altLang="en-US"/>
            </a:p>
          </p:txBody>
        </p:sp>
      </p:grpSp>
      <p:sp>
        <p:nvSpPr>
          <p:cNvPr id="13" name="PA-文本框 7"/>
          <p:cNvSpPr txBox="1"/>
          <p:nvPr>
            <p:custDataLst>
              <p:tags r:id="rId1"/>
            </p:custDataLst>
          </p:nvPr>
        </p:nvSpPr>
        <p:spPr bwMode="auto">
          <a:xfrm>
            <a:off x="2662634" y="3195075"/>
            <a:ext cx="5211683" cy="523220"/>
          </a:xfrm>
          <a:prstGeom prst="rect">
            <a:avLst/>
          </a:prstGeom>
          <a:noFill/>
        </p:spPr>
        <p:txBody>
          <a:bodyPr wrap="none">
            <a:spAutoFit/>
          </a:bodyPr>
          <a:lstStyle/>
          <a:p>
            <a:r>
              <a:rPr lang="zh-CN" altLang="en-US" sz="2800" b="1" dirty="0"/>
              <a:t>深化政府采购制度改革实施方案</a:t>
            </a:r>
            <a:endParaRPr lang="zh-CN" altLang="en-US" sz="2800" dirty="0"/>
          </a:p>
        </p:txBody>
      </p:sp>
      <p:sp>
        <p:nvSpPr>
          <p:cNvPr id="17" name="PA-文本框 11"/>
          <p:cNvSpPr txBox="1"/>
          <p:nvPr>
            <p:custDataLst>
              <p:tags r:id="rId2"/>
            </p:custDataLst>
          </p:nvPr>
        </p:nvSpPr>
        <p:spPr bwMode="auto">
          <a:xfrm>
            <a:off x="2662634" y="4923847"/>
            <a:ext cx="3416320" cy="523220"/>
          </a:xfrm>
          <a:prstGeom prst="rect">
            <a:avLst/>
          </a:prstGeom>
          <a:noFill/>
        </p:spPr>
        <p:txBody>
          <a:bodyPr wrap="none">
            <a:spAutoFit/>
          </a:bodyPr>
          <a:lstStyle/>
          <a:p>
            <a:r>
              <a:rPr lang="zh-CN" altLang="en-US" sz="2800" b="1" dirty="0"/>
              <a:t>政府采购目录及标准</a:t>
            </a:r>
            <a:endParaRPr lang="zh-CN" altLang="en-US" sz="2800" dirty="0"/>
          </a:p>
        </p:txBody>
      </p:sp>
      <p:grpSp>
        <p:nvGrpSpPr>
          <p:cNvPr id="33" name="组合 32"/>
          <p:cNvGrpSpPr/>
          <p:nvPr/>
        </p:nvGrpSpPr>
        <p:grpSpPr>
          <a:xfrm>
            <a:off x="1412238" y="2895060"/>
            <a:ext cx="1028700" cy="1028700"/>
            <a:chOff x="4606501" y="4370238"/>
            <a:chExt cx="1028700" cy="1028700"/>
          </a:xfrm>
        </p:grpSpPr>
        <p:sp>
          <p:nvSpPr>
            <p:cNvPr id="25" name="椭圆 24"/>
            <p:cNvSpPr/>
            <p:nvPr/>
          </p:nvSpPr>
          <p:spPr>
            <a:xfrm>
              <a:off x="4606501" y="4370238"/>
              <a:ext cx="1028700" cy="1028700"/>
            </a:xfrm>
            <a:prstGeom prst="ellipse">
              <a:avLst/>
            </a:prstGeom>
            <a:solidFill>
              <a:srgbClr val="CC3548"/>
            </a:solidFill>
            <a:ln>
              <a:noFill/>
            </a:ln>
            <a:effectLst>
              <a:outerShdw blurRad="279400" dist="393700" dir="2700000" algn="tl" rotWithShape="0">
                <a:prstClr val="black">
                  <a:alpha val="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PA-文本框 15"/>
            <p:cNvSpPr txBox="1">
              <a:spLocks noChangeArrowheads="1"/>
            </p:cNvSpPr>
            <p:nvPr>
              <p:custDataLst>
                <p:tags r:id="rId3"/>
              </p:custDataLst>
            </p:nvPr>
          </p:nvSpPr>
          <p:spPr bwMode="auto">
            <a:xfrm>
              <a:off x="4779908" y="4526726"/>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dirty="0">
                  <a:solidFill>
                    <a:schemeClr val="bg1"/>
                  </a:solidFill>
                  <a:latin typeface="微软雅黑" panose="020B0503020204020204" pitchFamily="34" charset="-122"/>
                  <a:ea typeface="微软雅黑" panose="020B0503020204020204" pitchFamily="34" charset="-122"/>
                  <a:cs typeface="+mn-ea"/>
                  <a:sym typeface="+mn-lt"/>
                </a:rPr>
                <a:t>一</a:t>
              </a:r>
              <a:endParaRPr lang="en-US" altLang="zh-CN" sz="40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1412238" y="4671107"/>
            <a:ext cx="1028700" cy="1028700"/>
            <a:chOff x="7361815" y="4370238"/>
            <a:chExt cx="1028700" cy="1028700"/>
          </a:xfrm>
        </p:grpSpPr>
        <p:sp>
          <p:nvSpPr>
            <p:cNvPr id="28" name="椭圆 27"/>
            <p:cNvSpPr/>
            <p:nvPr/>
          </p:nvSpPr>
          <p:spPr>
            <a:xfrm>
              <a:off x="7361815" y="4370238"/>
              <a:ext cx="1028700" cy="1028700"/>
            </a:xfrm>
            <a:prstGeom prst="ellipse">
              <a:avLst/>
            </a:prstGeom>
            <a:solidFill>
              <a:srgbClr val="CC3548"/>
            </a:solidFill>
            <a:ln>
              <a:noFill/>
            </a:ln>
            <a:effectLst>
              <a:outerShdw blurRad="279400" dist="393700" dir="2700000" algn="tl" rotWithShape="0">
                <a:prstClr val="black">
                  <a:alpha val="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PA-文本框 16"/>
            <p:cNvSpPr txBox="1">
              <a:spLocks noChangeArrowheads="1"/>
            </p:cNvSpPr>
            <p:nvPr>
              <p:custDataLst>
                <p:tags r:id="rId4"/>
              </p:custDataLst>
            </p:nvPr>
          </p:nvSpPr>
          <p:spPr bwMode="auto">
            <a:xfrm>
              <a:off x="7535222" y="4538095"/>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dirty="0" smtClean="0">
                  <a:solidFill>
                    <a:schemeClr val="bg1"/>
                  </a:solidFill>
                  <a:latin typeface="微软雅黑" panose="020B0503020204020204" pitchFamily="34" charset="-122"/>
                  <a:ea typeface="微软雅黑" panose="020B0503020204020204" pitchFamily="34" charset="-122"/>
                  <a:cs typeface="+mn-ea"/>
                  <a:sym typeface="+mn-lt"/>
                </a:rPr>
                <a:t>二</a:t>
              </a:r>
              <a:endParaRPr lang="en-US" altLang="zh-CN" sz="4000"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p:cNvGrpSpPr/>
          <p:nvPr/>
        </p:nvGrpSpPr>
        <p:grpSpPr>
          <a:xfrm>
            <a:off x="7148670" y="4671107"/>
            <a:ext cx="1028700" cy="1028700"/>
            <a:chOff x="9865641" y="4366319"/>
            <a:chExt cx="1028700" cy="1028700"/>
          </a:xfrm>
        </p:grpSpPr>
        <p:sp>
          <p:nvSpPr>
            <p:cNvPr id="31" name="椭圆 30"/>
            <p:cNvSpPr/>
            <p:nvPr/>
          </p:nvSpPr>
          <p:spPr>
            <a:xfrm>
              <a:off x="9865641" y="4366319"/>
              <a:ext cx="1028700" cy="1028700"/>
            </a:xfrm>
            <a:prstGeom prst="ellipse">
              <a:avLst/>
            </a:prstGeom>
            <a:solidFill>
              <a:srgbClr val="CC3548"/>
            </a:solidFill>
            <a:ln>
              <a:noFill/>
            </a:ln>
            <a:effectLst>
              <a:outerShdw blurRad="279400" dist="393700" dir="2700000" algn="tl" rotWithShape="0">
                <a:prstClr val="black">
                  <a:alpha val="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PA-文本框 17"/>
            <p:cNvSpPr txBox="1">
              <a:spLocks noChangeArrowheads="1"/>
            </p:cNvSpPr>
            <p:nvPr>
              <p:custDataLst>
                <p:tags r:id="rId5"/>
              </p:custDataLst>
            </p:nvPr>
          </p:nvSpPr>
          <p:spPr bwMode="auto">
            <a:xfrm>
              <a:off x="10039048" y="4538095"/>
              <a:ext cx="6976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dirty="0" smtClean="0">
                  <a:solidFill>
                    <a:schemeClr val="bg1"/>
                  </a:solidFill>
                  <a:latin typeface="微软雅黑" panose="020B0503020204020204" pitchFamily="34" charset="-122"/>
                  <a:ea typeface="微软雅黑" panose="020B0503020204020204" pitchFamily="34" charset="-122"/>
                  <a:cs typeface="+mn-ea"/>
                  <a:sym typeface="+mn-lt"/>
                </a:rPr>
                <a:t>三</a:t>
              </a:r>
              <a:endParaRPr lang="en-US" altLang="zh-CN" sz="400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20" name="PA-文本框 9"/>
          <p:cNvSpPr txBox="1"/>
          <p:nvPr>
            <p:custDataLst>
              <p:tags r:id="rId6"/>
            </p:custDataLst>
          </p:nvPr>
        </p:nvSpPr>
        <p:spPr bwMode="auto">
          <a:xfrm>
            <a:off x="8354844" y="4923847"/>
            <a:ext cx="2339102" cy="523220"/>
          </a:xfrm>
          <a:prstGeom prst="rect">
            <a:avLst/>
          </a:prstGeom>
          <a:noFill/>
        </p:spPr>
        <p:txBody>
          <a:bodyPr wrap="none">
            <a:spAutoFit/>
          </a:bodyPr>
          <a:lstStyle/>
          <a:p>
            <a:r>
              <a:rPr lang="zh-CN" altLang="en-US" sz="2800" b="1" dirty="0"/>
              <a:t>采购意向公开</a:t>
            </a:r>
            <a:endParaRPr lang="zh-CN" altLang="en-US" sz="2800" dirty="0"/>
          </a:p>
        </p:txBody>
      </p:sp>
      <p:sp>
        <p:nvSpPr>
          <p:cNvPr id="2" name="矩形 1"/>
          <p:cNvSpPr/>
          <p:nvPr/>
        </p:nvSpPr>
        <p:spPr>
          <a:xfrm>
            <a:off x="-191069" y="-17580"/>
            <a:ext cx="12637827" cy="1677362"/>
          </a:xfrm>
          <a:custGeom>
            <a:avLst/>
            <a:gdLst>
              <a:gd name="connsiteX0" fmla="*/ 0 w 12637827"/>
              <a:gd name="connsiteY0" fmla="*/ 0 h 3098042"/>
              <a:gd name="connsiteX1" fmla="*/ 12637827 w 12637827"/>
              <a:gd name="connsiteY1" fmla="*/ 0 h 3098042"/>
              <a:gd name="connsiteX2" fmla="*/ 12637827 w 12637827"/>
              <a:gd name="connsiteY2" fmla="*/ 3098042 h 3098042"/>
              <a:gd name="connsiteX3" fmla="*/ 0 w 12637827"/>
              <a:gd name="connsiteY3" fmla="*/ 3098042 h 3098042"/>
              <a:gd name="connsiteX4" fmla="*/ 0 w 12637827"/>
              <a:gd name="connsiteY4" fmla="*/ 0 h 3098042"/>
              <a:gd name="connsiteX0-1" fmla="*/ 0 w 12637827"/>
              <a:gd name="connsiteY0-2" fmla="*/ 0 h 3098042"/>
              <a:gd name="connsiteX1-3" fmla="*/ 12637827 w 12637827"/>
              <a:gd name="connsiteY1-4" fmla="*/ 0 h 3098042"/>
              <a:gd name="connsiteX2-5" fmla="*/ 12637827 w 12637827"/>
              <a:gd name="connsiteY2-6" fmla="*/ 3098042 h 3098042"/>
              <a:gd name="connsiteX3-7" fmla="*/ 0 w 12637827"/>
              <a:gd name="connsiteY3-8" fmla="*/ 2634018 h 3098042"/>
              <a:gd name="connsiteX4-9" fmla="*/ 0 w 12637827"/>
              <a:gd name="connsiteY4-10" fmla="*/ 0 h 30980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637827" h="3098042">
                <a:moveTo>
                  <a:pt x="0" y="0"/>
                </a:moveTo>
                <a:lnTo>
                  <a:pt x="12637827" y="0"/>
                </a:lnTo>
                <a:lnTo>
                  <a:pt x="12637827" y="3098042"/>
                </a:lnTo>
                <a:lnTo>
                  <a:pt x="0" y="2634018"/>
                </a:lnTo>
                <a:lnTo>
                  <a:pt x="0" y="0"/>
                </a:lnTo>
                <a:close/>
              </a:path>
            </a:pathLst>
          </a:cu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50000"/>
              </a:lnSpc>
            </a:pPr>
            <a:r>
              <a:rPr lang="zh-CN" altLang="en-US" sz="6000" dirty="0" smtClean="0"/>
              <a:t>                                              </a:t>
            </a:r>
            <a:r>
              <a:rPr lang="en-US" altLang="zh-CN" sz="6000" dirty="0" smtClean="0"/>
              <a:t>  </a:t>
            </a:r>
            <a:endParaRPr lang="en-US" altLang="zh-CN" sz="6000" dirty="0" smtClean="0"/>
          </a:p>
        </p:txBody>
      </p:sp>
      <p:sp>
        <p:nvSpPr>
          <p:cNvPr id="37" name="文本框 36"/>
          <p:cNvSpPr txBox="1"/>
          <p:nvPr/>
        </p:nvSpPr>
        <p:spPr>
          <a:xfrm rot="168490">
            <a:off x="341476" y="1048751"/>
            <a:ext cx="3093171" cy="646331"/>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CONTENT</a:t>
            </a:r>
            <a:endParaRPr kumimoji="0" lang="zh-CN" altLang="en-US" sz="3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3" name="文本框 2"/>
          <p:cNvSpPr txBox="1"/>
          <p:nvPr/>
        </p:nvSpPr>
        <p:spPr>
          <a:xfrm>
            <a:off x="9987274" y="379149"/>
            <a:ext cx="1723549" cy="1015663"/>
          </a:xfrm>
          <a:prstGeom prst="rect">
            <a:avLst/>
          </a:prstGeom>
          <a:noFill/>
        </p:spPr>
        <p:txBody>
          <a:bodyPr wrap="none" rtlCol="0">
            <a:spAutoFit/>
          </a:bodyPr>
          <a:lstStyle/>
          <a:p>
            <a:r>
              <a:rPr lang="zh-CN" altLang="en-US" sz="6000" b="1" dirty="0">
                <a:solidFill>
                  <a:schemeClr val="bg1"/>
                </a:solidFill>
              </a:rPr>
              <a:t>目录</a:t>
            </a:r>
            <a:endParaRPr lang="zh-CN" altLang="en-US" sz="60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500"/>
                            </p:stCondLst>
                            <p:childTnLst>
                              <p:par>
                                <p:cTn id="19" presetID="53" presetClass="entr" presetSubtype="16"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par>
                          <p:cTn id="32" fill="hold">
                            <p:stCondLst>
                              <p:cond delay="10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500" fill="hold"/>
                                        <p:tgtEl>
                                          <p:spTgt spid="20"/>
                                        </p:tgtEl>
                                        <p:attrNameLst>
                                          <p:attrName>ppt_w</p:attrName>
                                        </p:attrNameLst>
                                      </p:cBhvr>
                                      <p:tavLst>
                                        <p:tav tm="0">
                                          <p:val>
                                            <p:fltVal val="0"/>
                                          </p:val>
                                        </p:tav>
                                        <p:tav tm="100000">
                                          <p:val>
                                            <p:strVal val="#ppt_w"/>
                                          </p:val>
                                        </p:tav>
                                      </p:tavLst>
                                    </p:anim>
                                    <p:anim calcmode="lin" valueType="num">
                                      <p:cBhvr>
                                        <p:cTn id="41" dur="500" fill="hold"/>
                                        <p:tgtEl>
                                          <p:spTgt spid="20"/>
                                        </p:tgtEl>
                                        <p:attrNameLst>
                                          <p:attrName>ppt_h</p:attrName>
                                        </p:attrNameLst>
                                      </p:cBhvr>
                                      <p:tavLst>
                                        <p:tav tm="0">
                                          <p:val>
                                            <p:fltVal val="0"/>
                                          </p:val>
                                        </p:tav>
                                        <p:tav tm="100000">
                                          <p:val>
                                            <p:strVal val="#ppt_h"/>
                                          </p:val>
                                        </p:tav>
                                      </p:tavLst>
                                    </p:anim>
                                    <p:animEffect transition="in" filter="fade">
                                      <p:cBhvr>
                                        <p:cTn id="42" dur="5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7" grpId="0" animBg="1"/>
      <p:bldP spid="4" grpId="0" animBg="1"/>
      <p:bldP spid="13" grpId="0"/>
      <p:bldP spid="17"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rotWithShape="1">
          <a:blip r:embed="rId1" cstate="print">
            <a:extLst>
              <a:ext uri="{28A0092B-C50C-407E-A947-70E740481C1C}">
                <a14:useLocalDpi xmlns:a14="http://schemas.microsoft.com/office/drawing/2010/main" val="0"/>
              </a:ext>
            </a:extLst>
          </a:blip>
          <a:srcRect l="50754"/>
          <a:stretch>
            <a:fillRect/>
          </a:stretch>
        </p:blipFill>
        <p:spPr>
          <a:xfrm>
            <a:off x="0" y="-13175"/>
            <a:ext cx="5444166" cy="6879773"/>
          </a:xfrm>
          <a:prstGeom prst="rect">
            <a:avLst/>
          </a:prstGeom>
        </p:spPr>
      </p:pic>
      <p:sp>
        <p:nvSpPr>
          <p:cNvPr id="24" name="矩形 23"/>
          <p:cNvSpPr/>
          <p:nvPr/>
        </p:nvSpPr>
        <p:spPr>
          <a:xfrm>
            <a:off x="3410857" y="-13175"/>
            <a:ext cx="2290742" cy="6862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230" y="-21774"/>
            <a:ext cx="3584378" cy="6896969"/>
          </a:xfrm>
          <a:prstGeom prst="rect">
            <a:avLst/>
          </a:prstGeom>
          <a:solidFill>
            <a:schemeClr val="tx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形状 6"/>
          <p:cNvSpPr/>
          <p:nvPr/>
        </p:nvSpPr>
        <p:spPr>
          <a:xfrm>
            <a:off x="4060919" y="-10886"/>
            <a:ext cx="1772285" cy="3241985"/>
          </a:xfrm>
          <a:custGeom>
            <a:avLst/>
            <a:gdLst>
              <a:gd name="connsiteX0" fmla="*/ 0 w 722445"/>
              <a:gd name="connsiteY0" fmla="*/ 0 h 1321546"/>
              <a:gd name="connsiteX1" fmla="*/ 722445 w 722445"/>
              <a:gd name="connsiteY1" fmla="*/ 0 h 1321546"/>
              <a:gd name="connsiteX2" fmla="*/ 215853 w 722445"/>
              <a:gd name="connsiteY2" fmla="*/ 1321546 h 1321546"/>
            </a:gdLst>
            <a:ahLst/>
            <a:cxnLst>
              <a:cxn ang="0">
                <a:pos x="connsiteX0" y="connsiteY0"/>
              </a:cxn>
              <a:cxn ang="0">
                <a:pos x="connsiteX1" y="connsiteY1"/>
              </a:cxn>
              <a:cxn ang="0">
                <a:pos x="connsiteX2" y="connsiteY2"/>
              </a:cxn>
            </a:cxnLst>
            <a:rect l="l" t="t" r="r" b="b"/>
            <a:pathLst>
              <a:path w="722445" h="1321546">
                <a:moveTo>
                  <a:pt x="0" y="0"/>
                </a:moveTo>
                <a:lnTo>
                  <a:pt x="722445" y="0"/>
                </a:lnTo>
                <a:lnTo>
                  <a:pt x="215853" y="1321546"/>
                </a:lnTo>
              </a:path>
            </a:pathLst>
          </a:custGeom>
          <a:solidFill>
            <a:srgbClr val="B02F43"/>
          </a:solidFill>
          <a:ln w="17593" cap="flat">
            <a:noFill/>
            <a:prstDash val="solid"/>
            <a:miter/>
          </a:ln>
        </p:spPr>
        <p:txBody>
          <a:bodyPr rtlCol="0" anchor="ctr"/>
          <a:lstStyle/>
          <a:p>
            <a:endParaRPr lang="zh-CN" altLang="en-US" dirty="0"/>
          </a:p>
        </p:txBody>
      </p:sp>
      <p:sp>
        <p:nvSpPr>
          <p:cNvPr id="9" name="任意多边形: 形状 8"/>
          <p:cNvSpPr/>
          <p:nvPr/>
        </p:nvSpPr>
        <p:spPr>
          <a:xfrm>
            <a:off x="2593946" y="3063886"/>
            <a:ext cx="1123888" cy="3794113"/>
          </a:xfrm>
          <a:custGeom>
            <a:avLst/>
            <a:gdLst>
              <a:gd name="connsiteX0" fmla="*/ 303251 w 458136"/>
              <a:gd name="connsiteY0" fmla="*/ 0 h 1545680"/>
              <a:gd name="connsiteX1" fmla="*/ 0 w 458136"/>
              <a:gd name="connsiteY1" fmla="*/ 1545681 h 1545680"/>
              <a:gd name="connsiteX2" fmla="*/ 458136 w 458136"/>
              <a:gd name="connsiteY2" fmla="*/ 1544447 h 1545680"/>
              <a:gd name="connsiteX3" fmla="*/ 303251 w 458136"/>
              <a:gd name="connsiteY3" fmla="*/ 0 h 1545680"/>
            </a:gdLst>
            <a:ahLst/>
            <a:cxnLst>
              <a:cxn ang="0">
                <a:pos x="connsiteX0" y="connsiteY0"/>
              </a:cxn>
              <a:cxn ang="0">
                <a:pos x="connsiteX1" y="connsiteY1"/>
              </a:cxn>
              <a:cxn ang="0">
                <a:pos x="connsiteX2" y="connsiteY2"/>
              </a:cxn>
              <a:cxn ang="0">
                <a:pos x="connsiteX3" y="connsiteY3"/>
              </a:cxn>
            </a:cxnLst>
            <a:rect l="l" t="t" r="r" b="b"/>
            <a:pathLst>
              <a:path w="458136" h="1545680">
                <a:moveTo>
                  <a:pt x="303251" y="0"/>
                </a:moveTo>
                <a:lnTo>
                  <a:pt x="0" y="1545681"/>
                </a:lnTo>
                <a:lnTo>
                  <a:pt x="458136" y="1544447"/>
                </a:lnTo>
                <a:lnTo>
                  <a:pt x="303251" y="0"/>
                </a:lnTo>
                <a:close/>
              </a:path>
            </a:pathLst>
          </a:custGeom>
          <a:solidFill>
            <a:srgbClr val="AB1F43"/>
          </a:solidFill>
          <a:ln w="17593" cap="flat">
            <a:noFill/>
            <a:prstDash val="solid"/>
            <a:miter/>
          </a:ln>
        </p:spPr>
        <p:txBody>
          <a:bodyPr rtlCol="0" anchor="ctr"/>
          <a:lstStyle/>
          <a:p>
            <a:endParaRPr lang="zh-CN" altLang="en-US"/>
          </a:p>
        </p:txBody>
      </p:sp>
      <p:grpSp>
        <p:nvGrpSpPr>
          <p:cNvPr id="33" name="组合 32"/>
          <p:cNvGrpSpPr/>
          <p:nvPr/>
        </p:nvGrpSpPr>
        <p:grpSpPr>
          <a:xfrm>
            <a:off x="2996551" y="-10886"/>
            <a:ext cx="2170492" cy="6868886"/>
            <a:chOff x="2996551" y="-10886"/>
            <a:chExt cx="2170492" cy="6868886"/>
          </a:xfrm>
        </p:grpSpPr>
        <p:sp>
          <p:nvSpPr>
            <p:cNvPr id="11" name="任意多边形: 形状 10"/>
            <p:cNvSpPr/>
            <p:nvPr/>
          </p:nvSpPr>
          <p:spPr>
            <a:xfrm>
              <a:off x="3783797" y="1"/>
              <a:ext cx="1383246" cy="6855710"/>
            </a:xfrm>
            <a:custGeom>
              <a:avLst/>
              <a:gdLst>
                <a:gd name="connsiteX0" fmla="*/ 440515 w 563859"/>
                <a:gd name="connsiteY0" fmla="*/ 2695954 h 2695954"/>
                <a:gd name="connsiteX1" fmla="*/ 563860 w 563859"/>
                <a:gd name="connsiteY1" fmla="*/ 2695954 h 2695954"/>
                <a:gd name="connsiteX2" fmla="*/ 123344 w 563859"/>
                <a:gd name="connsiteY2" fmla="*/ 0 h 2695954"/>
                <a:gd name="connsiteX3" fmla="*/ 0 w 563859"/>
                <a:gd name="connsiteY3" fmla="*/ 0 h 2695954"/>
                <a:gd name="connsiteX4" fmla="*/ 440515 w 563859"/>
                <a:gd name="connsiteY4" fmla="*/ 2695954 h 269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59" h="2695954">
                  <a:moveTo>
                    <a:pt x="440515" y="2695954"/>
                  </a:moveTo>
                  <a:lnTo>
                    <a:pt x="563860" y="2695954"/>
                  </a:lnTo>
                  <a:lnTo>
                    <a:pt x="123344" y="0"/>
                  </a:lnTo>
                  <a:lnTo>
                    <a:pt x="0" y="0"/>
                  </a:lnTo>
                  <a:lnTo>
                    <a:pt x="440515" y="2695954"/>
                  </a:lnTo>
                  <a:close/>
                </a:path>
              </a:pathLst>
            </a:custGeom>
            <a:solidFill>
              <a:srgbClr val="CC435D"/>
            </a:solidFill>
            <a:ln w="17593" cap="flat">
              <a:noFill/>
              <a:prstDash val="solid"/>
              <a:miter/>
            </a:ln>
          </p:spPr>
          <p:txBody>
            <a:bodyPr rtlCol="0" anchor="ctr"/>
            <a:lstStyle/>
            <a:p>
              <a:endParaRPr lang="zh-CN" altLang="en-US"/>
            </a:p>
          </p:txBody>
        </p:sp>
        <p:sp>
          <p:nvSpPr>
            <p:cNvPr id="13" name="任意多边形: 形状 12"/>
            <p:cNvSpPr/>
            <p:nvPr/>
          </p:nvSpPr>
          <p:spPr>
            <a:xfrm>
              <a:off x="2996551" y="-10886"/>
              <a:ext cx="1772285" cy="6868886"/>
            </a:xfrm>
            <a:custGeom>
              <a:avLst/>
              <a:gdLst>
                <a:gd name="connsiteX0" fmla="*/ 0 w 681213"/>
                <a:gd name="connsiteY0" fmla="*/ 0 h 2697187"/>
                <a:gd name="connsiteX1" fmla="*/ 270124 w 681213"/>
                <a:gd name="connsiteY1" fmla="*/ 2696130 h 2697187"/>
                <a:gd name="connsiteX2" fmla="*/ 681213 w 681213"/>
                <a:gd name="connsiteY2" fmla="*/ 2697188 h 2697187"/>
                <a:gd name="connsiteX3" fmla="*/ 246689 w 681213"/>
                <a:gd name="connsiteY3" fmla="*/ 0 h 2697187"/>
                <a:gd name="connsiteX4" fmla="*/ 0 w 681213"/>
                <a:gd name="connsiteY4" fmla="*/ 0 h 2697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1213" h="2697187">
                  <a:moveTo>
                    <a:pt x="0" y="0"/>
                  </a:moveTo>
                  <a:lnTo>
                    <a:pt x="270124" y="2696130"/>
                  </a:lnTo>
                  <a:lnTo>
                    <a:pt x="681213" y="2697188"/>
                  </a:lnTo>
                  <a:lnTo>
                    <a:pt x="246689" y="0"/>
                  </a:lnTo>
                  <a:lnTo>
                    <a:pt x="0" y="0"/>
                  </a:lnTo>
                  <a:close/>
                </a:path>
              </a:pathLst>
            </a:custGeom>
            <a:solidFill>
              <a:srgbClr val="CC3548"/>
            </a:solidFill>
            <a:ln w="17593" cap="flat">
              <a:noFill/>
              <a:prstDash val="solid"/>
              <a:miter/>
            </a:ln>
          </p:spPr>
          <p:txBody>
            <a:bodyPr rtlCol="0" anchor="ctr"/>
            <a:lstStyle/>
            <a:p>
              <a:endParaRPr lang="zh-CN" altLang="en-US"/>
            </a:p>
          </p:txBody>
        </p:sp>
      </p:grpSp>
      <p:sp>
        <p:nvSpPr>
          <p:cNvPr id="14" name="PA-文本框 7"/>
          <p:cNvSpPr txBox="1"/>
          <p:nvPr>
            <p:custDataLst>
              <p:tags r:id="rId2"/>
            </p:custDataLst>
          </p:nvPr>
        </p:nvSpPr>
        <p:spPr bwMode="auto">
          <a:xfrm>
            <a:off x="5294473" y="3041493"/>
            <a:ext cx="6340197" cy="1569660"/>
          </a:xfrm>
          <a:prstGeom prst="rect">
            <a:avLst/>
          </a:prstGeom>
          <a:noFill/>
        </p:spPr>
        <p:txBody>
          <a:bodyPr wrap="none">
            <a:spAutoFit/>
          </a:bodyPr>
          <a:lstStyle/>
          <a:p>
            <a:pPr algn="ctr"/>
            <a:r>
              <a:rPr lang="zh-CN" altLang="en-US" sz="4800" b="1" dirty="0"/>
              <a:t>深化政府采购制度</a:t>
            </a:r>
            <a:r>
              <a:rPr lang="zh-CN" altLang="en-US" sz="4800" b="1" dirty="0" smtClean="0"/>
              <a:t>改革</a:t>
            </a:r>
            <a:endParaRPr lang="en-US" altLang="zh-CN" sz="4800" b="1" dirty="0" smtClean="0"/>
          </a:p>
          <a:p>
            <a:pPr algn="ctr"/>
            <a:r>
              <a:rPr lang="zh-CN" altLang="en-US" sz="4800" b="1" dirty="0" smtClean="0"/>
              <a:t>实施</a:t>
            </a:r>
            <a:r>
              <a:rPr lang="zh-CN" altLang="en-US" sz="4800" b="1" dirty="0"/>
              <a:t>方案</a:t>
            </a:r>
            <a:endParaRPr lang="zh-CN" altLang="en-US" sz="4800" dirty="0"/>
          </a:p>
        </p:txBody>
      </p:sp>
      <p:sp>
        <p:nvSpPr>
          <p:cNvPr id="35" name="PA-文本框 18"/>
          <p:cNvSpPr txBox="1"/>
          <p:nvPr>
            <p:custDataLst>
              <p:tags r:id="rId3"/>
            </p:custDataLst>
          </p:nvPr>
        </p:nvSpPr>
        <p:spPr>
          <a:xfrm>
            <a:off x="6995181" y="1946721"/>
            <a:ext cx="2938780" cy="646331"/>
          </a:xfrm>
          <a:prstGeom prst="rect">
            <a:avLst/>
          </a:prstGeom>
          <a:noFill/>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smtClean="0">
                <a:ln>
                  <a:noFill/>
                </a:ln>
                <a:solidFill>
                  <a:srgbClr val="CC3548"/>
                </a:solidFill>
                <a:effectLst/>
                <a:uLnTx/>
                <a:uFillTx/>
                <a:latin typeface="微软雅黑" panose="020B0503020204020204" pitchFamily="34" charset="-122"/>
                <a:ea typeface="微软雅黑" panose="020B0503020204020204" pitchFamily="34" charset="-122"/>
                <a:cs typeface="+mn-ea"/>
                <a:sym typeface="+mn-lt"/>
              </a:rPr>
              <a:t>第 一 部 分</a:t>
            </a:r>
            <a:endParaRPr kumimoji="0" lang="zh-CN" altLang="en-US" sz="3600" b="1" i="0" u="none" strike="noStrike" kern="0" cap="none" spc="0" normalizeH="0" baseline="0" noProof="0" dirty="0">
              <a:ln>
                <a:noFill/>
              </a:ln>
              <a:solidFill>
                <a:srgbClr val="CC3548"/>
              </a:solidFill>
              <a:effectLst/>
              <a:uLnTx/>
              <a:uFillTx/>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一、改革</a:t>
              </a: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背景</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07" name="PA-102291"/>
          <p:cNvSpPr/>
          <p:nvPr>
            <p:custDataLst>
              <p:tags r:id="rId3"/>
            </p:custDataLst>
          </p:nvPr>
        </p:nvSpPr>
        <p:spPr>
          <a:xfrm rot="5400000">
            <a:off x="562787" y="3921448"/>
            <a:ext cx="4352515" cy="184155"/>
          </a:xfrm>
          <a:prstGeom prst="notchedRightArrow">
            <a:avLst>
              <a:gd name="adj1" fmla="val 40658"/>
              <a:gd name="adj2" fmla="val 71928"/>
            </a:avLst>
          </a:prstGeom>
          <a:solidFill>
            <a:srgbClr val="59130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2631991" y="2298964"/>
            <a:ext cx="196115" cy="19611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2631991" y="3717787"/>
            <a:ext cx="196115" cy="19611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a:off x="2631991" y="5242116"/>
            <a:ext cx="196115" cy="196115"/>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p:cNvSpPr/>
          <p:nvPr/>
        </p:nvSpPr>
        <p:spPr>
          <a:xfrm>
            <a:off x="594289" y="2236358"/>
            <a:ext cx="2018501" cy="369332"/>
          </a:xfrm>
          <a:prstGeom prst="rect">
            <a:avLst/>
          </a:prstGeom>
        </p:spPr>
        <p:txBody>
          <a:bodyPr wrap="none">
            <a:spAutoFit/>
          </a:bodyPr>
          <a:lstStyle/>
          <a:p>
            <a:r>
              <a:rPr lang="en-US" altLang="zh-CN" b="1" dirty="0">
                <a:latin typeface="微软雅黑" panose="020B0503020204020204" pitchFamily="34" charset="-122"/>
                <a:ea typeface="微软雅黑" panose="020B0503020204020204" pitchFamily="34" charset="-122"/>
              </a:rPr>
              <a:t>2018</a:t>
            </a:r>
            <a:r>
              <a:rPr lang="zh-CN" altLang="en-US" b="1" dirty="0">
                <a:latin typeface="微软雅黑" panose="020B0503020204020204" pitchFamily="34" charset="-122"/>
                <a:ea typeface="微软雅黑" panose="020B0503020204020204" pitchFamily="34" charset="-122"/>
              </a:rPr>
              <a:t>年</a:t>
            </a:r>
            <a:r>
              <a:rPr lang="en-US" altLang="zh-CN" b="1" dirty="0">
                <a:latin typeface="微软雅黑" panose="020B0503020204020204" pitchFamily="34" charset="-122"/>
                <a:ea typeface="微软雅黑" panose="020B0503020204020204" pitchFamily="34" charset="-122"/>
              </a:rPr>
              <a:t>11</a:t>
            </a:r>
            <a:r>
              <a:rPr lang="zh-CN" altLang="en-US" b="1" dirty="0">
                <a:latin typeface="微软雅黑" panose="020B0503020204020204" pitchFamily="34" charset="-122"/>
                <a:ea typeface="微软雅黑" panose="020B0503020204020204" pitchFamily="34" charset="-122"/>
              </a:rPr>
              <a:t>月</a:t>
            </a:r>
            <a:r>
              <a:rPr lang="en-US" altLang="zh-CN" b="1" dirty="0">
                <a:latin typeface="微软雅黑" panose="020B0503020204020204" pitchFamily="34" charset="-122"/>
                <a:ea typeface="微软雅黑" panose="020B0503020204020204" pitchFamily="34" charset="-122"/>
              </a:rPr>
              <a:t>14</a:t>
            </a:r>
            <a:r>
              <a:rPr lang="zh-CN" altLang="en-US" b="1" dirty="0">
                <a:latin typeface="微软雅黑" panose="020B0503020204020204" pitchFamily="34" charset="-122"/>
                <a:ea typeface="微软雅黑" panose="020B0503020204020204" pitchFamily="34" charset="-122"/>
              </a:rPr>
              <a:t>日</a:t>
            </a:r>
            <a:endParaRPr lang="zh-CN" altLang="en-US" b="1" dirty="0">
              <a:latin typeface="微软雅黑" panose="020B0503020204020204" pitchFamily="34" charset="-122"/>
              <a:ea typeface="微软雅黑" panose="020B0503020204020204" pitchFamily="34" charset="-122"/>
            </a:endParaRPr>
          </a:p>
        </p:txBody>
      </p:sp>
      <p:sp>
        <p:nvSpPr>
          <p:cNvPr id="112" name="矩形 111"/>
          <p:cNvSpPr/>
          <p:nvPr/>
        </p:nvSpPr>
        <p:spPr>
          <a:xfrm>
            <a:off x="1110456" y="3647668"/>
            <a:ext cx="1359668" cy="369332"/>
          </a:xfrm>
          <a:prstGeom prst="rect">
            <a:avLst/>
          </a:prstGeom>
        </p:spPr>
        <p:txBody>
          <a:bodyPr wrap="none">
            <a:spAutoFit/>
          </a:bodyPr>
          <a:lstStyle/>
          <a:p>
            <a:r>
              <a:rPr lang="en-US" altLang="zh-CN" b="1" dirty="0">
                <a:latin typeface="微软雅黑" panose="020B0503020204020204" pitchFamily="34" charset="-122"/>
                <a:ea typeface="微软雅黑" panose="020B0503020204020204" pitchFamily="34" charset="-122"/>
              </a:rPr>
              <a:t>2019</a:t>
            </a:r>
            <a:r>
              <a:rPr lang="zh-CN" altLang="en-US" b="1" dirty="0">
                <a:latin typeface="微软雅黑" panose="020B0503020204020204" pitchFamily="34" charset="-122"/>
                <a:ea typeface="微软雅黑" panose="020B0503020204020204" pitchFamily="34" charset="-122"/>
              </a:rPr>
              <a:t>年</a:t>
            </a:r>
            <a:r>
              <a:rPr lang="en-US" altLang="zh-CN" b="1" dirty="0">
                <a:latin typeface="微软雅黑" panose="020B0503020204020204" pitchFamily="34" charset="-122"/>
                <a:ea typeface="微软雅黑" panose="020B0503020204020204" pitchFamily="34" charset="-122"/>
              </a:rPr>
              <a:t>5</a:t>
            </a:r>
            <a:r>
              <a:rPr lang="zh-CN" altLang="en-US" b="1" dirty="0">
                <a:latin typeface="微软雅黑" panose="020B0503020204020204" pitchFamily="34" charset="-122"/>
                <a:ea typeface="微软雅黑" panose="020B0503020204020204" pitchFamily="34" charset="-122"/>
              </a:rPr>
              <a:t>月</a:t>
            </a:r>
            <a:endParaRPr lang="zh-CN" altLang="en-US" b="1" dirty="0">
              <a:latin typeface="微软雅黑" panose="020B0503020204020204" pitchFamily="34" charset="-122"/>
              <a:ea typeface="微软雅黑" panose="020B0503020204020204" pitchFamily="34" charset="-122"/>
            </a:endParaRPr>
          </a:p>
        </p:txBody>
      </p:sp>
      <p:sp>
        <p:nvSpPr>
          <p:cNvPr id="113" name="矩形 112"/>
          <p:cNvSpPr/>
          <p:nvPr/>
        </p:nvSpPr>
        <p:spPr>
          <a:xfrm>
            <a:off x="1110456" y="5153752"/>
            <a:ext cx="1359668" cy="369332"/>
          </a:xfrm>
          <a:prstGeom prst="rect">
            <a:avLst/>
          </a:prstGeom>
        </p:spPr>
        <p:txBody>
          <a:bodyPr wrap="none">
            <a:spAutoFit/>
          </a:bodyPr>
          <a:lstStyle/>
          <a:p>
            <a:r>
              <a:rPr lang="en-US" altLang="zh-CN" b="1" dirty="0">
                <a:latin typeface="微软雅黑" panose="020B0503020204020204" pitchFamily="34" charset="-122"/>
                <a:ea typeface="微软雅黑" panose="020B0503020204020204" pitchFamily="34" charset="-122"/>
              </a:rPr>
              <a:t>2020</a:t>
            </a:r>
            <a:r>
              <a:rPr lang="zh-CN" altLang="en-US" b="1" dirty="0">
                <a:latin typeface="微软雅黑" panose="020B0503020204020204" pitchFamily="34" charset="-122"/>
                <a:ea typeface="微软雅黑" panose="020B0503020204020204" pitchFamily="34" charset="-122"/>
              </a:rPr>
              <a:t>年</a:t>
            </a:r>
            <a:r>
              <a:rPr lang="en-US" altLang="zh-CN" b="1" dirty="0">
                <a:latin typeface="微软雅黑" panose="020B0503020204020204" pitchFamily="34" charset="-122"/>
                <a:ea typeface="微软雅黑" panose="020B0503020204020204" pitchFamily="34" charset="-122"/>
              </a:rPr>
              <a:t>1</a:t>
            </a:r>
            <a:r>
              <a:rPr lang="zh-CN" altLang="en-US" b="1" dirty="0">
                <a:latin typeface="微软雅黑" panose="020B0503020204020204" pitchFamily="34" charset="-122"/>
                <a:ea typeface="微软雅黑" panose="020B0503020204020204" pitchFamily="34" charset="-122"/>
              </a:rPr>
              <a:t>月</a:t>
            </a:r>
            <a:endParaRPr lang="zh-CN" altLang="en-US" b="1" dirty="0">
              <a:latin typeface="微软雅黑" panose="020B0503020204020204" pitchFamily="34" charset="-122"/>
              <a:ea typeface="微软雅黑" panose="020B0503020204020204" pitchFamily="34" charset="-122"/>
            </a:endParaRPr>
          </a:p>
        </p:txBody>
      </p:sp>
      <p:sp>
        <p:nvSpPr>
          <p:cNvPr id="114" name="PA-102293"/>
          <p:cNvSpPr/>
          <p:nvPr>
            <p:custDataLst>
              <p:tags r:id="rId4"/>
            </p:custDataLst>
          </p:nvPr>
        </p:nvSpPr>
        <p:spPr>
          <a:xfrm>
            <a:off x="3063651" y="1863294"/>
            <a:ext cx="8454271" cy="1100188"/>
          </a:xfrm>
          <a:prstGeom prst="roundRect">
            <a:avLst>
              <a:gd name="adj" fmla="val 0"/>
            </a:avLst>
          </a:prstGeom>
          <a:noFill/>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fontAlgn="base">
              <a:lnSpc>
                <a:spcPts val="3300"/>
              </a:lnSpc>
              <a:spcBef>
                <a:spcPct val="0"/>
              </a:spcBef>
              <a:spcAft>
                <a:spcPct val="0"/>
              </a:spcAft>
              <a:defRPr/>
            </a:pPr>
            <a:r>
              <a:rPr lang="zh-CN" altLang="en-US" sz="2200" dirty="0">
                <a:solidFill>
                  <a:schemeClr val="tx1"/>
                </a:solidFill>
                <a:latin typeface="微软雅黑" panose="020B0503020204020204" pitchFamily="34" charset="-122"/>
                <a:ea typeface="微软雅黑" panose="020B0503020204020204" pitchFamily="34" charset="-122"/>
              </a:rPr>
              <a:t>中央全面深化改革委员会第五次会议审议并通过了</a:t>
            </a:r>
            <a:r>
              <a:rPr lang="en-US" altLang="zh-CN" sz="2200" dirty="0">
                <a:solidFill>
                  <a:schemeClr val="tx1"/>
                </a:solidFill>
                <a:latin typeface="微软雅黑" panose="020B0503020204020204" pitchFamily="34" charset="-122"/>
                <a:ea typeface="微软雅黑" panose="020B0503020204020204" pitchFamily="34" charset="-122"/>
              </a:rPr>
              <a:t>《</a:t>
            </a:r>
            <a:r>
              <a:rPr lang="zh-CN" altLang="en-US" sz="2200" dirty="0">
                <a:solidFill>
                  <a:schemeClr val="tx1"/>
                </a:solidFill>
                <a:latin typeface="微软雅黑" panose="020B0503020204020204" pitchFamily="34" charset="-122"/>
                <a:ea typeface="微软雅黑" panose="020B0503020204020204" pitchFamily="34" charset="-122"/>
              </a:rPr>
              <a:t>深化政府采购制度改革方案</a:t>
            </a:r>
            <a:r>
              <a:rPr lang="en-US" altLang="zh-CN" sz="2200" dirty="0">
                <a:solidFill>
                  <a:schemeClr val="tx1"/>
                </a:solidFill>
                <a:latin typeface="微软雅黑" panose="020B0503020204020204" pitchFamily="34" charset="-122"/>
                <a:ea typeface="微软雅黑" panose="020B0503020204020204" pitchFamily="34" charset="-122"/>
              </a:rPr>
              <a:t>》</a:t>
            </a:r>
            <a:r>
              <a:rPr lang="zh-CN" altLang="en-US" sz="2200" dirty="0">
                <a:solidFill>
                  <a:schemeClr val="tx1"/>
                </a:solidFill>
                <a:latin typeface="微软雅黑" panose="020B0503020204020204" pitchFamily="34" charset="-122"/>
                <a:ea typeface="微软雅黑" panose="020B0503020204020204" pitchFamily="34" charset="-122"/>
              </a:rPr>
              <a:t>，为政府采购工作改革指明了</a:t>
            </a:r>
            <a:r>
              <a:rPr lang="zh-CN" altLang="en-US" sz="2200" dirty="0" smtClean="0">
                <a:solidFill>
                  <a:schemeClr val="tx1"/>
                </a:solidFill>
                <a:latin typeface="微软雅黑" panose="020B0503020204020204" pitchFamily="34" charset="-122"/>
                <a:ea typeface="微软雅黑" panose="020B0503020204020204" pitchFamily="34" charset="-122"/>
              </a:rPr>
              <a:t>方向。</a:t>
            </a:r>
            <a:endParaRPr lang="zh-CN" altLang="en-US" sz="2200" dirty="0">
              <a:solidFill>
                <a:schemeClr val="tx1"/>
              </a:solidFill>
              <a:latin typeface="微软雅黑" panose="020B0503020204020204" pitchFamily="34" charset="-122"/>
              <a:ea typeface="微软雅黑" panose="020B0503020204020204" pitchFamily="34" charset="-122"/>
            </a:endParaRPr>
          </a:p>
        </p:txBody>
      </p:sp>
      <p:sp>
        <p:nvSpPr>
          <p:cNvPr id="115" name="PA-102293"/>
          <p:cNvSpPr/>
          <p:nvPr>
            <p:custDataLst>
              <p:tags r:id="rId5"/>
            </p:custDataLst>
          </p:nvPr>
        </p:nvSpPr>
        <p:spPr>
          <a:xfrm>
            <a:off x="3063651" y="3239435"/>
            <a:ext cx="8454271" cy="1100188"/>
          </a:xfrm>
          <a:prstGeom prst="roundRect">
            <a:avLst>
              <a:gd name="adj" fmla="val 0"/>
            </a:avLst>
          </a:prstGeom>
          <a:noFill/>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fontAlgn="base">
              <a:lnSpc>
                <a:spcPts val="3300"/>
              </a:lnSpc>
              <a:spcBef>
                <a:spcPct val="0"/>
              </a:spcBef>
              <a:spcAft>
                <a:spcPct val="0"/>
              </a:spcAft>
              <a:defRPr/>
            </a:pPr>
            <a:r>
              <a:rPr lang="zh-CN" altLang="en-US" sz="2200" dirty="0">
                <a:solidFill>
                  <a:schemeClr val="tx1"/>
                </a:solidFill>
                <a:latin typeface="微软雅黑" panose="020B0503020204020204" pitchFamily="34" charset="-122"/>
                <a:ea typeface="微软雅黑" panose="020B0503020204020204" pitchFamily="34" charset="-122"/>
              </a:rPr>
              <a:t>国务院办公厅印发了</a:t>
            </a:r>
            <a:r>
              <a:rPr lang="en-US" altLang="zh-CN" sz="2200" dirty="0">
                <a:solidFill>
                  <a:schemeClr val="tx1"/>
                </a:solidFill>
                <a:latin typeface="微软雅黑" panose="020B0503020204020204" pitchFamily="34" charset="-122"/>
                <a:ea typeface="微软雅黑" panose="020B0503020204020204" pitchFamily="34" charset="-122"/>
              </a:rPr>
              <a:t>《</a:t>
            </a:r>
            <a:r>
              <a:rPr lang="zh-CN" altLang="en-US" sz="2200" dirty="0">
                <a:solidFill>
                  <a:schemeClr val="tx1"/>
                </a:solidFill>
                <a:latin typeface="微软雅黑" panose="020B0503020204020204" pitchFamily="34" charset="-122"/>
                <a:ea typeface="微软雅黑" panose="020B0503020204020204" pitchFamily="34" charset="-122"/>
              </a:rPr>
              <a:t>关于转发财政部深化政府采购制度改革方案的通知</a:t>
            </a:r>
            <a:r>
              <a:rPr lang="en-US" altLang="zh-CN" sz="2200" dirty="0">
                <a:solidFill>
                  <a:schemeClr val="tx1"/>
                </a:solidFill>
                <a:latin typeface="微软雅黑" panose="020B0503020204020204" pitchFamily="34" charset="-122"/>
                <a:ea typeface="微软雅黑" panose="020B0503020204020204" pitchFamily="34" charset="-122"/>
              </a:rPr>
              <a:t>》</a:t>
            </a:r>
            <a:r>
              <a:rPr lang="zh-CN" altLang="en-US" sz="2200" dirty="0">
                <a:solidFill>
                  <a:schemeClr val="tx1"/>
                </a:solidFill>
                <a:latin typeface="微软雅黑" panose="020B0503020204020204" pitchFamily="34" charset="-122"/>
                <a:ea typeface="微软雅黑" panose="020B0503020204020204" pitchFamily="34" charset="-122"/>
              </a:rPr>
              <a:t>（国办函</a:t>
            </a:r>
            <a:r>
              <a:rPr lang="en-US" altLang="zh-CN" sz="2200" dirty="0">
                <a:solidFill>
                  <a:schemeClr val="tx1"/>
                </a:solidFill>
                <a:latin typeface="微软雅黑" panose="020B0503020204020204" pitchFamily="34" charset="-122"/>
                <a:ea typeface="微软雅黑" panose="020B0503020204020204" pitchFamily="34" charset="-122"/>
              </a:rPr>
              <a:t>〔2019〕44</a:t>
            </a:r>
            <a:r>
              <a:rPr lang="zh-CN" altLang="en-US" sz="2200" dirty="0">
                <a:solidFill>
                  <a:schemeClr val="tx1"/>
                </a:solidFill>
                <a:latin typeface="微软雅黑" panose="020B0503020204020204" pitchFamily="34" charset="-122"/>
                <a:ea typeface="微软雅黑" panose="020B0503020204020204" pitchFamily="34" charset="-122"/>
              </a:rPr>
              <a:t>号）</a:t>
            </a:r>
            <a:endParaRPr lang="zh-CN" altLang="en-US" sz="2200" dirty="0">
              <a:solidFill>
                <a:schemeClr val="tx1"/>
              </a:solidFill>
              <a:latin typeface="微软雅黑" panose="020B0503020204020204" pitchFamily="34" charset="-122"/>
              <a:ea typeface="微软雅黑" panose="020B0503020204020204" pitchFamily="34" charset="-122"/>
            </a:endParaRPr>
          </a:p>
        </p:txBody>
      </p:sp>
      <p:sp>
        <p:nvSpPr>
          <p:cNvPr id="116" name="PA-102293"/>
          <p:cNvSpPr/>
          <p:nvPr>
            <p:custDataLst>
              <p:tags r:id="rId6"/>
            </p:custDataLst>
          </p:nvPr>
        </p:nvSpPr>
        <p:spPr>
          <a:xfrm>
            <a:off x="3063651" y="4577848"/>
            <a:ext cx="8454271" cy="1541598"/>
          </a:xfrm>
          <a:prstGeom prst="roundRect">
            <a:avLst>
              <a:gd name="adj" fmla="val 0"/>
            </a:avLst>
          </a:prstGeom>
          <a:noFill/>
          <a:ln w="952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fontAlgn="base">
              <a:lnSpc>
                <a:spcPts val="3300"/>
              </a:lnSpc>
              <a:spcBef>
                <a:spcPct val="0"/>
              </a:spcBef>
              <a:spcAft>
                <a:spcPct val="0"/>
              </a:spcAft>
              <a:defRPr/>
            </a:pPr>
            <a:r>
              <a:rPr lang="zh-CN" altLang="en-US" sz="2200" dirty="0">
                <a:solidFill>
                  <a:schemeClr val="tx1"/>
                </a:solidFill>
                <a:latin typeface="微软雅黑" panose="020B0503020204020204" pitchFamily="34" charset="-122"/>
                <a:ea typeface="微软雅黑" panose="020B0503020204020204" pitchFamily="34" charset="-122"/>
              </a:rPr>
              <a:t>财政部印发了</a:t>
            </a:r>
            <a:r>
              <a:rPr lang="en-US" altLang="zh-CN" sz="2200" dirty="0">
                <a:solidFill>
                  <a:schemeClr val="tx1"/>
                </a:solidFill>
                <a:latin typeface="微软雅黑" panose="020B0503020204020204" pitchFamily="34" charset="-122"/>
                <a:ea typeface="微软雅黑" panose="020B0503020204020204" pitchFamily="34" charset="-122"/>
              </a:rPr>
              <a:t>《</a:t>
            </a:r>
            <a:r>
              <a:rPr lang="zh-CN" altLang="en-US" sz="2200" dirty="0">
                <a:solidFill>
                  <a:schemeClr val="tx1"/>
                </a:solidFill>
                <a:latin typeface="微软雅黑" panose="020B0503020204020204" pitchFamily="34" charset="-122"/>
                <a:ea typeface="微软雅黑" panose="020B0503020204020204" pitchFamily="34" charset="-122"/>
              </a:rPr>
              <a:t>关于贯彻落实</a:t>
            </a:r>
            <a:r>
              <a:rPr lang="en-US" altLang="zh-CN" sz="2200" dirty="0">
                <a:solidFill>
                  <a:schemeClr val="tx1"/>
                </a:solidFill>
                <a:latin typeface="微软雅黑" panose="020B0503020204020204" pitchFamily="34" charset="-122"/>
                <a:ea typeface="微软雅黑" panose="020B0503020204020204" pitchFamily="34" charset="-122"/>
              </a:rPr>
              <a:t>&lt;</a:t>
            </a:r>
            <a:r>
              <a:rPr lang="zh-CN" altLang="en-US" sz="2200" dirty="0">
                <a:solidFill>
                  <a:schemeClr val="tx1"/>
                </a:solidFill>
                <a:latin typeface="微软雅黑" panose="020B0503020204020204" pitchFamily="34" charset="-122"/>
                <a:ea typeface="微软雅黑" panose="020B0503020204020204" pitchFamily="34" charset="-122"/>
              </a:rPr>
              <a:t>深化政府采购制度改革方案</a:t>
            </a:r>
            <a:r>
              <a:rPr lang="en-US" altLang="zh-CN" sz="2200" dirty="0">
                <a:solidFill>
                  <a:schemeClr val="tx1"/>
                </a:solidFill>
                <a:latin typeface="微软雅黑" panose="020B0503020204020204" pitchFamily="34" charset="-122"/>
                <a:ea typeface="微软雅黑" panose="020B0503020204020204" pitchFamily="34" charset="-122"/>
              </a:rPr>
              <a:t>&gt;</a:t>
            </a:r>
            <a:r>
              <a:rPr lang="zh-CN" altLang="en-US" sz="2200" dirty="0">
                <a:solidFill>
                  <a:schemeClr val="tx1"/>
                </a:solidFill>
                <a:latin typeface="微软雅黑" panose="020B0503020204020204" pitchFamily="34" charset="-122"/>
                <a:ea typeface="微软雅黑" panose="020B0503020204020204" pitchFamily="34" charset="-122"/>
              </a:rPr>
              <a:t>的实施意见</a:t>
            </a:r>
            <a:r>
              <a:rPr lang="en-US" altLang="zh-CN" sz="2200" dirty="0">
                <a:solidFill>
                  <a:schemeClr val="tx1"/>
                </a:solidFill>
                <a:latin typeface="微软雅黑" panose="020B0503020204020204" pitchFamily="34" charset="-122"/>
                <a:ea typeface="微软雅黑" panose="020B0503020204020204" pitchFamily="34" charset="-122"/>
              </a:rPr>
              <a:t>》</a:t>
            </a:r>
            <a:r>
              <a:rPr lang="zh-CN" altLang="en-US" sz="2200" dirty="0">
                <a:solidFill>
                  <a:schemeClr val="tx1"/>
                </a:solidFill>
                <a:latin typeface="微软雅黑" panose="020B0503020204020204" pitchFamily="34" charset="-122"/>
                <a:ea typeface="微软雅黑" panose="020B0503020204020204" pitchFamily="34" charset="-122"/>
              </a:rPr>
              <a:t>（财库</a:t>
            </a:r>
            <a:r>
              <a:rPr lang="en-US" altLang="zh-CN" sz="2200" dirty="0">
                <a:solidFill>
                  <a:schemeClr val="tx1"/>
                </a:solidFill>
                <a:latin typeface="微软雅黑" panose="020B0503020204020204" pitchFamily="34" charset="-122"/>
                <a:ea typeface="微软雅黑" panose="020B0503020204020204" pitchFamily="34" charset="-122"/>
              </a:rPr>
              <a:t>〔2019〕66</a:t>
            </a:r>
            <a:r>
              <a:rPr lang="zh-CN" altLang="en-US" sz="2200" dirty="0">
                <a:solidFill>
                  <a:schemeClr val="tx1"/>
                </a:solidFill>
                <a:latin typeface="微软雅黑" panose="020B0503020204020204" pitchFamily="34" charset="-122"/>
                <a:ea typeface="微软雅黑" panose="020B0503020204020204" pitchFamily="34" charset="-122"/>
              </a:rPr>
              <a:t>号），对深化政府采购制度改革任务进行了细化，并明确了责任单位及各项改革任务的完成时限。</a:t>
            </a:r>
            <a:endParaRPr lang="zh-CN" altLang="en-US" sz="2200" dirty="0">
              <a:solidFill>
                <a:schemeClr val="tx1"/>
              </a:solidFill>
              <a:latin typeface="微软雅黑" panose="020B0503020204020204" pitchFamily="34" charset="-122"/>
              <a:ea typeface="微软雅黑" panose="020B0503020204020204" pitchFamily="34" charset="-122"/>
            </a:endParaRPr>
          </a:p>
        </p:txBody>
      </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7"/>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7"/>
                                        </p:tgtEl>
                                        <p:attrNameLst>
                                          <p:attrName>style.visibility</p:attrName>
                                        </p:attrNameLst>
                                      </p:cBhvr>
                                      <p:to>
                                        <p:strVal val="visible"/>
                                      </p:to>
                                    </p:set>
                                    <p:animEffect transition="in" filter="wipe(up)">
                                      <p:cBhvr>
                                        <p:cTn id="15" dur="1250"/>
                                        <p:tgtEl>
                                          <p:spTgt spid="107"/>
                                        </p:tgtEl>
                                      </p:cBhvr>
                                    </p:animEffect>
                                  </p:childTnLst>
                                </p:cTn>
                              </p:par>
                            </p:childTnLst>
                          </p:cTn>
                        </p:par>
                        <p:par>
                          <p:cTn id="16" fill="hold">
                            <p:stCondLst>
                              <p:cond delay="2500"/>
                            </p:stCondLst>
                            <p:childTnLst>
                              <p:par>
                                <p:cTn id="17" presetID="53" presetClass="entr" presetSubtype="16" fill="hold" grpId="0" nodeType="afterEffect">
                                  <p:stCondLst>
                                    <p:cond delay="0"/>
                                  </p:stCondLst>
                                  <p:childTnLst>
                                    <p:set>
                                      <p:cBhvr>
                                        <p:cTn id="18" dur="1" fill="hold">
                                          <p:stCondLst>
                                            <p:cond delay="0"/>
                                          </p:stCondLst>
                                        </p:cTn>
                                        <p:tgtEl>
                                          <p:spTgt spid="108"/>
                                        </p:tgtEl>
                                        <p:attrNameLst>
                                          <p:attrName>style.visibility</p:attrName>
                                        </p:attrNameLst>
                                      </p:cBhvr>
                                      <p:to>
                                        <p:strVal val="visible"/>
                                      </p:to>
                                    </p:set>
                                    <p:anim calcmode="lin" valueType="num">
                                      <p:cBhvr>
                                        <p:cTn id="19" dur="500" fill="hold"/>
                                        <p:tgtEl>
                                          <p:spTgt spid="108"/>
                                        </p:tgtEl>
                                        <p:attrNameLst>
                                          <p:attrName>ppt_w</p:attrName>
                                        </p:attrNameLst>
                                      </p:cBhvr>
                                      <p:tavLst>
                                        <p:tav tm="0">
                                          <p:val>
                                            <p:fltVal val="0"/>
                                          </p:val>
                                        </p:tav>
                                        <p:tav tm="100000">
                                          <p:val>
                                            <p:strVal val="#ppt_w"/>
                                          </p:val>
                                        </p:tav>
                                      </p:tavLst>
                                    </p:anim>
                                    <p:anim calcmode="lin" valueType="num">
                                      <p:cBhvr>
                                        <p:cTn id="20" dur="500" fill="hold"/>
                                        <p:tgtEl>
                                          <p:spTgt spid="108"/>
                                        </p:tgtEl>
                                        <p:attrNameLst>
                                          <p:attrName>ppt_h</p:attrName>
                                        </p:attrNameLst>
                                      </p:cBhvr>
                                      <p:tavLst>
                                        <p:tav tm="0">
                                          <p:val>
                                            <p:fltVal val="0"/>
                                          </p:val>
                                        </p:tav>
                                        <p:tav tm="100000">
                                          <p:val>
                                            <p:strVal val="#ppt_h"/>
                                          </p:val>
                                        </p:tav>
                                      </p:tavLst>
                                    </p:anim>
                                    <p:animEffect transition="in" filter="fade">
                                      <p:cBhvr>
                                        <p:cTn id="21" dur="500"/>
                                        <p:tgtEl>
                                          <p:spTgt spid="10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14"/>
                                        </p:tgtEl>
                                        <p:attrNameLst>
                                          <p:attrName>style.visibility</p:attrName>
                                        </p:attrNameLst>
                                      </p:cBhvr>
                                      <p:to>
                                        <p:strVal val="visible"/>
                                      </p:to>
                                    </p:set>
                                    <p:animEffect transition="in" filter="wipe(left)">
                                      <p:cBhvr>
                                        <p:cTn id="24" dur="750"/>
                                        <p:tgtEl>
                                          <p:spTgt spid="114"/>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111"/>
                                        </p:tgtEl>
                                        <p:attrNameLst>
                                          <p:attrName>style.visibility</p:attrName>
                                        </p:attrNameLst>
                                      </p:cBhvr>
                                      <p:to>
                                        <p:strVal val="visible"/>
                                      </p:to>
                                    </p:set>
                                    <p:animEffect transition="in" filter="wipe(right)">
                                      <p:cBhvr>
                                        <p:cTn id="27" dur="500"/>
                                        <p:tgtEl>
                                          <p:spTgt spid="111"/>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109"/>
                                        </p:tgtEl>
                                        <p:attrNameLst>
                                          <p:attrName>style.visibility</p:attrName>
                                        </p:attrNameLst>
                                      </p:cBhvr>
                                      <p:to>
                                        <p:strVal val="visible"/>
                                      </p:to>
                                    </p:set>
                                    <p:anim calcmode="lin" valueType="num">
                                      <p:cBhvr>
                                        <p:cTn id="31" dur="500" fill="hold"/>
                                        <p:tgtEl>
                                          <p:spTgt spid="109"/>
                                        </p:tgtEl>
                                        <p:attrNameLst>
                                          <p:attrName>ppt_w</p:attrName>
                                        </p:attrNameLst>
                                      </p:cBhvr>
                                      <p:tavLst>
                                        <p:tav tm="0">
                                          <p:val>
                                            <p:fltVal val="0"/>
                                          </p:val>
                                        </p:tav>
                                        <p:tav tm="100000">
                                          <p:val>
                                            <p:strVal val="#ppt_w"/>
                                          </p:val>
                                        </p:tav>
                                      </p:tavLst>
                                    </p:anim>
                                    <p:anim calcmode="lin" valueType="num">
                                      <p:cBhvr>
                                        <p:cTn id="32" dur="500" fill="hold"/>
                                        <p:tgtEl>
                                          <p:spTgt spid="109"/>
                                        </p:tgtEl>
                                        <p:attrNameLst>
                                          <p:attrName>ppt_h</p:attrName>
                                        </p:attrNameLst>
                                      </p:cBhvr>
                                      <p:tavLst>
                                        <p:tav tm="0">
                                          <p:val>
                                            <p:fltVal val="0"/>
                                          </p:val>
                                        </p:tav>
                                        <p:tav tm="100000">
                                          <p:val>
                                            <p:strVal val="#ppt_h"/>
                                          </p:val>
                                        </p:tav>
                                      </p:tavLst>
                                    </p:anim>
                                    <p:animEffect transition="in" filter="fade">
                                      <p:cBhvr>
                                        <p:cTn id="33" dur="500"/>
                                        <p:tgtEl>
                                          <p:spTgt spid="109"/>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5"/>
                                        </p:tgtEl>
                                        <p:attrNameLst>
                                          <p:attrName>style.visibility</p:attrName>
                                        </p:attrNameLst>
                                      </p:cBhvr>
                                      <p:to>
                                        <p:strVal val="visible"/>
                                      </p:to>
                                    </p:set>
                                    <p:animEffect transition="in" filter="wipe(left)">
                                      <p:cBhvr>
                                        <p:cTn id="36" dur="750"/>
                                        <p:tgtEl>
                                          <p:spTgt spid="115"/>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12"/>
                                        </p:tgtEl>
                                        <p:attrNameLst>
                                          <p:attrName>style.visibility</p:attrName>
                                        </p:attrNameLst>
                                      </p:cBhvr>
                                      <p:to>
                                        <p:strVal val="visible"/>
                                      </p:to>
                                    </p:set>
                                    <p:animEffect transition="in" filter="wipe(right)">
                                      <p:cBhvr>
                                        <p:cTn id="39" dur="500"/>
                                        <p:tgtEl>
                                          <p:spTgt spid="112"/>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110"/>
                                        </p:tgtEl>
                                        <p:attrNameLst>
                                          <p:attrName>style.visibility</p:attrName>
                                        </p:attrNameLst>
                                      </p:cBhvr>
                                      <p:to>
                                        <p:strVal val="visible"/>
                                      </p:to>
                                    </p:set>
                                    <p:anim calcmode="lin" valueType="num">
                                      <p:cBhvr>
                                        <p:cTn id="43" dur="500" fill="hold"/>
                                        <p:tgtEl>
                                          <p:spTgt spid="110"/>
                                        </p:tgtEl>
                                        <p:attrNameLst>
                                          <p:attrName>ppt_w</p:attrName>
                                        </p:attrNameLst>
                                      </p:cBhvr>
                                      <p:tavLst>
                                        <p:tav tm="0">
                                          <p:val>
                                            <p:fltVal val="0"/>
                                          </p:val>
                                        </p:tav>
                                        <p:tav tm="100000">
                                          <p:val>
                                            <p:strVal val="#ppt_w"/>
                                          </p:val>
                                        </p:tav>
                                      </p:tavLst>
                                    </p:anim>
                                    <p:anim calcmode="lin" valueType="num">
                                      <p:cBhvr>
                                        <p:cTn id="44" dur="500" fill="hold"/>
                                        <p:tgtEl>
                                          <p:spTgt spid="110"/>
                                        </p:tgtEl>
                                        <p:attrNameLst>
                                          <p:attrName>ppt_h</p:attrName>
                                        </p:attrNameLst>
                                      </p:cBhvr>
                                      <p:tavLst>
                                        <p:tav tm="0">
                                          <p:val>
                                            <p:fltVal val="0"/>
                                          </p:val>
                                        </p:tav>
                                        <p:tav tm="100000">
                                          <p:val>
                                            <p:strVal val="#ppt_h"/>
                                          </p:val>
                                        </p:tav>
                                      </p:tavLst>
                                    </p:anim>
                                    <p:animEffect transition="in" filter="fade">
                                      <p:cBhvr>
                                        <p:cTn id="45" dur="500"/>
                                        <p:tgtEl>
                                          <p:spTgt spid="110"/>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16"/>
                                        </p:tgtEl>
                                        <p:attrNameLst>
                                          <p:attrName>style.visibility</p:attrName>
                                        </p:attrNameLst>
                                      </p:cBhvr>
                                      <p:to>
                                        <p:strVal val="visible"/>
                                      </p:to>
                                    </p:set>
                                    <p:animEffect transition="in" filter="wipe(left)">
                                      <p:cBhvr>
                                        <p:cTn id="48" dur="1000"/>
                                        <p:tgtEl>
                                          <p:spTgt spid="116"/>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113"/>
                                        </p:tgtEl>
                                        <p:attrNameLst>
                                          <p:attrName>style.visibility</p:attrName>
                                        </p:attrNameLst>
                                      </p:cBhvr>
                                      <p:to>
                                        <p:strVal val="visible"/>
                                      </p:to>
                                    </p:set>
                                    <p:animEffect transition="in" filter="wipe(right)">
                                      <p:cBhvr>
                                        <p:cTn id="51"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P spid="111" grpId="0"/>
      <p:bldP spid="112" grpId="0"/>
      <p:bldP spid="113" grpId="0"/>
      <p:bldP spid="114" grpId="0" bldLvl="0" animBg="1"/>
      <p:bldP spid="115" grpId="0" bldLvl="0" animBg="1"/>
      <p:bldP spid="116"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一、改革背景</a:t>
              </a: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4" name="PA-102293"/>
          <p:cNvSpPr/>
          <p:nvPr>
            <p:custDataLst>
              <p:tags r:id="rId3"/>
            </p:custDataLst>
          </p:nvPr>
        </p:nvSpPr>
        <p:spPr>
          <a:xfrm>
            <a:off x="1346579" y="1910799"/>
            <a:ext cx="9498842" cy="4053273"/>
          </a:xfrm>
          <a:prstGeom prst="roundRect">
            <a:avLst>
              <a:gd name="adj" fmla="val 0"/>
            </a:avLst>
          </a:prstGeom>
          <a:solidFill>
            <a:srgbClr val="FCEEE4"/>
          </a:solidFill>
          <a:ln w="9525">
            <a:solidFill>
              <a:srgbClr val="E99D9B"/>
            </a:solidFill>
          </a:ln>
        </p:spPr>
        <p:style>
          <a:lnRef idx="2">
            <a:schemeClr val="accent1">
              <a:shade val="50000"/>
            </a:schemeClr>
          </a:lnRef>
          <a:fillRef idx="1">
            <a:schemeClr val="accent1"/>
          </a:fillRef>
          <a:effectRef idx="0">
            <a:schemeClr val="accent1"/>
          </a:effectRef>
          <a:fontRef idx="minor">
            <a:schemeClr val="lt1"/>
          </a:fontRef>
        </p:style>
        <p:txBody>
          <a:bodyPr lIns="396000" tIns="144000" rIns="396000" bIns="252000" rtlCol="0" anchor="ctr"/>
          <a:lstStyle/>
          <a:p>
            <a:pPr indent="457200" algn="just" fontAlgn="base">
              <a:lnSpc>
                <a:spcPct val="150000"/>
              </a:lnSpc>
              <a:spcBef>
                <a:spcPct val="0"/>
              </a:spcBef>
              <a:spcAft>
                <a:spcPct val="0"/>
              </a:spcAft>
              <a:defRPr/>
            </a:pPr>
            <a:r>
              <a:rPr lang="zh-CN" altLang="en-US" sz="2200" dirty="0">
                <a:solidFill>
                  <a:schemeClr val="tx1"/>
                </a:solidFill>
                <a:latin typeface="微软雅黑" panose="020B0503020204020204" pitchFamily="34" charset="-122"/>
                <a:ea typeface="微软雅黑" panose="020B0503020204020204" pitchFamily="34" charset="-122"/>
              </a:rPr>
              <a:t>近年来，我区政府采购工作呈现出一些不容忽视的问题，如：采购主体职责划分不清、采购全过程监管还未实现、采购信息化管理水平不高、采购内部控制机制不健全、采购从业人员执业水平参差不齐、采购评审专家数量少评审专业性不强等，在一定程度上影响了采购效率和采购管理水平的提升，这些问题都亟待我们通过进一步深化我区政府采购制度改革给予解决。</a:t>
            </a:r>
            <a:endParaRPr lang="zh-CN" altLang="en-US" sz="2200" dirty="0">
              <a:solidFill>
                <a:schemeClr val="tx1"/>
              </a:solidFill>
              <a:latin typeface="微软雅黑" panose="020B0503020204020204" pitchFamily="34" charset="-122"/>
              <a:ea typeface="微软雅黑" panose="020B0503020204020204" pitchFamily="34" charset="-122"/>
            </a:endParaRPr>
          </a:p>
        </p:txBody>
      </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4"/>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p:cTn id="7" dur="500" fill="hold"/>
                                        <p:tgtEl>
                                          <p:spTgt spid="114"/>
                                        </p:tgtEl>
                                        <p:attrNameLst>
                                          <p:attrName>ppt_w</p:attrName>
                                        </p:attrNameLst>
                                      </p:cBhvr>
                                      <p:tavLst>
                                        <p:tav tm="0">
                                          <p:val>
                                            <p:fltVal val="0"/>
                                          </p:val>
                                        </p:tav>
                                        <p:tav tm="100000">
                                          <p:val>
                                            <p:strVal val="#ppt_w"/>
                                          </p:val>
                                        </p:tav>
                                      </p:tavLst>
                                    </p:anim>
                                    <p:anim calcmode="lin" valueType="num">
                                      <p:cBhvr>
                                        <p:cTn id="8" dur="500" fill="hold"/>
                                        <p:tgtEl>
                                          <p:spTgt spid="114"/>
                                        </p:tgtEl>
                                        <p:attrNameLst>
                                          <p:attrName>ppt_h</p:attrName>
                                        </p:attrNameLst>
                                      </p:cBhvr>
                                      <p:tavLst>
                                        <p:tav tm="0">
                                          <p:val>
                                            <p:fltVal val="0"/>
                                          </p:val>
                                        </p:tav>
                                        <p:tav tm="100000">
                                          <p:val>
                                            <p:strVal val="#ppt_h"/>
                                          </p:val>
                                        </p:tav>
                                      </p:tavLst>
                                    </p:anim>
                                    <p:animEffect transition="in" filter="fade">
                                      <p:cBhvr>
                                        <p:cTn id="9"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二、改革</a:t>
              </a: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原则</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rot="18900000">
            <a:off x="1959709" y="2215400"/>
            <a:ext cx="3255214" cy="3245540"/>
            <a:chOff x="1270450" y="2363446"/>
            <a:chExt cx="3406049" cy="3395927"/>
          </a:xfrm>
          <a:blipFill dpi="0" rotWithShape="0">
            <a:blip r:embed="rId3"/>
            <a:srcRect/>
            <a:stretch>
              <a:fillRect l="-43000"/>
            </a:stretch>
          </a:blipFill>
        </p:grpSpPr>
        <p:sp>
          <p:nvSpPr>
            <p:cNvPr id="8" name="矩形 7"/>
            <p:cNvSpPr/>
            <p:nvPr/>
          </p:nvSpPr>
          <p:spPr>
            <a:xfrm>
              <a:off x="1270450" y="2363446"/>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矩形 8"/>
            <p:cNvSpPr/>
            <p:nvPr/>
          </p:nvSpPr>
          <p:spPr>
            <a:xfrm>
              <a:off x="1270450" y="3528633"/>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矩形 9"/>
            <p:cNvSpPr/>
            <p:nvPr/>
          </p:nvSpPr>
          <p:spPr>
            <a:xfrm>
              <a:off x="1270450" y="4693820"/>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矩形 10"/>
            <p:cNvSpPr/>
            <p:nvPr/>
          </p:nvSpPr>
          <p:spPr>
            <a:xfrm>
              <a:off x="2440698" y="2363446"/>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矩形 11"/>
            <p:cNvSpPr/>
            <p:nvPr/>
          </p:nvSpPr>
          <p:spPr>
            <a:xfrm>
              <a:off x="2440698" y="3528633"/>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矩形 12"/>
            <p:cNvSpPr/>
            <p:nvPr/>
          </p:nvSpPr>
          <p:spPr>
            <a:xfrm>
              <a:off x="2440698" y="4693820"/>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矩形 13"/>
            <p:cNvSpPr/>
            <p:nvPr/>
          </p:nvSpPr>
          <p:spPr>
            <a:xfrm>
              <a:off x="3610946" y="2363446"/>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14"/>
            <p:cNvSpPr/>
            <p:nvPr/>
          </p:nvSpPr>
          <p:spPr>
            <a:xfrm>
              <a:off x="3610946" y="3528633"/>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矩形 15"/>
            <p:cNvSpPr/>
            <p:nvPr/>
          </p:nvSpPr>
          <p:spPr>
            <a:xfrm>
              <a:off x="3610946" y="4693820"/>
              <a:ext cx="1065553" cy="106555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5645696" y="1647984"/>
            <a:ext cx="839846" cy="593860"/>
            <a:chOff x="4977294" y="936425"/>
            <a:chExt cx="839846" cy="593860"/>
          </a:xfrm>
        </p:grpSpPr>
        <p:sp>
          <p:nvSpPr>
            <p:cNvPr id="18" name="矩形 17"/>
            <p:cNvSpPr/>
            <p:nvPr/>
          </p:nvSpPr>
          <p:spPr>
            <a:xfrm rot="2700000">
              <a:off x="5100287" y="936425"/>
              <a:ext cx="593860" cy="593860"/>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sp>
          <p:nvSpPr>
            <p:cNvPr id="19" name="文本框 18"/>
            <p:cNvSpPr txBox="1"/>
            <p:nvPr/>
          </p:nvSpPr>
          <p:spPr>
            <a:xfrm>
              <a:off x="4977294" y="1002522"/>
              <a:ext cx="839846" cy="461665"/>
            </a:xfrm>
            <a:prstGeom prst="rect">
              <a:avLst/>
            </a:prstGeom>
            <a:noFill/>
          </p:spPr>
          <p:txBody>
            <a:bodyPr wrap="square">
              <a:spAutoFit/>
            </a:bodyPr>
            <a:lstStyle/>
            <a:p>
              <a:pPr algn="ctr"/>
              <a:r>
                <a:rPr lang="en-US" altLang="zh-CN"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rPr>
                <a:t>01</a:t>
              </a:r>
              <a:endParaRPr lang="zh-CN" altLang="en-US"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endParaRPr>
            </a:p>
          </p:txBody>
        </p:sp>
      </p:grpSp>
      <p:grpSp>
        <p:nvGrpSpPr>
          <p:cNvPr id="20" name="组合 19"/>
          <p:cNvGrpSpPr/>
          <p:nvPr/>
        </p:nvGrpSpPr>
        <p:grpSpPr>
          <a:xfrm>
            <a:off x="6107038" y="2557659"/>
            <a:ext cx="839846" cy="593860"/>
            <a:chOff x="4977294" y="936425"/>
            <a:chExt cx="839846" cy="593860"/>
          </a:xfrm>
        </p:grpSpPr>
        <p:sp>
          <p:nvSpPr>
            <p:cNvPr id="21" name="矩形 20"/>
            <p:cNvSpPr/>
            <p:nvPr/>
          </p:nvSpPr>
          <p:spPr>
            <a:xfrm rot="2700000">
              <a:off x="5100287" y="936425"/>
              <a:ext cx="593860" cy="593860"/>
            </a:xfrm>
            <a:prstGeom prst="rect">
              <a:avLst/>
            </a:prstGeom>
            <a:solidFill>
              <a:srgbClr val="CC43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sp>
          <p:nvSpPr>
            <p:cNvPr id="22" name="文本框 21"/>
            <p:cNvSpPr txBox="1"/>
            <p:nvPr/>
          </p:nvSpPr>
          <p:spPr>
            <a:xfrm>
              <a:off x="4977294" y="1002522"/>
              <a:ext cx="839846" cy="461665"/>
            </a:xfrm>
            <a:prstGeom prst="rect">
              <a:avLst/>
            </a:prstGeom>
            <a:noFill/>
          </p:spPr>
          <p:txBody>
            <a:bodyPr wrap="square">
              <a:spAutoFit/>
            </a:bodyPr>
            <a:lstStyle/>
            <a:p>
              <a:pPr algn="ctr"/>
              <a:r>
                <a:rPr lang="en-US" altLang="zh-CN"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rPr>
                <a:t>02</a:t>
              </a:r>
              <a:endParaRPr lang="zh-CN" altLang="en-US"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endParaRPr>
            </a:p>
          </p:txBody>
        </p:sp>
      </p:grpSp>
      <p:grpSp>
        <p:nvGrpSpPr>
          <p:cNvPr id="23" name="组合 22"/>
          <p:cNvGrpSpPr/>
          <p:nvPr/>
        </p:nvGrpSpPr>
        <p:grpSpPr>
          <a:xfrm>
            <a:off x="6520940" y="3537819"/>
            <a:ext cx="839846" cy="593860"/>
            <a:chOff x="4977294" y="936425"/>
            <a:chExt cx="839846" cy="593860"/>
          </a:xfrm>
          <a:solidFill>
            <a:srgbClr val="CC3548"/>
          </a:solidFill>
        </p:grpSpPr>
        <p:sp>
          <p:nvSpPr>
            <p:cNvPr id="24" name="矩形 23"/>
            <p:cNvSpPr/>
            <p:nvPr/>
          </p:nvSpPr>
          <p:spPr>
            <a:xfrm rot="2700000">
              <a:off x="5100287" y="936425"/>
              <a:ext cx="593860" cy="5938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sp>
          <p:nvSpPr>
            <p:cNvPr id="25" name="文本框 24"/>
            <p:cNvSpPr txBox="1"/>
            <p:nvPr/>
          </p:nvSpPr>
          <p:spPr>
            <a:xfrm>
              <a:off x="4977294" y="1002522"/>
              <a:ext cx="839846" cy="461665"/>
            </a:xfrm>
            <a:prstGeom prst="rect">
              <a:avLst/>
            </a:prstGeom>
            <a:noFill/>
          </p:spPr>
          <p:txBody>
            <a:bodyPr wrap="square">
              <a:spAutoFit/>
            </a:bodyPr>
            <a:lstStyle/>
            <a:p>
              <a:pPr algn="ctr"/>
              <a:r>
                <a:rPr lang="en-US" altLang="zh-CN"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rPr>
                <a:t>03</a:t>
              </a:r>
              <a:endParaRPr lang="zh-CN" altLang="en-US"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endParaRPr>
            </a:p>
          </p:txBody>
        </p:sp>
      </p:grpSp>
      <p:grpSp>
        <p:nvGrpSpPr>
          <p:cNvPr id="26" name="组合 25"/>
          <p:cNvGrpSpPr/>
          <p:nvPr/>
        </p:nvGrpSpPr>
        <p:grpSpPr>
          <a:xfrm>
            <a:off x="6031672" y="4493164"/>
            <a:ext cx="839846" cy="593860"/>
            <a:chOff x="4977294" y="936425"/>
            <a:chExt cx="839846" cy="593860"/>
          </a:xfrm>
        </p:grpSpPr>
        <p:sp>
          <p:nvSpPr>
            <p:cNvPr id="27" name="矩形 26"/>
            <p:cNvSpPr/>
            <p:nvPr/>
          </p:nvSpPr>
          <p:spPr>
            <a:xfrm rot="2700000">
              <a:off x="5100287" y="936425"/>
              <a:ext cx="593860" cy="593860"/>
            </a:xfrm>
            <a:prstGeom prst="rect">
              <a:avLst/>
            </a:prstGeom>
            <a:solidFill>
              <a:srgbClr val="CC43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sp>
          <p:nvSpPr>
            <p:cNvPr id="28" name="文本框 27"/>
            <p:cNvSpPr txBox="1"/>
            <p:nvPr/>
          </p:nvSpPr>
          <p:spPr>
            <a:xfrm>
              <a:off x="4977294" y="1002522"/>
              <a:ext cx="839846" cy="461665"/>
            </a:xfrm>
            <a:prstGeom prst="rect">
              <a:avLst/>
            </a:prstGeom>
            <a:noFill/>
          </p:spPr>
          <p:txBody>
            <a:bodyPr wrap="square">
              <a:spAutoFit/>
            </a:bodyPr>
            <a:lstStyle/>
            <a:p>
              <a:pPr algn="ctr"/>
              <a:r>
                <a:rPr lang="en-US" altLang="zh-CN"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rPr>
                <a:t>04</a:t>
              </a:r>
              <a:endParaRPr lang="zh-CN" altLang="en-US"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endParaRPr>
            </a:p>
          </p:txBody>
        </p:sp>
      </p:grpSp>
      <p:grpSp>
        <p:nvGrpSpPr>
          <p:cNvPr id="29" name="组合 28"/>
          <p:cNvGrpSpPr/>
          <p:nvPr/>
        </p:nvGrpSpPr>
        <p:grpSpPr>
          <a:xfrm>
            <a:off x="5500980" y="5494172"/>
            <a:ext cx="839846" cy="593860"/>
            <a:chOff x="4977294" y="936425"/>
            <a:chExt cx="839846" cy="593860"/>
          </a:xfrm>
        </p:grpSpPr>
        <p:sp>
          <p:nvSpPr>
            <p:cNvPr id="30" name="矩形 29"/>
            <p:cNvSpPr/>
            <p:nvPr/>
          </p:nvSpPr>
          <p:spPr>
            <a:xfrm rot="2700000">
              <a:off x="5100287" y="936425"/>
              <a:ext cx="593860" cy="593860"/>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4977294" y="1002522"/>
              <a:ext cx="839846" cy="461665"/>
            </a:xfrm>
            <a:prstGeom prst="rect">
              <a:avLst/>
            </a:prstGeom>
            <a:noFill/>
          </p:spPr>
          <p:txBody>
            <a:bodyPr wrap="square">
              <a:spAutoFit/>
            </a:bodyPr>
            <a:lstStyle/>
            <a:p>
              <a:pPr algn="ctr"/>
              <a:r>
                <a:rPr lang="en-US" altLang="zh-CN"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rPr>
                <a:t>05</a:t>
              </a:r>
              <a:endParaRPr lang="zh-CN" altLang="en-US" sz="2400" b="1" dirty="0">
                <a:solidFill>
                  <a:schemeClr val="bg1"/>
                </a:solidFill>
                <a:latin typeface="微软雅黑" panose="020B0503020204020204" pitchFamily="34" charset="-122"/>
                <a:ea typeface="微软雅黑" panose="020B0503020204020204" pitchFamily="34" charset="-122"/>
                <a:cs typeface="字魂105号-简雅黑" panose="00000500000000000000" pitchFamily="2" charset="-122"/>
              </a:endParaRPr>
            </a:p>
          </p:txBody>
        </p:sp>
      </p:grpSp>
      <p:sp>
        <p:nvSpPr>
          <p:cNvPr id="32" name="文本框 31"/>
          <p:cNvSpPr txBox="1"/>
          <p:nvPr/>
        </p:nvSpPr>
        <p:spPr>
          <a:xfrm>
            <a:off x="6575852" y="1705041"/>
            <a:ext cx="6216650" cy="430887"/>
          </a:xfrm>
          <a:prstGeom prst="rect">
            <a:avLst/>
          </a:prstGeom>
          <a:noFill/>
        </p:spPr>
        <p:txBody>
          <a:bodyPr wrap="square">
            <a:spAutoFit/>
          </a:bodyPr>
          <a:lstStyle/>
          <a:p>
            <a:r>
              <a:rPr lang="zh-CN" altLang="en-US" sz="2200" b="1" dirty="0"/>
              <a:t>理顺政府采购主体与各方职责</a:t>
            </a:r>
            <a:endParaRPr lang="zh-CN" altLang="en-US" sz="2200" b="1" dirty="0"/>
          </a:p>
        </p:txBody>
      </p:sp>
      <p:sp>
        <p:nvSpPr>
          <p:cNvPr id="33" name="文本框 32"/>
          <p:cNvSpPr txBox="1"/>
          <p:nvPr/>
        </p:nvSpPr>
        <p:spPr>
          <a:xfrm>
            <a:off x="7055870" y="2660446"/>
            <a:ext cx="6216650" cy="430887"/>
          </a:xfrm>
          <a:prstGeom prst="rect">
            <a:avLst/>
          </a:prstGeom>
          <a:noFill/>
        </p:spPr>
        <p:txBody>
          <a:bodyPr wrap="square">
            <a:spAutoFit/>
          </a:bodyPr>
          <a:lstStyle/>
          <a:p>
            <a:r>
              <a:rPr lang="zh-CN" altLang="en-US" sz="2200" b="1" dirty="0"/>
              <a:t>强化问题导向与绩效管理</a:t>
            </a:r>
            <a:endParaRPr lang="zh-CN" altLang="en-US" sz="2200" b="1" dirty="0"/>
          </a:p>
        </p:txBody>
      </p:sp>
      <p:sp>
        <p:nvSpPr>
          <p:cNvPr id="34" name="文本框 33"/>
          <p:cNvSpPr txBox="1"/>
          <p:nvPr/>
        </p:nvSpPr>
        <p:spPr>
          <a:xfrm>
            <a:off x="7493309" y="3637338"/>
            <a:ext cx="3495793" cy="430887"/>
          </a:xfrm>
          <a:prstGeom prst="rect">
            <a:avLst/>
          </a:prstGeom>
          <a:noFill/>
        </p:spPr>
        <p:txBody>
          <a:bodyPr wrap="square">
            <a:spAutoFit/>
          </a:bodyPr>
          <a:lstStyle/>
          <a:p>
            <a:r>
              <a:rPr lang="zh-CN" altLang="en-US" sz="2200" b="1" dirty="0"/>
              <a:t>坚持统筹规划与分步实施</a:t>
            </a:r>
            <a:endParaRPr lang="zh-CN" altLang="en-US" sz="2200" b="1" dirty="0"/>
          </a:p>
        </p:txBody>
      </p:sp>
      <p:sp>
        <p:nvSpPr>
          <p:cNvPr id="35" name="文本框 34"/>
          <p:cNvSpPr txBox="1"/>
          <p:nvPr/>
        </p:nvSpPr>
        <p:spPr>
          <a:xfrm>
            <a:off x="6940863" y="4595898"/>
            <a:ext cx="4594339" cy="430887"/>
          </a:xfrm>
          <a:prstGeom prst="rect">
            <a:avLst/>
          </a:prstGeom>
          <a:noFill/>
        </p:spPr>
        <p:txBody>
          <a:bodyPr wrap="square">
            <a:spAutoFit/>
          </a:bodyPr>
          <a:lstStyle/>
          <a:p>
            <a:r>
              <a:rPr lang="zh-CN" altLang="en-US" sz="2200" b="1" dirty="0"/>
              <a:t>坚持试点先行与全面推广</a:t>
            </a:r>
            <a:endParaRPr lang="zh-CN" altLang="en-US" sz="2200" b="1" dirty="0"/>
          </a:p>
        </p:txBody>
      </p:sp>
      <p:sp>
        <p:nvSpPr>
          <p:cNvPr id="36" name="文本框 35"/>
          <p:cNvSpPr txBox="1"/>
          <p:nvPr/>
        </p:nvSpPr>
        <p:spPr>
          <a:xfrm>
            <a:off x="6451595" y="5591046"/>
            <a:ext cx="4753407" cy="430887"/>
          </a:xfrm>
          <a:prstGeom prst="rect">
            <a:avLst/>
          </a:prstGeom>
          <a:noFill/>
        </p:spPr>
        <p:txBody>
          <a:bodyPr wrap="square">
            <a:spAutoFit/>
          </a:bodyPr>
          <a:lstStyle/>
          <a:p>
            <a:r>
              <a:rPr lang="zh-CN" altLang="en-US" sz="2200" b="1" dirty="0"/>
              <a:t>坚持制度完善与技术支撑并行</a:t>
            </a:r>
            <a:endParaRPr lang="zh-CN" altLang="en-US" sz="2200" b="1" dirty="0"/>
          </a:p>
        </p:txBody>
      </p:sp>
    </p:spTree>
    <p:custDataLst>
      <p:tags r:id="rId4"/>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anim calcmode="lin" valueType="num">
                                      <p:cBhvr>
                                        <p:cTn id="28" dur="500" fill="hold"/>
                                        <p:tgtEl>
                                          <p:spTgt spid="32"/>
                                        </p:tgtEl>
                                        <p:attrNameLst>
                                          <p:attrName>ppt_x</p:attrName>
                                        </p:attrNameLst>
                                      </p:cBhvr>
                                      <p:tavLst>
                                        <p:tav tm="0">
                                          <p:val>
                                            <p:strVal val="#ppt_x"/>
                                          </p:val>
                                        </p:tav>
                                        <p:tav tm="100000">
                                          <p:val>
                                            <p:strVal val="#ppt_x"/>
                                          </p:val>
                                        </p:tav>
                                      </p:tavLst>
                                    </p:anim>
                                    <p:anim calcmode="lin" valueType="num">
                                      <p:cBhvr>
                                        <p:cTn id="29" dur="500" fill="hold"/>
                                        <p:tgtEl>
                                          <p:spTgt spid="32"/>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2" presetClass="entr" presetSubtype="0"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anim calcmode="lin" valueType="num">
                                      <p:cBhvr>
                                        <p:cTn id="34" dur="500" fill="hold"/>
                                        <p:tgtEl>
                                          <p:spTgt spid="20"/>
                                        </p:tgtEl>
                                        <p:attrNameLst>
                                          <p:attrName>ppt_x</p:attrName>
                                        </p:attrNameLst>
                                      </p:cBhvr>
                                      <p:tavLst>
                                        <p:tav tm="0">
                                          <p:val>
                                            <p:strVal val="#ppt_x"/>
                                          </p:val>
                                        </p:tav>
                                        <p:tav tm="100000">
                                          <p:val>
                                            <p:strVal val="#ppt_x"/>
                                          </p:val>
                                        </p:tav>
                                      </p:tavLst>
                                    </p:anim>
                                    <p:anim calcmode="lin" valueType="num">
                                      <p:cBhvr>
                                        <p:cTn id="35" dur="500" fill="hold"/>
                                        <p:tgtEl>
                                          <p:spTgt spid="20"/>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anim calcmode="lin" valueType="num">
                                      <p:cBhvr>
                                        <p:cTn id="40" dur="500" fill="hold"/>
                                        <p:tgtEl>
                                          <p:spTgt spid="33"/>
                                        </p:tgtEl>
                                        <p:attrNameLst>
                                          <p:attrName>ppt_x</p:attrName>
                                        </p:attrNameLst>
                                      </p:cBhvr>
                                      <p:tavLst>
                                        <p:tav tm="0">
                                          <p:val>
                                            <p:strVal val="#ppt_x"/>
                                          </p:val>
                                        </p:tav>
                                        <p:tav tm="100000">
                                          <p:val>
                                            <p:strVal val="#ppt_x"/>
                                          </p:val>
                                        </p:tav>
                                      </p:tavLst>
                                    </p:anim>
                                    <p:anim calcmode="lin" valueType="num">
                                      <p:cBhvr>
                                        <p:cTn id="41" dur="500" fill="hold"/>
                                        <p:tgtEl>
                                          <p:spTgt spid="33"/>
                                        </p:tgtEl>
                                        <p:attrNameLst>
                                          <p:attrName>ppt_y</p:attrName>
                                        </p:attrNameLst>
                                      </p:cBhvr>
                                      <p:tavLst>
                                        <p:tav tm="0">
                                          <p:val>
                                            <p:strVal val="#ppt_y+.1"/>
                                          </p:val>
                                        </p:tav>
                                        <p:tav tm="100000">
                                          <p:val>
                                            <p:strVal val="#ppt_y"/>
                                          </p:val>
                                        </p:tav>
                                      </p:tavLst>
                                    </p:anim>
                                  </p:childTnLst>
                                </p:cTn>
                              </p:par>
                            </p:childTnLst>
                          </p:cTn>
                        </p:par>
                        <p:par>
                          <p:cTn id="42" fill="hold">
                            <p:stCondLst>
                              <p:cond delay="3500"/>
                            </p:stCondLst>
                            <p:childTnLst>
                              <p:par>
                                <p:cTn id="43" presetID="42" presetClass="entr" presetSubtype="0" fill="hold"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anim calcmode="lin" valueType="num">
                                      <p:cBhvr>
                                        <p:cTn id="46" dur="500" fill="hold"/>
                                        <p:tgtEl>
                                          <p:spTgt spid="23"/>
                                        </p:tgtEl>
                                        <p:attrNameLst>
                                          <p:attrName>ppt_x</p:attrName>
                                        </p:attrNameLst>
                                      </p:cBhvr>
                                      <p:tavLst>
                                        <p:tav tm="0">
                                          <p:val>
                                            <p:strVal val="#ppt_x"/>
                                          </p:val>
                                        </p:tav>
                                        <p:tav tm="100000">
                                          <p:val>
                                            <p:strVal val="#ppt_x"/>
                                          </p:val>
                                        </p:tav>
                                      </p:tavLst>
                                    </p:anim>
                                    <p:anim calcmode="lin" valueType="num">
                                      <p:cBhvr>
                                        <p:cTn id="47" dur="500" fill="hold"/>
                                        <p:tgtEl>
                                          <p:spTgt spid="23"/>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2" presetClass="entr" presetSubtype="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anim calcmode="lin" valueType="num">
                                      <p:cBhvr>
                                        <p:cTn id="52" dur="500" fill="hold"/>
                                        <p:tgtEl>
                                          <p:spTgt spid="34"/>
                                        </p:tgtEl>
                                        <p:attrNameLst>
                                          <p:attrName>ppt_x</p:attrName>
                                        </p:attrNameLst>
                                      </p:cBhvr>
                                      <p:tavLst>
                                        <p:tav tm="0">
                                          <p:val>
                                            <p:strVal val="#ppt_x"/>
                                          </p:val>
                                        </p:tav>
                                        <p:tav tm="100000">
                                          <p:val>
                                            <p:strVal val="#ppt_x"/>
                                          </p:val>
                                        </p:tav>
                                      </p:tavLst>
                                    </p:anim>
                                    <p:anim calcmode="lin" valueType="num">
                                      <p:cBhvr>
                                        <p:cTn id="53" dur="500" fill="hold"/>
                                        <p:tgtEl>
                                          <p:spTgt spid="34"/>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42" presetClass="entr" presetSubtype="0"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anim calcmode="lin" valueType="num">
                                      <p:cBhvr>
                                        <p:cTn id="58" dur="500" fill="hold"/>
                                        <p:tgtEl>
                                          <p:spTgt spid="26"/>
                                        </p:tgtEl>
                                        <p:attrNameLst>
                                          <p:attrName>ppt_x</p:attrName>
                                        </p:attrNameLst>
                                      </p:cBhvr>
                                      <p:tavLst>
                                        <p:tav tm="0">
                                          <p:val>
                                            <p:strVal val="#ppt_x"/>
                                          </p:val>
                                        </p:tav>
                                        <p:tav tm="100000">
                                          <p:val>
                                            <p:strVal val="#ppt_x"/>
                                          </p:val>
                                        </p:tav>
                                      </p:tavLst>
                                    </p:anim>
                                    <p:anim calcmode="lin" valueType="num">
                                      <p:cBhvr>
                                        <p:cTn id="59" dur="500" fill="hold"/>
                                        <p:tgtEl>
                                          <p:spTgt spid="26"/>
                                        </p:tgtEl>
                                        <p:attrNameLst>
                                          <p:attrName>ppt_y</p:attrName>
                                        </p:attrNameLst>
                                      </p:cBhvr>
                                      <p:tavLst>
                                        <p:tav tm="0">
                                          <p:val>
                                            <p:strVal val="#ppt_y+.1"/>
                                          </p:val>
                                        </p:tav>
                                        <p:tav tm="100000">
                                          <p:val>
                                            <p:strVal val="#ppt_y"/>
                                          </p:val>
                                        </p:tav>
                                      </p:tavLst>
                                    </p:anim>
                                  </p:childTnLst>
                                </p:cTn>
                              </p:par>
                            </p:childTnLst>
                          </p:cTn>
                        </p:par>
                        <p:par>
                          <p:cTn id="60" fill="hold">
                            <p:stCondLst>
                              <p:cond delay="5000"/>
                            </p:stCondLst>
                            <p:childTnLst>
                              <p:par>
                                <p:cTn id="61" presetID="42"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anim calcmode="lin" valueType="num">
                                      <p:cBhvr>
                                        <p:cTn id="64" dur="500" fill="hold"/>
                                        <p:tgtEl>
                                          <p:spTgt spid="35"/>
                                        </p:tgtEl>
                                        <p:attrNameLst>
                                          <p:attrName>ppt_x</p:attrName>
                                        </p:attrNameLst>
                                      </p:cBhvr>
                                      <p:tavLst>
                                        <p:tav tm="0">
                                          <p:val>
                                            <p:strVal val="#ppt_x"/>
                                          </p:val>
                                        </p:tav>
                                        <p:tav tm="100000">
                                          <p:val>
                                            <p:strVal val="#ppt_x"/>
                                          </p:val>
                                        </p:tav>
                                      </p:tavLst>
                                    </p:anim>
                                    <p:anim calcmode="lin" valueType="num">
                                      <p:cBhvr>
                                        <p:cTn id="65" dur="500" fill="hold"/>
                                        <p:tgtEl>
                                          <p:spTgt spid="35"/>
                                        </p:tgtEl>
                                        <p:attrNameLst>
                                          <p:attrName>ppt_y</p:attrName>
                                        </p:attrNameLst>
                                      </p:cBhvr>
                                      <p:tavLst>
                                        <p:tav tm="0">
                                          <p:val>
                                            <p:strVal val="#ppt_y+.1"/>
                                          </p:val>
                                        </p:tav>
                                        <p:tav tm="100000">
                                          <p:val>
                                            <p:strVal val="#ppt_y"/>
                                          </p:val>
                                        </p:tav>
                                      </p:tavLst>
                                    </p:anim>
                                  </p:childTnLst>
                                </p:cTn>
                              </p:par>
                            </p:childTnLst>
                          </p:cTn>
                        </p:par>
                        <p:par>
                          <p:cTn id="66" fill="hold">
                            <p:stCondLst>
                              <p:cond delay="5500"/>
                            </p:stCondLst>
                            <p:childTnLst>
                              <p:par>
                                <p:cTn id="67" presetID="42" presetClass="entr" presetSubtype="0" fill="hold" nodeType="after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anim calcmode="lin" valueType="num">
                                      <p:cBhvr>
                                        <p:cTn id="70" dur="500" fill="hold"/>
                                        <p:tgtEl>
                                          <p:spTgt spid="29"/>
                                        </p:tgtEl>
                                        <p:attrNameLst>
                                          <p:attrName>ppt_x</p:attrName>
                                        </p:attrNameLst>
                                      </p:cBhvr>
                                      <p:tavLst>
                                        <p:tav tm="0">
                                          <p:val>
                                            <p:strVal val="#ppt_x"/>
                                          </p:val>
                                        </p:tav>
                                        <p:tav tm="100000">
                                          <p:val>
                                            <p:strVal val="#ppt_x"/>
                                          </p:val>
                                        </p:tav>
                                      </p:tavLst>
                                    </p:anim>
                                    <p:anim calcmode="lin" valueType="num">
                                      <p:cBhvr>
                                        <p:cTn id="71" dur="500" fill="hold"/>
                                        <p:tgtEl>
                                          <p:spTgt spid="29"/>
                                        </p:tgtEl>
                                        <p:attrNameLst>
                                          <p:attrName>ppt_y</p:attrName>
                                        </p:attrNameLst>
                                      </p:cBhvr>
                                      <p:tavLst>
                                        <p:tav tm="0">
                                          <p:val>
                                            <p:strVal val="#ppt_y+.1"/>
                                          </p:val>
                                        </p:tav>
                                        <p:tav tm="100000">
                                          <p:val>
                                            <p:strVal val="#ppt_y"/>
                                          </p:val>
                                        </p:tav>
                                      </p:tavLst>
                                    </p:anim>
                                  </p:childTnLst>
                                </p:cTn>
                              </p:par>
                            </p:childTnLst>
                          </p:cTn>
                        </p:par>
                        <p:par>
                          <p:cTn id="72" fill="hold">
                            <p:stCondLst>
                              <p:cond delay="6000"/>
                            </p:stCondLst>
                            <p:childTnLst>
                              <p:par>
                                <p:cTn id="73" presetID="42" presetClass="entr" presetSubtype="0"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anim calcmode="lin" valueType="num">
                                      <p:cBhvr>
                                        <p:cTn id="76" dur="500" fill="hold"/>
                                        <p:tgtEl>
                                          <p:spTgt spid="36"/>
                                        </p:tgtEl>
                                        <p:attrNameLst>
                                          <p:attrName>ppt_x</p:attrName>
                                        </p:attrNameLst>
                                      </p:cBhvr>
                                      <p:tavLst>
                                        <p:tav tm="0">
                                          <p:val>
                                            <p:strVal val="#ppt_x"/>
                                          </p:val>
                                        </p:tav>
                                        <p:tav tm="100000">
                                          <p:val>
                                            <p:strVal val="#ppt_x"/>
                                          </p:val>
                                        </p:tav>
                                      </p:tavLst>
                                    </p:anim>
                                    <p:anim calcmode="lin" valueType="num">
                                      <p:cBhvr>
                                        <p:cTn id="7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三、改革</a:t>
              </a: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目标</a:t>
              </a: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PA-文本框 2"/>
          <p:cNvSpPr txBox="1"/>
          <p:nvPr>
            <p:custDataLst>
              <p:tags r:id="rId3"/>
            </p:custDataLst>
          </p:nvPr>
        </p:nvSpPr>
        <p:spPr>
          <a:xfrm>
            <a:off x="897852" y="1635804"/>
            <a:ext cx="3034665" cy="460375"/>
          </a:xfrm>
          <a:prstGeom prst="rect">
            <a:avLst/>
          </a:prstGeom>
          <a:noFill/>
        </p:spPr>
        <p:txBody>
          <a:bodyPr wrap="square" rtlCol="0" anchor="t">
            <a:spAutoFit/>
          </a:bodyPr>
          <a:lstStyle/>
          <a:p>
            <a:pPr lvl="0">
              <a:defRPr/>
            </a:pPr>
            <a:r>
              <a:rPr lang="en-US" altLang="zh-CN" sz="2400" b="1" kern="0" spc="300" dirty="0">
                <a:solidFill>
                  <a:srgbClr val="CC3548"/>
                </a:solidFill>
                <a:latin typeface="微软雅黑" panose="020B0503020204020204" pitchFamily="34" charset="-122"/>
                <a:ea typeface="微软雅黑" panose="020B0503020204020204" pitchFamily="34" charset="-122"/>
                <a:cs typeface="+mn-ea"/>
                <a:sym typeface="+mn-lt"/>
              </a:rPr>
              <a:t>2020</a:t>
            </a:r>
            <a:r>
              <a:rPr lang="zh-CN" altLang="en-US" sz="2400" b="1" kern="0" spc="300" dirty="0">
                <a:solidFill>
                  <a:srgbClr val="CC3548"/>
                </a:solidFill>
                <a:latin typeface="微软雅黑" panose="020B0503020204020204" pitchFamily="34" charset="-122"/>
                <a:ea typeface="微软雅黑" panose="020B0503020204020204" pitchFamily="34" charset="-122"/>
                <a:cs typeface="+mn-ea"/>
                <a:sym typeface="+mn-lt"/>
              </a:rPr>
              <a:t>年－</a:t>
            </a:r>
            <a:r>
              <a:rPr lang="en-US" altLang="zh-CN" sz="2400" b="1" kern="0" spc="300" dirty="0">
                <a:solidFill>
                  <a:srgbClr val="CC3548"/>
                </a:solidFill>
                <a:latin typeface="微软雅黑" panose="020B0503020204020204" pitchFamily="34" charset="-122"/>
                <a:ea typeface="微软雅黑" panose="020B0503020204020204" pitchFamily="34" charset="-122"/>
                <a:cs typeface="+mn-ea"/>
                <a:sym typeface="+mn-lt"/>
              </a:rPr>
              <a:t>2021</a:t>
            </a:r>
            <a:r>
              <a:rPr lang="zh-CN" altLang="en-US" sz="2400" b="1" kern="0" spc="300" dirty="0">
                <a:solidFill>
                  <a:srgbClr val="CC3548"/>
                </a:solidFill>
                <a:latin typeface="微软雅黑" panose="020B0503020204020204" pitchFamily="34" charset="-122"/>
                <a:ea typeface="微软雅黑" panose="020B0503020204020204" pitchFamily="34" charset="-122"/>
                <a:cs typeface="+mn-ea"/>
                <a:sym typeface="+mn-lt"/>
              </a:rPr>
              <a:t>年</a:t>
            </a:r>
            <a:endParaRPr kumimoji="0" lang="zh-CN" altLang="en-US" sz="2400" b="1" i="0" u="none" strike="noStrike" kern="0" cap="none" spc="300" normalizeH="0" baseline="0" noProof="0" dirty="0">
              <a:ln>
                <a:noFill/>
              </a:ln>
              <a:solidFill>
                <a:srgbClr val="CC3548"/>
              </a:solidFill>
              <a:effectLst/>
              <a:uLnTx/>
              <a:uFillTx/>
              <a:latin typeface="微软雅黑" panose="020B0503020204020204" pitchFamily="34" charset="-122"/>
              <a:ea typeface="微软雅黑" panose="020B0503020204020204" pitchFamily="34" charset="-122"/>
              <a:cs typeface="+mn-ea"/>
              <a:sym typeface="+mn-lt"/>
            </a:endParaRPr>
          </a:p>
        </p:txBody>
      </p:sp>
      <p:sp>
        <p:nvSpPr>
          <p:cNvPr id="38" name="PA-文本框 3"/>
          <p:cNvSpPr txBox="1"/>
          <p:nvPr>
            <p:custDataLst>
              <p:tags r:id="rId4"/>
            </p:custDataLst>
          </p:nvPr>
        </p:nvSpPr>
        <p:spPr>
          <a:xfrm>
            <a:off x="897852" y="2157139"/>
            <a:ext cx="7991364" cy="1477328"/>
          </a:xfrm>
          <a:prstGeom prst="rect">
            <a:avLst/>
          </a:prstGeom>
          <a:noFill/>
        </p:spPr>
        <p:txBody>
          <a:bodyPr wrap="square" rtlCol="0">
            <a:spAutoFit/>
          </a:bodyPr>
          <a:lstStyle/>
          <a:p>
            <a:pPr lvl="0">
              <a:lnSpc>
                <a:spcPct val="150000"/>
              </a:lnSpc>
              <a:defRPr/>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修订完善我区政府采购制度，升级改造宁夏回族自治区政府采购平台，确保制度完善与信息化建设同步推进，将不涉及法律法规调整的政府采购制度和政策落实到位。</a:t>
            </a:r>
            <a:endParaRPr kumimoji="0" lang="zh-CN" altLang="en-US" sz="2000" b="0" i="0" u="none" strike="noStrike" kern="120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2" name="PA-文本框 5"/>
          <p:cNvSpPr txBox="1"/>
          <p:nvPr>
            <p:custDataLst>
              <p:tags r:id="rId5"/>
            </p:custDataLst>
          </p:nvPr>
        </p:nvSpPr>
        <p:spPr>
          <a:xfrm>
            <a:off x="942975" y="4405324"/>
            <a:ext cx="8095517" cy="1938992"/>
          </a:xfrm>
          <a:prstGeom prst="rect">
            <a:avLst/>
          </a:prstGeom>
          <a:noFill/>
        </p:spPr>
        <p:txBody>
          <a:bodyPr wrap="square" rtlCol="0">
            <a:spAutoFit/>
          </a:bodyPr>
          <a:lstStyle/>
          <a:p>
            <a:pPr marL="0" lvl="2">
              <a:lnSpc>
                <a:spcPct val="150000"/>
              </a:lnSpc>
              <a:buClr>
                <a:schemeClr val="tx1">
                  <a:lumMod val="85000"/>
                  <a:lumOff val="15000"/>
                </a:schemeClr>
              </a:buClr>
              <a:defRPr/>
            </a:pP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对</a:t>
            </a: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涉及政府采购法律法规调整的制度进行修订完善，在此基础上，力争再通过一定时间的努力，建成采购主体职责清晰、交易规则科学高效、监管机制健全、政策功能完备、法律制度完善、营商环境优化、技术支撑先进、优质优价采购、廉政风险有效防范的现代政府采购制度。</a:t>
            </a:r>
            <a:endParaRPr kumimoji="0" lang="zh-CN" altLang="en-US" sz="2000" b="0" i="0" u="none" strike="noStrike" kern="120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43" name="PA-文本框 6"/>
          <p:cNvSpPr txBox="1"/>
          <p:nvPr>
            <p:custDataLst>
              <p:tags r:id="rId6"/>
            </p:custDataLst>
          </p:nvPr>
        </p:nvSpPr>
        <p:spPr>
          <a:xfrm>
            <a:off x="942975" y="3889731"/>
            <a:ext cx="2133918" cy="461665"/>
          </a:xfrm>
          <a:prstGeom prst="rect">
            <a:avLst/>
          </a:prstGeom>
          <a:noFill/>
        </p:spPr>
        <p:txBody>
          <a:bodyPr wrap="none" rtlCol="0">
            <a:spAutoFit/>
          </a:bodyPr>
          <a:lstStyle/>
          <a:p>
            <a:pPr lvl="0">
              <a:defRPr/>
            </a:pPr>
            <a:r>
              <a:rPr lang="en-US" altLang="zh-CN" sz="2400" b="1" kern="0" spc="300" dirty="0">
                <a:solidFill>
                  <a:srgbClr val="CC3548"/>
                </a:solidFill>
                <a:latin typeface="微软雅黑" panose="020B0503020204020204" pitchFamily="34" charset="-122"/>
                <a:ea typeface="微软雅黑" panose="020B0503020204020204" pitchFamily="34" charset="-122"/>
                <a:cs typeface="+mn-ea"/>
                <a:sym typeface="+mn-lt"/>
              </a:rPr>
              <a:t>2022</a:t>
            </a:r>
            <a:r>
              <a:rPr lang="zh-CN" altLang="en-US" sz="2400" b="1" kern="0" spc="300" dirty="0">
                <a:solidFill>
                  <a:srgbClr val="CC3548"/>
                </a:solidFill>
                <a:latin typeface="微软雅黑" panose="020B0503020204020204" pitchFamily="34" charset="-122"/>
                <a:ea typeface="微软雅黑" panose="020B0503020204020204" pitchFamily="34" charset="-122"/>
                <a:cs typeface="+mn-ea"/>
                <a:sym typeface="+mn-lt"/>
              </a:rPr>
              <a:t>年底前</a:t>
            </a:r>
            <a:endParaRPr kumimoji="0" lang="zh-CN" altLang="en-US" sz="2400" b="1" i="0" u="none" strike="noStrike" kern="0" cap="none" spc="300" normalizeH="0" baseline="0" noProof="0" dirty="0">
              <a:ln>
                <a:noFill/>
              </a:ln>
              <a:solidFill>
                <a:srgbClr val="CC3548"/>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4" name="图片 43"/>
          <p:cNvPicPr>
            <a:picLocks noChangeAspect="1"/>
          </p:cNvPicPr>
          <p:nvPr/>
        </p:nvPicPr>
        <p:blipFill>
          <a:blip r:embed="rId7" cstate="print">
            <a:extLst>
              <a:ext uri="{28A0092B-C50C-407E-A947-70E740481C1C}">
                <a14:useLocalDpi xmlns:a14="http://schemas.microsoft.com/office/drawing/2010/main" val="0"/>
              </a:ext>
            </a:extLst>
          </a:blip>
          <a:srcRect l="40338" t="10002" r="7394" b="7263"/>
          <a:stretch>
            <a:fillRect/>
          </a:stretch>
        </p:blipFill>
        <p:spPr>
          <a:xfrm>
            <a:off x="9108856" y="2637690"/>
            <a:ext cx="2458525" cy="2458525"/>
          </a:xfrm>
          <a:custGeom>
            <a:avLst/>
            <a:gdLst>
              <a:gd name="connsiteX0" fmla="*/ 1638300 w 3276600"/>
              <a:gd name="connsiteY0" fmla="*/ 0 h 3276600"/>
              <a:gd name="connsiteX1" fmla="*/ 3276600 w 3276600"/>
              <a:gd name="connsiteY1" fmla="*/ 1638300 h 3276600"/>
              <a:gd name="connsiteX2" fmla="*/ 1638300 w 3276600"/>
              <a:gd name="connsiteY2" fmla="*/ 3276600 h 3276600"/>
              <a:gd name="connsiteX3" fmla="*/ 0 w 3276600"/>
              <a:gd name="connsiteY3" fmla="*/ 1638300 h 3276600"/>
              <a:gd name="connsiteX4" fmla="*/ 1638300 w 3276600"/>
              <a:gd name="connsiteY4" fmla="*/ 0 h 3276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6600" h="3276600">
                <a:moveTo>
                  <a:pt x="1638300" y="0"/>
                </a:moveTo>
                <a:cubicBezTo>
                  <a:pt x="2543108" y="0"/>
                  <a:pt x="3276600" y="733492"/>
                  <a:pt x="3276600" y="1638300"/>
                </a:cubicBezTo>
                <a:cubicBezTo>
                  <a:pt x="3276600" y="2543108"/>
                  <a:pt x="2543108" y="3276600"/>
                  <a:pt x="1638300" y="3276600"/>
                </a:cubicBezTo>
                <a:cubicBezTo>
                  <a:pt x="733492" y="3276600"/>
                  <a:pt x="0" y="2543108"/>
                  <a:pt x="0" y="1638300"/>
                </a:cubicBezTo>
                <a:cubicBezTo>
                  <a:pt x="0" y="733492"/>
                  <a:pt x="733492" y="0"/>
                  <a:pt x="1638300" y="0"/>
                </a:cubicBezTo>
                <a:close/>
              </a:path>
            </a:pathLst>
          </a:custGeom>
        </p:spPr>
      </p:pic>
      <p:cxnSp>
        <p:nvCxnSpPr>
          <p:cNvPr id="46" name="直接连接符 45"/>
          <p:cNvCxnSpPr/>
          <p:nvPr/>
        </p:nvCxnSpPr>
        <p:spPr>
          <a:xfrm>
            <a:off x="897852" y="3754445"/>
            <a:ext cx="791204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8"/>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p:cTn id="15" dur="500" fill="hold"/>
                                        <p:tgtEl>
                                          <p:spTgt spid="44"/>
                                        </p:tgtEl>
                                        <p:attrNameLst>
                                          <p:attrName>ppt_w</p:attrName>
                                        </p:attrNameLst>
                                      </p:cBhvr>
                                      <p:tavLst>
                                        <p:tav tm="0">
                                          <p:val>
                                            <p:fltVal val="0"/>
                                          </p:val>
                                        </p:tav>
                                        <p:tav tm="100000">
                                          <p:val>
                                            <p:strVal val="#ppt_w"/>
                                          </p:val>
                                        </p:tav>
                                      </p:tavLst>
                                    </p:anim>
                                    <p:anim calcmode="lin" valueType="num">
                                      <p:cBhvr>
                                        <p:cTn id="16" dur="500" fill="hold"/>
                                        <p:tgtEl>
                                          <p:spTgt spid="44"/>
                                        </p:tgtEl>
                                        <p:attrNameLst>
                                          <p:attrName>ppt_h</p:attrName>
                                        </p:attrNameLst>
                                      </p:cBhvr>
                                      <p:tavLst>
                                        <p:tav tm="0">
                                          <p:val>
                                            <p:fltVal val="0"/>
                                          </p:val>
                                        </p:tav>
                                        <p:tav tm="100000">
                                          <p:val>
                                            <p:strVal val="#ppt_h"/>
                                          </p:val>
                                        </p:tav>
                                      </p:tavLst>
                                    </p:anim>
                                    <p:animEffect transition="in" filter="fade">
                                      <p:cBhvr>
                                        <p:cTn id="17" dur="500"/>
                                        <p:tgtEl>
                                          <p:spTgt spid="44"/>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1000"/>
                                        <p:tgtEl>
                                          <p:spTgt spid="37"/>
                                        </p:tgtEl>
                                      </p:cBhvr>
                                    </p:animEffect>
                                    <p:anim calcmode="lin" valueType="num">
                                      <p:cBhvr>
                                        <p:cTn id="22" dur="1000" fill="hold"/>
                                        <p:tgtEl>
                                          <p:spTgt spid="37"/>
                                        </p:tgtEl>
                                        <p:attrNameLst>
                                          <p:attrName>ppt_x</p:attrName>
                                        </p:attrNameLst>
                                      </p:cBhvr>
                                      <p:tavLst>
                                        <p:tav tm="0">
                                          <p:val>
                                            <p:strVal val="#ppt_x"/>
                                          </p:val>
                                        </p:tav>
                                        <p:tav tm="100000">
                                          <p:val>
                                            <p:strVal val="#ppt_x"/>
                                          </p:val>
                                        </p:tav>
                                      </p:tavLst>
                                    </p:anim>
                                    <p:anim calcmode="lin" valueType="num">
                                      <p:cBhvr>
                                        <p:cTn id="23" dur="1000" fill="hold"/>
                                        <p:tgtEl>
                                          <p:spTgt spid="3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fade">
                                      <p:cBhvr>
                                        <p:cTn id="31" dur="500"/>
                                        <p:tgtEl>
                                          <p:spTgt spid="46"/>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1000"/>
                                        <p:tgtEl>
                                          <p:spTgt spid="43"/>
                                        </p:tgtEl>
                                      </p:cBhvr>
                                    </p:animEffect>
                                    <p:anim calcmode="lin" valueType="num">
                                      <p:cBhvr>
                                        <p:cTn id="36" dur="1000" fill="hold"/>
                                        <p:tgtEl>
                                          <p:spTgt spid="43"/>
                                        </p:tgtEl>
                                        <p:attrNameLst>
                                          <p:attrName>ppt_x</p:attrName>
                                        </p:attrNameLst>
                                      </p:cBhvr>
                                      <p:tavLst>
                                        <p:tav tm="0">
                                          <p:val>
                                            <p:strVal val="#ppt_x"/>
                                          </p:val>
                                        </p:tav>
                                        <p:tav tm="100000">
                                          <p:val>
                                            <p:strVal val="#ppt_x"/>
                                          </p:val>
                                        </p:tav>
                                      </p:tavLst>
                                    </p:anim>
                                    <p:anim calcmode="lin" valueType="num">
                                      <p:cBhvr>
                                        <p:cTn id="37" dur="1000" fill="hold"/>
                                        <p:tgtEl>
                                          <p:spTgt spid="4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left)">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42"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四、改革</a:t>
              </a: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措施</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313071" y="1600636"/>
            <a:ext cx="11601636" cy="4605070"/>
            <a:chOff x="1313071" y="1600636"/>
            <a:chExt cx="11601636" cy="4605070"/>
          </a:xfrm>
        </p:grpSpPr>
        <p:sp>
          <p:nvSpPr>
            <p:cNvPr id="8" name="椭圆 7"/>
            <p:cNvSpPr/>
            <p:nvPr/>
          </p:nvSpPr>
          <p:spPr>
            <a:xfrm>
              <a:off x="1313071" y="1761656"/>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一</a:t>
              </a:r>
              <a:endParaRPr lang="zh-CN" altLang="en-US" b="1" dirty="0"/>
            </a:p>
          </p:txBody>
        </p:sp>
        <p:sp>
          <p:nvSpPr>
            <p:cNvPr id="7" name="PA-文本框 2"/>
            <p:cNvSpPr txBox="1"/>
            <p:nvPr>
              <p:custDataLst>
                <p:tags r:id="rId3"/>
              </p:custDataLst>
            </p:nvPr>
          </p:nvSpPr>
          <p:spPr>
            <a:xfrm>
              <a:off x="1883377" y="1600636"/>
              <a:ext cx="4085407"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强化采购人主体</a:t>
              </a:r>
              <a:r>
                <a:rPr lang="zh-CN" altLang="en-US" sz="2000" b="1" kern="0" spc="300" dirty="0" smtClean="0">
                  <a:latin typeface="微软雅黑" panose="020B0503020204020204" pitchFamily="34" charset="-122"/>
                  <a:ea typeface="微软雅黑" panose="020B0503020204020204" pitchFamily="34" charset="-122"/>
                  <a:cs typeface="+mn-ea"/>
                  <a:sym typeface="+mn-lt"/>
                </a:rPr>
                <a:t>责任</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落实</a:t>
              </a:r>
              <a:r>
                <a:rPr lang="zh-CN" altLang="en-US" sz="2000" b="1" kern="0" spc="300" dirty="0">
                  <a:latin typeface="微软雅黑" panose="020B0503020204020204" pitchFamily="34" charset="-122"/>
                  <a:ea typeface="微软雅黑" panose="020B0503020204020204" pitchFamily="34" charset="-122"/>
                  <a:cs typeface="+mn-ea"/>
                  <a:sym typeface="+mn-lt"/>
                </a:rPr>
                <a:t>权责对等要求</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9" name="PA-文本框 2"/>
            <p:cNvSpPr txBox="1"/>
            <p:nvPr>
              <p:custDataLst>
                <p:tags r:id="rId4"/>
              </p:custDataLst>
            </p:nvPr>
          </p:nvSpPr>
          <p:spPr>
            <a:xfrm>
              <a:off x="7387363" y="1600636"/>
              <a:ext cx="5527344"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健全政府采购交易</a:t>
              </a:r>
              <a:r>
                <a:rPr lang="zh-CN" altLang="en-US" sz="2000" b="1" kern="0" spc="300" dirty="0" smtClean="0">
                  <a:latin typeface="微软雅黑" panose="020B0503020204020204" pitchFamily="34" charset="-122"/>
                  <a:ea typeface="微软雅黑" panose="020B0503020204020204" pitchFamily="34" charset="-122"/>
                  <a:cs typeface="+mn-ea"/>
                  <a:sym typeface="+mn-lt"/>
                </a:rPr>
                <a:t>机制</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提高</a:t>
              </a:r>
              <a:r>
                <a:rPr lang="zh-CN" altLang="en-US" sz="2000" b="1" kern="0" spc="300" dirty="0">
                  <a:latin typeface="微软雅黑" panose="020B0503020204020204" pitchFamily="34" charset="-122"/>
                  <a:ea typeface="微软雅黑" panose="020B0503020204020204" pitchFamily="34" charset="-122"/>
                  <a:cs typeface="+mn-ea"/>
                  <a:sym typeface="+mn-lt"/>
                </a:rPr>
                <a:t>采购效率</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10" name="椭圆 9"/>
            <p:cNvSpPr/>
            <p:nvPr/>
          </p:nvSpPr>
          <p:spPr>
            <a:xfrm>
              <a:off x="6817057" y="1761656"/>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二</a:t>
              </a:r>
              <a:endParaRPr lang="zh-CN" altLang="en-US" b="1" dirty="0"/>
            </a:p>
          </p:txBody>
        </p:sp>
        <p:sp>
          <p:nvSpPr>
            <p:cNvPr id="14" name="椭圆 13"/>
            <p:cNvSpPr/>
            <p:nvPr/>
          </p:nvSpPr>
          <p:spPr>
            <a:xfrm>
              <a:off x="1313071" y="2760818"/>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三</a:t>
              </a:r>
              <a:endParaRPr lang="zh-CN" altLang="en-US" b="1" dirty="0"/>
            </a:p>
          </p:txBody>
        </p:sp>
        <p:sp>
          <p:nvSpPr>
            <p:cNvPr id="13" name="PA-文本框 2"/>
            <p:cNvSpPr txBox="1"/>
            <p:nvPr>
              <p:custDataLst>
                <p:tags r:id="rId5"/>
              </p:custDataLst>
            </p:nvPr>
          </p:nvSpPr>
          <p:spPr>
            <a:xfrm>
              <a:off x="1883377" y="2616657"/>
              <a:ext cx="5527344"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改进政府采购评审</a:t>
              </a:r>
              <a:r>
                <a:rPr lang="zh-CN" altLang="en-US" sz="2000" b="1" kern="0" spc="300" dirty="0" smtClean="0">
                  <a:latin typeface="微软雅黑" panose="020B0503020204020204" pitchFamily="34" charset="-122"/>
                  <a:ea typeface="微软雅黑" panose="020B0503020204020204" pitchFamily="34" charset="-122"/>
                  <a:cs typeface="+mn-ea"/>
                  <a:sym typeface="+mn-lt"/>
                </a:rPr>
                <a:t>机制</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减少</a:t>
              </a:r>
              <a:r>
                <a:rPr lang="zh-CN" altLang="en-US" sz="2000" b="1" kern="0" spc="300" dirty="0">
                  <a:latin typeface="微软雅黑" panose="020B0503020204020204" pitchFamily="34" charset="-122"/>
                  <a:ea typeface="微软雅黑" panose="020B0503020204020204" pitchFamily="34" charset="-122"/>
                  <a:cs typeface="+mn-ea"/>
                  <a:sym typeface="+mn-lt"/>
                </a:rPr>
                <a:t>自由裁量权</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15" name="PA-文本框 2"/>
            <p:cNvSpPr txBox="1"/>
            <p:nvPr>
              <p:custDataLst>
                <p:tags r:id="rId6"/>
              </p:custDataLst>
            </p:nvPr>
          </p:nvSpPr>
          <p:spPr>
            <a:xfrm>
              <a:off x="7387363" y="2616657"/>
              <a:ext cx="5527344"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发挥政府采购政策</a:t>
              </a:r>
              <a:r>
                <a:rPr lang="zh-CN" altLang="en-US" sz="2000" b="1" kern="0" spc="300" dirty="0" smtClean="0">
                  <a:latin typeface="微软雅黑" panose="020B0503020204020204" pitchFamily="34" charset="-122"/>
                  <a:ea typeface="微软雅黑" panose="020B0503020204020204" pitchFamily="34" charset="-122"/>
                  <a:cs typeface="+mn-ea"/>
                  <a:sym typeface="+mn-lt"/>
                </a:rPr>
                <a:t>作用</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促进</a:t>
              </a:r>
              <a:r>
                <a:rPr lang="zh-CN" altLang="en-US" sz="2000" b="1" kern="0" spc="300" dirty="0">
                  <a:latin typeface="微软雅黑" panose="020B0503020204020204" pitchFamily="34" charset="-122"/>
                  <a:ea typeface="微软雅黑" panose="020B0503020204020204" pitchFamily="34" charset="-122"/>
                  <a:cs typeface="+mn-ea"/>
                  <a:sym typeface="+mn-lt"/>
                </a:rPr>
                <a:t>经济社会发展</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6817057" y="2760818"/>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四</a:t>
              </a:r>
              <a:endParaRPr lang="zh-CN" altLang="en-US" b="1" dirty="0"/>
            </a:p>
          </p:txBody>
        </p:sp>
        <p:sp>
          <p:nvSpPr>
            <p:cNvPr id="18" name="椭圆 17"/>
            <p:cNvSpPr/>
            <p:nvPr/>
          </p:nvSpPr>
          <p:spPr>
            <a:xfrm>
              <a:off x="1313071" y="3759980"/>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五</a:t>
              </a:r>
              <a:endParaRPr lang="zh-CN" altLang="en-US" b="1" dirty="0"/>
            </a:p>
          </p:txBody>
        </p:sp>
        <p:sp>
          <p:nvSpPr>
            <p:cNvPr id="17" name="PA-文本框 2"/>
            <p:cNvSpPr txBox="1"/>
            <p:nvPr>
              <p:custDataLst>
                <p:tags r:id="rId7"/>
              </p:custDataLst>
            </p:nvPr>
          </p:nvSpPr>
          <p:spPr>
            <a:xfrm>
              <a:off x="1883377" y="3632678"/>
              <a:ext cx="5527344"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优化政府采购营商</a:t>
              </a:r>
              <a:r>
                <a:rPr lang="zh-CN" altLang="en-US" sz="2000" b="1" kern="0" spc="300" dirty="0" smtClean="0">
                  <a:latin typeface="微软雅黑" panose="020B0503020204020204" pitchFamily="34" charset="-122"/>
                  <a:ea typeface="微软雅黑" panose="020B0503020204020204" pitchFamily="34" charset="-122"/>
                  <a:cs typeface="+mn-ea"/>
                  <a:sym typeface="+mn-lt"/>
                </a:rPr>
                <a:t>环境</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保障</a:t>
              </a:r>
              <a:r>
                <a:rPr lang="zh-CN" altLang="en-US" sz="2000" b="1" kern="0" spc="300" dirty="0">
                  <a:latin typeface="微软雅黑" panose="020B0503020204020204" pitchFamily="34" charset="-122"/>
                  <a:ea typeface="微软雅黑" panose="020B0503020204020204" pitchFamily="34" charset="-122"/>
                  <a:cs typeface="+mn-ea"/>
                  <a:sym typeface="+mn-lt"/>
                </a:rPr>
                <a:t>企业公平竞争</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21" name="PA-文本框 2"/>
            <p:cNvSpPr txBox="1"/>
            <p:nvPr>
              <p:custDataLst>
                <p:tags r:id="rId8"/>
              </p:custDataLst>
            </p:nvPr>
          </p:nvSpPr>
          <p:spPr>
            <a:xfrm>
              <a:off x="7387363" y="3632678"/>
              <a:ext cx="3417190"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推进“互联网</a:t>
              </a:r>
              <a:r>
                <a:rPr lang="en-US" altLang="zh-CN" sz="2000" b="1" kern="0" spc="300" dirty="0">
                  <a:latin typeface="微软雅黑" panose="020B0503020204020204" pitchFamily="34" charset="-122"/>
                  <a:ea typeface="微软雅黑" panose="020B0503020204020204" pitchFamily="34" charset="-122"/>
                  <a:cs typeface="+mn-ea"/>
                  <a:sym typeface="+mn-lt"/>
                </a:rPr>
                <a:t>+”</a:t>
              </a:r>
              <a:r>
                <a:rPr lang="zh-CN" altLang="en-US" sz="2000" b="1" kern="0" spc="300" dirty="0" smtClean="0">
                  <a:latin typeface="微软雅黑" panose="020B0503020204020204" pitchFamily="34" charset="-122"/>
                  <a:ea typeface="微软雅黑" panose="020B0503020204020204" pitchFamily="34" charset="-122"/>
                  <a:cs typeface="+mn-ea"/>
                  <a:sym typeface="+mn-lt"/>
                </a:rPr>
                <a:t>行动</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提升</a:t>
              </a:r>
              <a:r>
                <a:rPr lang="zh-CN" altLang="en-US" sz="2000" b="1" kern="0" spc="300" dirty="0">
                  <a:latin typeface="微软雅黑" panose="020B0503020204020204" pitchFamily="34" charset="-122"/>
                  <a:ea typeface="微软雅黑" panose="020B0503020204020204" pitchFamily="34" charset="-122"/>
                  <a:cs typeface="+mn-ea"/>
                  <a:sym typeface="+mn-lt"/>
                </a:rPr>
                <a:t>政府采购管理水平</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22" name="椭圆 21"/>
            <p:cNvSpPr/>
            <p:nvPr/>
          </p:nvSpPr>
          <p:spPr>
            <a:xfrm>
              <a:off x="6817057" y="3759980"/>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六</a:t>
              </a:r>
              <a:endParaRPr lang="zh-CN" altLang="en-US" b="1" dirty="0"/>
            </a:p>
          </p:txBody>
        </p:sp>
        <p:sp>
          <p:nvSpPr>
            <p:cNvPr id="24" name="椭圆 23"/>
            <p:cNvSpPr/>
            <p:nvPr/>
          </p:nvSpPr>
          <p:spPr>
            <a:xfrm>
              <a:off x="1313071" y="4759142"/>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七</a:t>
              </a:r>
              <a:endParaRPr lang="zh-CN" altLang="en-US" b="1" dirty="0"/>
            </a:p>
          </p:txBody>
        </p:sp>
        <p:sp>
          <p:nvSpPr>
            <p:cNvPr id="23" name="PA-文本框 2"/>
            <p:cNvSpPr txBox="1"/>
            <p:nvPr>
              <p:custDataLst>
                <p:tags r:id="rId9"/>
              </p:custDataLst>
            </p:nvPr>
          </p:nvSpPr>
          <p:spPr>
            <a:xfrm>
              <a:off x="1883377" y="4648700"/>
              <a:ext cx="4763607"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健全政府采购行政裁决</a:t>
              </a:r>
              <a:r>
                <a:rPr lang="zh-CN" altLang="en-US" sz="2000" b="1" kern="0" spc="300" dirty="0" smtClean="0">
                  <a:latin typeface="微软雅黑" panose="020B0503020204020204" pitchFamily="34" charset="-122"/>
                  <a:ea typeface="微软雅黑" panose="020B0503020204020204" pitchFamily="34" charset="-122"/>
                  <a:cs typeface="+mn-ea"/>
                  <a:sym typeface="+mn-lt"/>
                </a:rPr>
                <a:t>机制</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畅通</a:t>
              </a:r>
              <a:r>
                <a:rPr lang="zh-CN" altLang="en-US" sz="2000" b="1" kern="0" spc="300" dirty="0">
                  <a:latin typeface="微软雅黑" panose="020B0503020204020204" pitchFamily="34" charset="-122"/>
                  <a:ea typeface="微软雅黑" panose="020B0503020204020204" pitchFamily="34" charset="-122"/>
                  <a:cs typeface="+mn-ea"/>
                  <a:sym typeface="+mn-lt"/>
                </a:rPr>
                <a:t>维权渠道</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25" name="PA-文本框 2"/>
            <p:cNvSpPr txBox="1"/>
            <p:nvPr>
              <p:custDataLst>
                <p:tags r:id="rId10"/>
              </p:custDataLst>
            </p:nvPr>
          </p:nvSpPr>
          <p:spPr>
            <a:xfrm>
              <a:off x="7387363" y="4648700"/>
              <a:ext cx="4077806" cy="707886"/>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加大监督管理</a:t>
              </a:r>
              <a:r>
                <a:rPr lang="zh-CN" altLang="en-US" sz="2000" b="1" kern="0" spc="300" dirty="0" smtClean="0">
                  <a:latin typeface="微软雅黑" panose="020B0503020204020204" pitchFamily="34" charset="-122"/>
                  <a:ea typeface="微软雅黑" panose="020B0503020204020204" pitchFamily="34" charset="-122"/>
                  <a:cs typeface="+mn-ea"/>
                  <a:sym typeface="+mn-lt"/>
                </a:rPr>
                <a:t>力度</a:t>
              </a:r>
              <a:endParaRPr lang="en-US" altLang="zh-CN" sz="2000" b="1" kern="0" spc="300" dirty="0" smtClean="0">
                <a:latin typeface="微软雅黑" panose="020B0503020204020204" pitchFamily="34" charset="-122"/>
                <a:ea typeface="微软雅黑" panose="020B0503020204020204" pitchFamily="34" charset="-122"/>
                <a:cs typeface="+mn-ea"/>
                <a:sym typeface="+mn-lt"/>
              </a:endParaRPr>
            </a:p>
            <a:p>
              <a:pPr lvl="0">
                <a:defRPr/>
              </a:pPr>
              <a:r>
                <a:rPr lang="zh-CN" altLang="en-US" sz="2000" b="1" kern="0" spc="300" dirty="0" smtClean="0">
                  <a:latin typeface="微软雅黑" panose="020B0503020204020204" pitchFamily="34" charset="-122"/>
                  <a:ea typeface="微软雅黑" panose="020B0503020204020204" pitchFamily="34" charset="-122"/>
                  <a:cs typeface="+mn-ea"/>
                  <a:sym typeface="+mn-lt"/>
                </a:rPr>
                <a:t>全面</a:t>
              </a:r>
              <a:r>
                <a:rPr lang="zh-CN" altLang="en-US" sz="2000" b="1" kern="0" spc="300" dirty="0">
                  <a:latin typeface="微软雅黑" panose="020B0503020204020204" pitchFamily="34" charset="-122"/>
                  <a:ea typeface="微软雅黑" panose="020B0503020204020204" pitchFamily="34" charset="-122"/>
                  <a:cs typeface="+mn-ea"/>
                  <a:sym typeface="+mn-lt"/>
                </a:rPr>
                <a:t>规范政府采购行为</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26" name="椭圆 25"/>
            <p:cNvSpPr/>
            <p:nvPr/>
          </p:nvSpPr>
          <p:spPr>
            <a:xfrm>
              <a:off x="6817057" y="4759142"/>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八</a:t>
              </a:r>
              <a:endParaRPr lang="zh-CN" altLang="en-US" b="1" dirty="0"/>
            </a:p>
          </p:txBody>
        </p:sp>
        <p:sp>
          <p:nvSpPr>
            <p:cNvPr id="27" name="PA-文本框 2"/>
            <p:cNvSpPr txBox="1"/>
            <p:nvPr>
              <p:custDataLst>
                <p:tags r:id="rId11"/>
              </p:custDataLst>
            </p:nvPr>
          </p:nvSpPr>
          <p:spPr>
            <a:xfrm>
              <a:off x="1883377" y="5781951"/>
              <a:ext cx="10279664" cy="400110"/>
            </a:xfrm>
            <a:prstGeom prst="rect">
              <a:avLst/>
            </a:prstGeom>
            <a:noFill/>
          </p:spPr>
          <p:txBody>
            <a:bodyPr wrap="square" rtlCol="0" anchor="t">
              <a:spAutoFit/>
            </a:bodyPr>
            <a:lstStyle/>
            <a:p>
              <a:pPr lvl="0">
                <a:defRPr/>
              </a:pPr>
              <a:r>
                <a:rPr lang="zh-CN" altLang="en-US" sz="2000" b="1" kern="0" spc="300" dirty="0">
                  <a:latin typeface="微软雅黑" panose="020B0503020204020204" pitchFamily="34" charset="-122"/>
                  <a:ea typeface="微软雅黑" panose="020B0503020204020204" pitchFamily="34" charset="-122"/>
                  <a:cs typeface="+mn-ea"/>
                  <a:sym typeface="+mn-lt"/>
                </a:rPr>
                <a:t>规范政府采购代理行为，提升代理机构执业能力</a:t>
              </a:r>
              <a:endParaRPr kumimoji="0" lang="zh-CN" altLang="en-US" sz="2000" b="1" i="0" u="none" strike="noStrike" kern="0" cap="none" spc="30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1313071" y="5758306"/>
              <a:ext cx="447400" cy="447400"/>
            </a:xfrm>
            <a:prstGeom prst="ellipse">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t>九</a:t>
              </a:r>
              <a:endParaRPr lang="zh-CN" altLang="en-US" b="1" dirty="0"/>
            </a:p>
          </p:txBody>
        </p:sp>
      </p:grpSp>
    </p:spTree>
    <p:custDataLst>
      <p:tags r:id="rId12"/>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rotWithShape="1">
          <a:blip r:embed="rId1" cstate="print">
            <a:extLst>
              <a:ext uri="{28A0092B-C50C-407E-A947-70E740481C1C}">
                <a14:useLocalDpi xmlns:a14="http://schemas.microsoft.com/office/drawing/2010/main" val="0"/>
              </a:ext>
            </a:extLst>
          </a:blip>
          <a:srcRect l="50754"/>
          <a:stretch>
            <a:fillRect/>
          </a:stretch>
        </p:blipFill>
        <p:spPr>
          <a:xfrm>
            <a:off x="0" y="-13175"/>
            <a:ext cx="5444166" cy="6879773"/>
          </a:xfrm>
          <a:prstGeom prst="rect">
            <a:avLst/>
          </a:prstGeom>
        </p:spPr>
      </p:pic>
      <p:sp>
        <p:nvSpPr>
          <p:cNvPr id="24" name="矩形 23"/>
          <p:cNvSpPr/>
          <p:nvPr/>
        </p:nvSpPr>
        <p:spPr>
          <a:xfrm>
            <a:off x="3410857" y="-13175"/>
            <a:ext cx="2290742" cy="6862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230" y="-21774"/>
            <a:ext cx="3584378" cy="6896969"/>
          </a:xfrm>
          <a:prstGeom prst="rect">
            <a:avLst/>
          </a:prstGeom>
          <a:solidFill>
            <a:schemeClr val="tx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形状 6"/>
          <p:cNvSpPr/>
          <p:nvPr/>
        </p:nvSpPr>
        <p:spPr>
          <a:xfrm>
            <a:off x="4060919" y="-10886"/>
            <a:ext cx="1772285" cy="3241985"/>
          </a:xfrm>
          <a:custGeom>
            <a:avLst/>
            <a:gdLst>
              <a:gd name="connsiteX0" fmla="*/ 0 w 722445"/>
              <a:gd name="connsiteY0" fmla="*/ 0 h 1321546"/>
              <a:gd name="connsiteX1" fmla="*/ 722445 w 722445"/>
              <a:gd name="connsiteY1" fmla="*/ 0 h 1321546"/>
              <a:gd name="connsiteX2" fmla="*/ 215853 w 722445"/>
              <a:gd name="connsiteY2" fmla="*/ 1321546 h 1321546"/>
            </a:gdLst>
            <a:ahLst/>
            <a:cxnLst>
              <a:cxn ang="0">
                <a:pos x="connsiteX0" y="connsiteY0"/>
              </a:cxn>
              <a:cxn ang="0">
                <a:pos x="connsiteX1" y="connsiteY1"/>
              </a:cxn>
              <a:cxn ang="0">
                <a:pos x="connsiteX2" y="connsiteY2"/>
              </a:cxn>
            </a:cxnLst>
            <a:rect l="l" t="t" r="r" b="b"/>
            <a:pathLst>
              <a:path w="722445" h="1321546">
                <a:moveTo>
                  <a:pt x="0" y="0"/>
                </a:moveTo>
                <a:lnTo>
                  <a:pt x="722445" y="0"/>
                </a:lnTo>
                <a:lnTo>
                  <a:pt x="215853" y="1321546"/>
                </a:lnTo>
              </a:path>
            </a:pathLst>
          </a:custGeom>
          <a:solidFill>
            <a:srgbClr val="B02F43"/>
          </a:solidFill>
          <a:ln w="17593" cap="flat">
            <a:noFill/>
            <a:prstDash val="solid"/>
            <a:miter/>
          </a:ln>
        </p:spPr>
        <p:txBody>
          <a:bodyPr rtlCol="0" anchor="ctr"/>
          <a:lstStyle/>
          <a:p>
            <a:endParaRPr lang="zh-CN" altLang="en-US" dirty="0"/>
          </a:p>
        </p:txBody>
      </p:sp>
      <p:sp>
        <p:nvSpPr>
          <p:cNvPr id="9" name="任意多边形: 形状 8"/>
          <p:cNvSpPr/>
          <p:nvPr/>
        </p:nvSpPr>
        <p:spPr>
          <a:xfrm>
            <a:off x="2593946" y="3063886"/>
            <a:ext cx="1123888" cy="3794113"/>
          </a:xfrm>
          <a:custGeom>
            <a:avLst/>
            <a:gdLst>
              <a:gd name="connsiteX0" fmla="*/ 303251 w 458136"/>
              <a:gd name="connsiteY0" fmla="*/ 0 h 1545680"/>
              <a:gd name="connsiteX1" fmla="*/ 0 w 458136"/>
              <a:gd name="connsiteY1" fmla="*/ 1545681 h 1545680"/>
              <a:gd name="connsiteX2" fmla="*/ 458136 w 458136"/>
              <a:gd name="connsiteY2" fmla="*/ 1544447 h 1545680"/>
              <a:gd name="connsiteX3" fmla="*/ 303251 w 458136"/>
              <a:gd name="connsiteY3" fmla="*/ 0 h 1545680"/>
            </a:gdLst>
            <a:ahLst/>
            <a:cxnLst>
              <a:cxn ang="0">
                <a:pos x="connsiteX0" y="connsiteY0"/>
              </a:cxn>
              <a:cxn ang="0">
                <a:pos x="connsiteX1" y="connsiteY1"/>
              </a:cxn>
              <a:cxn ang="0">
                <a:pos x="connsiteX2" y="connsiteY2"/>
              </a:cxn>
              <a:cxn ang="0">
                <a:pos x="connsiteX3" y="connsiteY3"/>
              </a:cxn>
            </a:cxnLst>
            <a:rect l="l" t="t" r="r" b="b"/>
            <a:pathLst>
              <a:path w="458136" h="1545680">
                <a:moveTo>
                  <a:pt x="303251" y="0"/>
                </a:moveTo>
                <a:lnTo>
                  <a:pt x="0" y="1545681"/>
                </a:lnTo>
                <a:lnTo>
                  <a:pt x="458136" y="1544447"/>
                </a:lnTo>
                <a:lnTo>
                  <a:pt x="303251" y="0"/>
                </a:lnTo>
                <a:close/>
              </a:path>
            </a:pathLst>
          </a:custGeom>
          <a:solidFill>
            <a:srgbClr val="AB1F43"/>
          </a:solidFill>
          <a:ln w="17593" cap="flat">
            <a:noFill/>
            <a:prstDash val="solid"/>
            <a:miter/>
          </a:ln>
        </p:spPr>
        <p:txBody>
          <a:bodyPr rtlCol="0" anchor="ctr"/>
          <a:lstStyle/>
          <a:p>
            <a:endParaRPr lang="zh-CN" altLang="en-US"/>
          </a:p>
        </p:txBody>
      </p:sp>
      <p:grpSp>
        <p:nvGrpSpPr>
          <p:cNvPr id="33" name="组合 32"/>
          <p:cNvGrpSpPr/>
          <p:nvPr/>
        </p:nvGrpSpPr>
        <p:grpSpPr>
          <a:xfrm>
            <a:off x="2996551" y="-10886"/>
            <a:ext cx="2170492" cy="6868886"/>
            <a:chOff x="2996551" y="-10886"/>
            <a:chExt cx="2170492" cy="6868886"/>
          </a:xfrm>
        </p:grpSpPr>
        <p:sp>
          <p:nvSpPr>
            <p:cNvPr id="11" name="任意多边形: 形状 10"/>
            <p:cNvSpPr/>
            <p:nvPr/>
          </p:nvSpPr>
          <p:spPr>
            <a:xfrm>
              <a:off x="3783797" y="1"/>
              <a:ext cx="1383246" cy="6855710"/>
            </a:xfrm>
            <a:custGeom>
              <a:avLst/>
              <a:gdLst>
                <a:gd name="connsiteX0" fmla="*/ 440515 w 563859"/>
                <a:gd name="connsiteY0" fmla="*/ 2695954 h 2695954"/>
                <a:gd name="connsiteX1" fmla="*/ 563860 w 563859"/>
                <a:gd name="connsiteY1" fmla="*/ 2695954 h 2695954"/>
                <a:gd name="connsiteX2" fmla="*/ 123344 w 563859"/>
                <a:gd name="connsiteY2" fmla="*/ 0 h 2695954"/>
                <a:gd name="connsiteX3" fmla="*/ 0 w 563859"/>
                <a:gd name="connsiteY3" fmla="*/ 0 h 2695954"/>
                <a:gd name="connsiteX4" fmla="*/ 440515 w 563859"/>
                <a:gd name="connsiteY4" fmla="*/ 2695954 h 269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59" h="2695954">
                  <a:moveTo>
                    <a:pt x="440515" y="2695954"/>
                  </a:moveTo>
                  <a:lnTo>
                    <a:pt x="563860" y="2695954"/>
                  </a:lnTo>
                  <a:lnTo>
                    <a:pt x="123344" y="0"/>
                  </a:lnTo>
                  <a:lnTo>
                    <a:pt x="0" y="0"/>
                  </a:lnTo>
                  <a:lnTo>
                    <a:pt x="440515" y="2695954"/>
                  </a:lnTo>
                  <a:close/>
                </a:path>
              </a:pathLst>
            </a:custGeom>
            <a:solidFill>
              <a:srgbClr val="CC435D"/>
            </a:solidFill>
            <a:ln w="17593" cap="flat">
              <a:noFill/>
              <a:prstDash val="solid"/>
              <a:miter/>
            </a:ln>
          </p:spPr>
          <p:txBody>
            <a:bodyPr rtlCol="0" anchor="ctr"/>
            <a:lstStyle/>
            <a:p>
              <a:endParaRPr lang="zh-CN" altLang="en-US"/>
            </a:p>
          </p:txBody>
        </p:sp>
        <p:sp>
          <p:nvSpPr>
            <p:cNvPr id="13" name="任意多边形: 形状 12"/>
            <p:cNvSpPr/>
            <p:nvPr/>
          </p:nvSpPr>
          <p:spPr>
            <a:xfrm>
              <a:off x="2996551" y="-10886"/>
              <a:ext cx="1772285" cy="6868886"/>
            </a:xfrm>
            <a:custGeom>
              <a:avLst/>
              <a:gdLst>
                <a:gd name="connsiteX0" fmla="*/ 0 w 681213"/>
                <a:gd name="connsiteY0" fmla="*/ 0 h 2697187"/>
                <a:gd name="connsiteX1" fmla="*/ 270124 w 681213"/>
                <a:gd name="connsiteY1" fmla="*/ 2696130 h 2697187"/>
                <a:gd name="connsiteX2" fmla="*/ 681213 w 681213"/>
                <a:gd name="connsiteY2" fmla="*/ 2697188 h 2697187"/>
                <a:gd name="connsiteX3" fmla="*/ 246689 w 681213"/>
                <a:gd name="connsiteY3" fmla="*/ 0 h 2697187"/>
                <a:gd name="connsiteX4" fmla="*/ 0 w 681213"/>
                <a:gd name="connsiteY4" fmla="*/ 0 h 2697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1213" h="2697187">
                  <a:moveTo>
                    <a:pt x="0" y="0"/>
                  </a:moveTo>
                  <a:lnTo>
                    <a:pt x="270124" y="2696130"/>
                  </a:lnTo>
                  <a:lnTo>
                    <a:pt x="681213" y="2697188"/>
                  </a:lnTo>
                  <a:lnTo>
                    <a:pt x="246689" y="0"/>
                  </a:lnTo>
                  <a:lnTo>
                    <a:pt x="0" y="0"/>
                  </a:lnTo>
                  <a:close/>
                </a:path>
              </a:pathLst>
            </a:custGeom>
            <a:solidFill>
              <a:srgbClr val="CC3548"/>
            </a:solidFill>
            <a:ln w="17593" cap="flat">
              <a:noFill/>
              <a:prstDash val="solid"/>
              <a:miter/>
            </a:ln>
          </p:spPr>
          <p:txBody>
            <a:bodyPr rtlCol="0" anchor="ctr"/>
            <a:lstStyle/>
            <a:p>
              <a:endParaRPr lang="zh-CN" altLang="en-US"/>
            </a:p>
          </p:txBody>
        </p:sp>
      </p:grpSp>
      <p:sp>
        <p:nvSpPr>
          <p:cNvPr id="14" name="PA-文本框 7"/>
          <p:cNvSpPr txBox="1"/>
          <p:nvPr>
            <p:custDataLst>
              <p:tags r:id="rId2"/>
            </p:custDataLst>
          </p:nvPr>
        </p:nvSpPr>
        <p:spPr bwMode="auto">
          <a:xfrm>
            <a:off x="5160068" y="3234923"/>
            <a:ext cx="6916420" cy="829945"/>
          </a:xfrm>
          <a:prstGeom prst="rect">
            <a:avLst/>
          </a:prstGeom>
          <a:noFill/>
        </p:spPr>
        <p:txBody>
          <a:bodyPr wrap="none">
            <a:spAutoFit/>
          </a:bodyPr>
          <a:lstStyle/>
          <a:p>
            <a:pPr algn="ctr"/>
            <a:r>
              <a:rPr lang="zh-CN" altLang="en-US" sz="4800" b="1" dirty="0"/>
              <a:t>政府集中采购目录及标准</a:t>
            </a:r>
            <a:endParaRPr lang="zh-CN" altLang="en-US" sz="4800" dirty="0"/>
          </a:p>
        </p:txBody>
      </p:sp>
      <p:sp>
        <p:nvSpPr>
          <p:cNvPr id="35" name="PA-文本框 18"/>
          <p:cNvSpPr txBox="1"/>
          <p:nvPr>
            <p:custDataLst>
              <p:tags r:id="rId3"/>
            </p:custDataLst>
          </p:nvPr>
        </p:nvSpPr>
        <p:spPr>
          <a:xfrm>
            <a:off x="7053287" y="2140151"/>
            <a:ext cx="2938780" cy="646331"/>
          </a:xfrm>
          <a:prstGeom prst="rect">
            <a:avLst/>
          </a:prstGeom>
          <a:noFill/>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smtClean="0">
                <a:ln>
                  <a:noFill/>
                </a:ln>
                <a:solidFill>
                  <a:srgbClr val="CC3548"/>
                </a:solidFill>
                <a:effectLst/>
                <a:uLnTx/>
                <a:uFillTx/>
                <a:latin typeface="微软雅黑" panose="020B0503020204020204" pitchFamily="34" charset="-122"/>
                <a:ea typeface="微软雅黑" panose="020B0503020204020204" pitchFamily="34" charset="-122"/>
                <a:cs typeface="+mn-ea"/>
                <a:sym typeface="+mn-lt"/>
              </a:rPr>
              <a:t>第 二 部 分</a:t>
            </a:r>
            <a:endParaRPr kumimoji="0" lang="zh-CN" altLang="en-US" sz="3600" b="1" i="0" u="none" strike="noStrike" kern="0" cap="none" spc="0" normalizeH="0" baseline="0" noProof="0" dirty="0">
              <a:ln>
                <a:noFill/>
              </a:ln>
              <a:solidFill>
                <a:srgbClr val="CC3548"/>
              </a:solidFill>
              <a:effectLst/>
              <a:uLnTx/>
              <a:uFillTx/>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6159329" cy="600386"/>
            <a:chOff x="530932" y="384859"/>
            <a:chExt cx="6159329" cy="600386"/>
          </a:xfrm>
        </p:grpSpPr>
        <p:sp>
          <p:nvSpPr>
            <p:cNvPr id="40" name="PA-文本框 7"/>
            <p:cNvSpPr txBox="1"/>
            <p:nvPr>
              <p:custDataLst>
                <p:tags r:id="rId1"/>
              </p:custDataLst>
            </p:nvPr>
          </p:nvSpPr>
          <p:spPr bwMode="auto">
            <a:xfrm>
              <a:off x="1119505" y="400470"/>
              <a:ext cx="5570756"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一、集中采购机构采购项目</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311730" y="2321780"/>
            <a:ext cx="7625901" cy="2308324"/>
          </a:xfrm>
          <a:prstGeom prst="rect">
            <a:avLst/>
          </a:prstGeom>
        </p:spPr>
        <p:txBody>
          <a:bodyPr wrap="square">
            <a:spAutoFit/>
            <a:scene3d>
              <a:camera prst="orthographicFront"/>
              <a:lightRig rig="threePt" dir="t"/>
            </a:scene3d>
            <a:sp3d contourW="12700"/>
          </a:bodyPr>
          <a:lstStyle/>
          <a:p>
            <a:pPr>
              <a:lnSpc>
                <a:spcPct val="150000"/>
              </a:lnSpc>
            </a:pPr>
            <a:r>
              <a:rPr lang="en-US" altLang="zh-CN" sz="2400" dirty="0" smtClean="0">
                <a:latin typeface="微软雅黑" panose="020B0503020204020204" pitchFamily="34" charset="-122"/>
                <a:ea typeface="微软雅黑" panose="020B0503020204020204" pitchFamily="34" charset="-122"/>
              </a:rPr>
              <a:t>       </a:t>
            </a:r>
            <a:r>
              <a:rPr lang="zh-CN" altLang="zh-CN" sz="2400" dirty="0" smtClean="0">
                <a:latin typeface="微软雅黑" panose="020B0503020204020204" pitchFamily="34" charset="-122"/>
                <a:ea typeface="微软雅黑" panose="020B0503020204020204" pitchFamily="34" charset="-122"/>
              </a:rPr>
              <a:t>政府</a:t>
            </a:r>
            <a:r>
              <a:rPr lang="zh-CN" altLang="zh-CN" sz="2400" dirty="0">
                <a:latin typeface="微软雅黑" panose="020B0503020204020204" pitchFamily="34" charset="-122"/>
                <a:ea typeface="微软雅黑" panose="020B0503020204020204" pitchFamily="34" charset="-122"/>
              </a:rPr>
              <a:t>集中采购目录内的项目必须按规定委托集中采购机构代理采购，各市、县（区）无集中采购机构的，可以不受行政区域、预算管理级次所限委托自治区集中采购机构组织开展集中采购活动。</a:t>
            </a:r>
            <a:endParaRPr lang="zh-CN" altLang="zh-CN" sz="2400" dirty="0">
              <a:latin typeface="微软雅黑" panose="020B0503020204020204" pitchFamily="34" charset="-122"/>
              <a:ea typeface="微软雅黑" panose="020B0503020204020204" pitchFamily="34" charset="-122"/>
            </a:endParaRPr>
          </a:p>
        </p:txBody>
      </p:sp>
      <p:grpSp>
        <p:nvGrpSpPr>
          <p:cNvPr id="13" name="组合 12"/>
          <p:cNvGrpSpPr/>
          <p:nvPr/>
        </p:nvGrpSpPr>
        <p:grpSpPr>
          <a:xfrm>
            <a:off x="1271342" y="2644836"/>
            <a:ext cx="1651612" cy="1406464"/>
            <a:chOff x="761388" y="2644836"/>
            <a:chExt cx="1651612" cy="1406464"/>
          </a:xfrm>
        </p:grpSpPr>
        <p:sp>
          <p:nvSpPr>
            <p:cNvPr id="14" name="îŝḷîḓé-Rectangle 2"/>
            <p:cNvSpPr/>
            <p:nvPr/>
          </p:nvSpPr>
          <p:spPr>
            <a:xfrm>
              <a:off x="761388" y="2644836"/>
              <a:ext cx="1651612" cy="1406464"/>
            </a:xfrm>
            <a:prstGeom prst="rect">
              <a:avLst/>
            </a:prstGeom>
            <a:solidFill>
              <a:srgbClr val="CC435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5" name="组合 14"/>
            <p:cNvGrpSpPr/>
            <p:nvPr/>
          </p:nvGrpSpPr>
          <p:grpSpPr>
            <a:xfrm>
              <a:off x="1177619" y="2937329"/>
              <a:ext cx="819150" cy="821478"/>
              <a:chOff x="1263650" y="3016251"/>
              <a:chExt cx="558800" cy="560388"/>
            </a:xfrm>
          </p:grpSpPr>
          <p:sp>
            <p:nvSpPr>
              <p:cNvPr id="16" name="Freeform 173"/>
              <p:cNvSpPr/>
              <p:nvPr/>
            </p:nvSpPr>
            <p:spPr bwMode="auto">
              <a:xfrm>
                <a:off x="1409700" y="3144838"/>
                <a:ext cx="265113" cy="22225"/>
              </a:xfrm>
              <a:custGeom>
                <a:avLst/>
                <a:gdLst>
                  <a:gd name="T0" fmla="*/ 4 w 91"/>
                  <a:gd name="T1" fmla="*/ 8 h 8"/>
                  <a:gd name="T2" fmla="*/ 87 w 91"/>
                  <a:gd name="T3" fmla="*/ 8 h 8"/>
                  <a:gd name="T4" fmla="*/ 91 w 91"/>
                  <a:gd name="T5" fmla="*/ 4 h 8"/>
                  <a:gd name="T6" fmla="*/ 87 w 91"/>
                  <a:gd name="T7" fmla="*/ 0 h 8"/>
                  <a:gd name="T8" fmla="*/ 4 w 91"/>
                  <a:gd name="T9" fmla="*/ 0 h 8"/>
                  <a:gd name="T10" fmla="*/ 0 w 91"/>
                  <a:gd name="T11" fmla="*/ 4 h 8"/>
                  <a:gd name="T12" fmla="*/ 4 w 91"/>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91" h="8">
                    <a:moveTo>
                      <a:pt x="4" y="8"/>
                    </a:moveTo>
                    <a:cubicBezTo>
                      <a:pt x="87" y="8"/>
                      <a:pt x="87" y="8"/>
                      <a:pt x="87" y="8"/>
                    </a:cubicBezTo>
                    <a:cubicBezTo>
                      <a:pt x="89" y="8"/>
                      <a:pt x="91" y="6"/>
                      <a:pt x="91" y="4"/>
                    </a:cubicBezTo>
                    <a:cubicBezTo>
                      <a:pt x="91" y="2"/>
                      <a:pt x="89" y="0"/>
                      <a:pt x="87" y="0"/>
                    </a:cubicBezTo>
                    <a:cubicBezTo>
                      <a:pt x="4" y="0"/>
                      <a:pt x="4" y="0"/>
                      <a:pt x="4" y="0"/>
                    </a:cubicBezTo>
                    <a:cubicBezTo>
                      <a:pt x="2" y="0"/>
                      <a:pt x="0" y="2"/>
                      <a:pt x="0" y="4"/>
                    </a:cubicBezTo>
                    <a:cubicBezTo>
                      <a:pt x="0" y="6"/>
                      <a:pt x="2" y="8"/>
                      <a:pt x="4" y="8"/>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7" name="Freeform 174"/>
              <p:cNvSpPr/>
              <p:nvPr/>
            </p:nvSpPr>
            <p:spPr bwMode="auto">
              <a:xfrm>
                <a:off x="1409700" y="3211513"/>
                <a:ext cx="265113" cy="23813"/>
              </a:xfrm>
              <a:custGeom>
                <a:avLst/>
                <a:gdLst>
                  <a:gd name="T0" fmla="*/ 4 w 91"/>
                  <a:gd name="T1" fmla="*/ 8 h 8"/>
                  <a:gd name="T2" fmla="*/ 87 w 91"/>
                  <a:gd name="T3" fmla="*/ 8 h 8"/>
                  <a:gd name="T4" fmla="*/ 91 w 91"/>
                  <a:gd name="T5" fmla="*/ 4 h 8"/>
                  <a:gd name="T6" fmla="*/ 87 w 91"/>
                  <a:gd name="T7" fmla="*/ 0 h 8"/>
                  <a:gd name="T8" fmla="*/ 4 w 91"/>
                  <a:gd name="T9" fmla="*/ 0 h 8"/>
                  <a:gd name="T10" fmla="*/ 0 w 91"/>
                  <a:gd name="T11" fmla="*/ 4 h 8"/>
                  <a:gd name="T12" fmla="*/ 4 w 91"/>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91" h="8">
                    <a:moveTo>
                      <a:pt x="4" y="8"/>
                    </a:moveTo>
                    <a:cubicBezTo>
                      <a:pt x="87" y="8"/>
                      <a:pt x="87" y="8"/>
                      <a:pt x="87" y="8"/>
                    </a:cubicBezTo>
                    <a:cubicBezTo>
                      <a:pt x="89" y="8"/>
                      <a:pt x="91" y="6"/>
                      <a:pt x="91" y="4"/>
                    </a:cubicBezTo>
                    <a:cubicBezTo>
                      <a:pt x="91" y="2"/>
                      <a:pt x="89" y="0"/>
                      <a:pt x="87" y="0"/>
                    </a:cubicBezTo>
                    <a:cubicBezTo>
                      <a:pt x="4" y="0"/>
                      <a:pt x="4" y="0"/>
                      <a:pt x="4" y="0"/>
                    </a:cubicBezTo>
                    <a:cubicBezTo>
                      <a:pt x="2" y="0"/>
                      <a:pt x="0" y="2"/>
                      <a:pt x="0" y="4"/>
                    </a:cubicBezTo>
                    <a:cubicBezTo>
                      <a:pt x="0" y="6"/>
                      <a:pt x="2" y="8"/>
                      <a:pt x="4" y="8"/>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Freeform 175"/>
              <p:cNvSpPr/>
              <p:nvPr/>
            </p:nvSpPr>
            <p:spPr bwMode="auto">
              <a:xfrm>
                <a:off x="1409700" y="3278188"/>
                <a:ext cx="265113" cy="23813"/>
              </a:xfrm>
              <a:custGeom>
                <a:avLst/>
                <a:gdLst>
                  <a:gd name="T0" fmla="*/ 4 w 91"/>
                  <a:gd name="T1" fmla="*/ 8 h 8"/>
                  <a:gd name="T2" fmla="*/ 87 w 91"/>
                  <a:gd name="T3" fmla="*/ 8 h 8"/>
                  <a:gd name="T4" fmla="*/ 91 w 91"/>
                  <a:gd name="T5" fmla="*/ 4 h 8"/>
                  <a:gd name="T6" fmla="*/ 87 w 91"/>
                  <a:gd name="T7" fmla="*/ 0 h 8"/>
                  <a:gd name="T8" fmla="*/ 4 w 91"/>
                  <a:gd name="T9" fmla="*/ 0 h 8"/>
                  <a:gd name="T10" fmla="*/ 0 w 91"/>
                  <a:gd name="T11" fmla="*/ 4 h 8"/>
                  <a:gd name="T12" fmla="*/ 4 w 91"/>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91" h="8">
                    <a:moveTo>
                      <a:pt x="4" y="8"/>
                    </a:moveTo>
                    <a:cubicBezTo>
                      <a:pt x="87" y="8"/>
                      <a:pt x="87" y="8"/>
                      <a:pt x="87" y="8"/>
                    </a:cubicBezTo>
                    <a:cubicBezTo>
                      <a:pt x="89" y="8"/>
                      <a:pt x="91" y="7"/>
                      <a:pt x="91" y="4"/>
                    </a:cubicBezTo>
                    <a:cubicBezTo>
                      <a:pt x="91" y="2"/>
                      <a:pt x="89" y="0"/>
                      <a:pt x="87" y="0"/>
                    </a:cubicBezTo>
                    <a:cubicBezTo>
                      <a:pt x="4" y="0"/>
                      <a:pt x="4" y="0"/>
                      <a:pt x="4" y="0"/>
                    </a:cubicBezTo>
                    <a:cubicBezTo>
                      <a:pt x="2" y="0"/>
                      <a:pt x="0" y="2"/>
                      <a:pt x="0" y="4"/>
                    </a:cubicBezTo>
                    <a:cubicBezTo>
                      <a:pt x="0" y="7"/>
                      <a:pt x="2" y="8"/>
                      <a:pt x="4" y="8"/>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9" name="Freeform 176"/>
              <p:cNvSpPr/>
              <p:nvPr/>
            </p:nvSpPr>
            <p:spPr bwMode="auto">
              <a:xfrm>
                <a:off x="1682750" y="3270251"/>
                <a:ext cx="139700" cy="271463"/>
              </a:xfrm>
              <a:custGeom>
                <a:avLst/>
                <a:gdLst>
                  <a:gd name="T0" fmla="*/ 47 w 48"/>
                  <a:gd name="T1" fmla="*/ 0 h 93"/>
                  <a:gd name="T2" fmla="*/ 0 w 48"/>
                  <a:gd name="T3" fmla="*/ 42 h 93"/>
                  <a:gd name="T4" fmla="*/ 46 w 48"/>
                  <a:gd name="T5" fmla="*/ 93 h 93"/>
                  <a:gd name="T6" fmla="*/ 48 w 48"/>
                  <a:gd name="T7" fmla="*/ 87 h 93"/>
                  <a:gd name="T8" fmla="*/ 48 w 48"/>
                  <a:gd name="T9" fmla="*/ 4 h 93"/>
                  <a:gd name="T10" fmla="*/ 47 w 48"/>
                  <a:gd name="T11" fmla="*/ 0 h 93"/>
                </a:gdLst>
                <a:ahLst/>
                <a:cxnLst>
                  <a:cxn ang="0">
                    <a:pos x="T0" y="T1"/>
                  </a:cxn>
                  <a:cxn ang="0">
                    <a:pos x="T2" y="T3"/>
                  </a:cxn>
                  <a:cxn ang="0">
                    <a:pos x="T4" y="T5"/>
                  </a:cxn>
                  <a:cxn ang="0">
                    <a:pos x="T6" y="T7"/>
                  </a:cxn>
                  <a:cxn ang="0">
                    <a:pos x="T8" y="T9"/>
                  </a:cxn>
                  <a:cxn ang="0">
                    <a:pos x="T10" y="T11"/>
                  </a:cxn>
                </a:cxnLst>
                <a:rect l="0" t="0" r="r" b="b"/>
                <a:pathLst>
                  <a:path w="48" h="93">
                    <a:moveTo>
                      <a:pt x="47" y="0"/>
                    </a:moveTo>
                    <a:cubicBezTo>
                      <a:pt x="0" y="42"/>
                      <a:pt x="0" y="42"/>
                      <a:pt x="0" y="42"/>
                    </a:cubicBezTo>
                    <a:cubicBezTo>
                      <a:pt x="46" y="93"/>
                      <a:pt x="46" y="93"/>
                      <a:pt x="46" y="93"/>
                    </a:cubicBezTo>
                    <a:cubicBezTo>
                      <a:pt x="47" y="91"/>
                      <a:pt x="48" y="89"/>
                      <a:pt x="48" y="87"/>
                    </a:cubicBezTo>
                    <a:cubicBezTo>
                      <a:pt x="48" y="4"/>
                      <a:pt x="48" y="4"/>
                      <a:pt x="48" y="4"/>
                    </a:cubicBezTo>
                    <a:cubicBezTo>
                      <a:pt x="48" y="3"/>
                      <a:pt x="47" y="1"/>
                      <a:pt x="47" y="0"/>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77"/>
              <p:cNvSpPr/>
              <p:nvPr/>
            </p:nvSpPr>
            <p:spPr bwMode="auto">
              <a:xfrm>
                <a:off x="1277938" y="3403601"/>
                <a:ext cx="527050" cy="173038"/>
              </a:xfrm>
              <a:custGeom>
                <a:avLst/>
                <a:gdLst>
                  <a:gd name="T0" fmla="*/ 48 w 181"/>
                  <a:gd name="T1" fmla="*/ 0 h 59"/>
                  <a:gd name="T2" fmla="*/ 0 w 181"/>
                  <a:gd name="T3" fmla="*/ 54 h 59"/>
                  <a:gd name="T4" fmla="*/ 13 w 181"/>
                  <a:gd name="T5" fmla="*/ 59 h 59"/>
                  <a:gd name="T6" fmla="*/ 168 w 181"/>
                  <a:gd name="T7" fmla="*/ 59 h 59"/>
                  <a:gd name="T8" fmla="*/ 181 w 181"/>
                  <a:gd name="T9" fmla="*/ 54 h 59"/>
                  <a:gd name="T10" fmla="*/ 133 w 181"/>
                  <a:gd name="T11" fmla="*/ 0 h 59"/>
                  <a:gd name="T12" fmla="*/ 48 w 181"/>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181" h="59">
                    <a:moveTo>
                      <a:pt x="48" y="0"/>
                    </a:moveTo>
                    <a:cubicBezTo>
                      <a:pt x="0" y="54"/>
                      <a:pt x="0" y="54"/>
                      <a:pt x="0" y="54"/>
                    </a:cubicBezTo>
                    <a:cubicBezTo>
                      <a:pt x="4" y="57"/>
                      <a:pt x="8" y="59"/>
                      <a:pt x="13" y="59"/>
                    </a:cubicBezTo>
                    <a:cubicBezTo>
                      <a:pt x="168" y="59"/>
                      <a:pt x="168" y="59"/>
                      <a:pt x="168" y="59"/>
                    </a:cubicBezTo>
                    <a:cubicBezTo>
                      <a:pt x="173" y="59"/>
                      <a:pt x="177" y="57"/>
                      <a:pt x="181" y="54"/>
                    </a:cubicBezTo>
                    <a:cubicBezTo>
                      <a:pt x="133" y="0"/>
                      <a:pt x="133" y="0"/>
                      <a:pt x="133" y="0"/>
                    </a:cubicBezTo>
                    <a:lnTo>
                      <a:pt x="48" y="0"/>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78"/>
              <p:cNvSpPr/>
              <p:nvPr/>
            </p:nvSpPr>
            <p:spPr bwMode="auto">
              <a:xfrm>
                <a:off x="1263650" y="3273426"/>
                <a:ext cx="136525" cy="269875"/>
              </a:xfrm>
              <a:custGeom>
                <a:avLst/>
                <a:gdLst>
                  <a:gd name="T0" fmla="*/ 0 w 47"/>
                  <a:gd name="T1" fmla="*/ 0 h 93"/>
                  <a:gd name="T2" fmla="*/ 0 w 47"/>
                  <a:gd name="T3" fmla="*/ 3 h 93"/>
                  <a:gd name="T4" fmla="*/ 0 w 47"/>
                  <a:gd name="T5" fmla="*/ 86 h 93"/>
                  <a:gd name="T6" fmla="*/ 1 w 47"/>
                  <a:gd name="T7" fmla="*/ 93 h 93"/>
                  <a:gd name="T8" fmla="*/ 47 w 47"/>
                  <a:gd name="T9" fmla="*/ 41 h 93"/>
                  <a:gd name="T10" fmla="*/ 0 w 47"/>
                  <a:gd name="T11" fmla="*/ 0 h 93"/>
                </a:gdLst>
                <a:ahLst/>
                <a:cxnLst>
                  <a:cxn ang="0">
                    <a:pos x="T0" y="T1"/>
                  </a:cxn>
                  <a:cxn ang="0">
                    <a:pos x="T2" y="T3"/>
                  </a:cxn>
                  <a:cxn ang="0">
                    <a:pos x="T4" y="T5"/>
                  </a:cxn>
                  <a:cxn ang="0">
                    <a:pos x="T6" y="T7"/>
                  </a:cxn>
                  <a:cxn ang="0">
                    <a:pos x="T8" y="T9"/>
                  </a:cxn>
                  <a:cxn ang="0">
                    <a:pos x="T10" y="T11"/>
                  </a:cxn>
                </a:cxnLst>
                <a:rect l="0" t="0" r="r" b="b"/>
                <a:pathLst>
                  <a:path w="47" h="93">
                    <a:moveTo>
                      <a:pt x="0" y="0"/>
                    </a:moveTo>
                    <a:cubicBezTo>
                      <a:pt x="0" y="1"/>
                      <a:pt x="0" y="2"/>
                      <a:pt x="0" y="3"/>
                    </a:cubicBezTo>
                    <a:cubicBezTo>
                      <a:pt x="0" y="86"/>
                      <a:pt x="0" y="86"/>
                      <a:pt x="0" y="86"/>
                    </a:cubicBezTo>
                    <a:cubicBezTo>
                      <a:pt x="0" y="88"/>
                      <a:pt x="0" y="90"/>
                      <a:pt x="1" y="93"/>
                    </a:cubicBezTo>
                    <a:cubicBezTo>
                      <a:pt x="47" y="41"/>
                      <a:pt x="47" y="41"/>
                      <a:pt x="47" y="41"/>
                    </a:cubicBezTo>
                    <a:lnTo>
                      <a:pt x="0" y="0"/>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179"/>
              <p:cNvSpPr/>
              <p:nvPr/>
            </p:nvSpPr>
            <p:spPr bwMode="auto">
              <a:xfrm>
                <a:off x="1365250" y="3330576"/>
                <a:ext cx="349250" cy="52388"/>
              </a:xfrm>
              <a:custGeom>
                <a:avLst/>
                <a:gdLst>
                  <a:gd name="T0" fmla="*/ 18 w 120"/>
                  <a:gd name="T1" fmla="*/ 17 h 18"/>
                  <a:gd name="T2" fmla="*/ 19 w 120"/>
                  <a:gd name="T3" fmla="*/ 18 h 18"/>
                  <a:gd name="T4" fmla="*/ 102 w 120"/>
                  <a:gd name="T5" fmla="*/ 18 h 18"/>
                  <a:gd name="T6" fmla="*/ 102 w 120"/>
                  <a:gd name="T7" fmla="*/ 17 h 18"/>
                  <a:gd name="T8" fmla="*/ 120 w 120"/>
                  <a:gd name="T9" fmla="*/ 0 h 18"/>
                  <a:gd name="T10" fmla="*/ 0 w 120"/>
                  <a:gd name="T11" fmla="*/ 0 h 18"/>
                  <a:gd name="T12" fmla="*/ 18 w 120"/>
                  <a:gd name="T13" fmla="*/ 17 h 18"/>
                </a:gdLst>
                <a:ahLst/>
                <a:cxnLst>
                  <a:cxn ang="0">
                    <a:pos x="T0" y="T1"/>
                  </a:cxn>
                  <a:cxn ang="0">
                    <a:pos x="T2" y="T3"/>
                  </a:cxn>
                  <a:cxn ang="0">
                    <a:pos x="T4" y="T5"/>
                  </a:cxn>
                  <a:cxn ang="0">
                    <a:pos x="T6" y="T7"/>
                  </a:cxn>
                  <a:cxn ang="0">
                    <a:pos x="T8" y="T9"/>
                  </a:cxn>
                  <a:cxn ang="0">
                    <a:pos x="T10" y="T11"/>
                  </a:cxn>
                  <a:cxn ang="0">
                    <a:pos x="T12" y="T13"/>
                  </a:cxn>
                </a:cxnLst>
                <a:rect l="0" t="0" r="r" b="b"/>
                <a:pathLst>
                  <a:path w="120" h="18">
                    <a:moveTo>
                      <a:pt x="18" y="17"/>
                    </a:moveTo>
                    <a:cubicBezTo>
                      <a:pt x="18" y="17"/>
                      <a:pt x="19" y="17"/>
                      <a:pt x="19" y="18"/>
                    </a:cubicBezTo>
                    <a:cubicBezTo>
                      <a:pt x="102" y="18"/>
                      <a:pt x="102" y="18"/>
                      <a:pt x="102" y="18"/>
                    </a:cubicBezTo>
                    <a:cubicBezTo>
                      <a:pt x="102" y="17"/>
                      <a:pt x="102" y="17"/>
                      <a:pt x="102" y="17"/>
                    </a:cubicBezTo>
                    <a:cubicBezTo>
                      <a:pt x="120" y="0"/>
                      <a:pt x="120" y="0"/>
                      <a:pt x="120" y="0"/>
                    </a:cubicBezTo>
                    <a:cubicBezTo>
                      <a:pt x="0" y="0"/>
                      <a:pt x="0" y="0"/>
                      <a:pt x="0" y="0"/>
                    </a:cubicBezTo>
                    <a:lnTo>
                      <a:pt x="18" y="1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3" name="Freeform 180"/>
              <p:cNvSpPr/>
              <p:nvPr/>
            </p:nvSpPr>
            <p:spPr bwMode="auto">
              <a:xfrm>
                <a:off x="1273175" y="3016251"/>
                <a:ext cx="538163" cy="311150"/>
              </a:xfrm>
              <a:custGeom>
                <a:avLst/>
                <a:gdLst>
                  <a:gd name="T0" fmla="*/ 23 w 185"/>
                  <a:gd name="T1" fmla="*/ 100 h 107"/>
                  <a:gd name="T2" fmla="*/ 29 w 185"/>
                  <a:gd name="T3" fmla="*/ 106 h 107"/>
                  <a:gd name="T4" fmla="*/ 31 w 185"/>
                  <a:gd name="T5" fmla="*/ 102 h 107"/>
                  <a:gd name="T6" fmla="*/ 31 w 185"/>
                  <a:gd name="T7" fmla="*/ 26 h 107"/>
                  <a:gd name="T8" fmla="*/ 154 w 185"/>
                  <a:gd name="T9" fmla="*/ 26 h 107"/>
                  <a:gd name="T10" fmla="*/ 154 w 185"/>
                  <a:gd name="T11" fmla="*/ 105 h 107"/>
                  <a:gd name="T12" fmla="*/ 155 w 185"/>
                  <a:gd name="T13" fmla="*/ 107 h 107"/>
                  <a:gd name="T14" fmla="*/ 162 w 185"/>
                  <a:gd name="T15" fmla="*/ 100 h 107"/>
                  <a:gd name="T16" fmla="*/ 162 w 185"/>
                  <a:gd name="T17" fmla="*/ 100 h 107"/>
                  <a:gd name="T18" fmla="*/ 185 w 185"/>
                  <a:gd name="T19" fmla="*/ 80 h 107"/>
                  <a:gd name="T20" fmla="*/ 182 w 185"/>
                  <a:gd name="T21" fmla="*/ 77 h 107"/>
                  <a:gd name="T22" fmla="*/ 162 w 185"/>
                  <a:gd name="T23" fmla="*/ 60 h 107"/>
                  <a:gd name="T24" fmla="*/ 162 w 185"/>
                  <a:gd name="T25" fmla="*/ 60 h 107"/>
                  <a:gd name="T26" fmla="*/ 162 w 185"/>
                  <a:gd name="T27" fmla="*/ 22 h 107"/>
                  <a:gd name="T28" fmla="*/ 158 w 185"/>
                  <a:gd name="T29" fmla="*/ 18 h 107"/>
                  <a:gd name="T30" fmla="*/ 114 w 185"/>
                  <a:gd name="T31" fmla="*/ 18 h 107"/>
                  <a:gd name="T32" fmla="*/ 95 w 185"/>
                  <a:gd name="T33" fmla="*/ 1 h 107"/>
                  <a:gd name="T34" fmla="*/ 90 w 185"/>
                  <a:gd name="T35" fmla="*/ 1 h 107"/>
                  <a:gd name="T36" fmla="*/ 71 w 185"/>
                  <a:gd name="T37" fmla="*/ 18 h 107"/>
                  <a:gd name="T38" fmla="*/ 71 w 185"/>
                  <a:gd name="T39" fmla="*/ 18 h 107"/>
                  <a:gd name="T40" fmla="*/ 27 w 185"/>
                  <a:gd name="T41" fmla="*/ 18 h 107"/>
                  <a:gd name="T42" fmla="*/ 23 w 185"/>
                  <a:gd name="T43" fmla="*/ 22 h 107"/>
                  <a:gd name="T44" fmla="*/ 23 w 185"/>
                  <a:gd name="T45" fmla="*/ 60 h 107"/>
                  <a:gd name="T46" fmla="*/ 22 w 185"/>
                  <a:gd name="T47" fmla="*/ 60 h 107"/>
                  <a:gd name="T48" fmla="*/ 3 w 185"/>
                  <a:gd name="T49" fmla="*/ 77 h 107"/>
                  <a:gd name="T50" fmla="*/ 3 w 185"/>
                  <a:gd name="T51" fmla="*/ 77 h 107"/>
                  <a:gd name="T52" fmla="*/ 0 w 185"/>
                  <a:gd name="T53" fmla="*/ 80 h 107"/>
                  <a:gd name="T54" fmla="*/ 23 w 185"/>
                  <a:gd name="T5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5" h="107">
                    <a:moveTo>
                      <a:pt x="23" y="100"/>
                    </a:moveTo>
                    <a:cubicBezTo>
                      <a:pt x="29" y="106"/>
                      <a:pt x="29" y="106"/>
                      <a:pt x="29" y="106"/>
                    </a:cubicBezTo>
                    <a:cubicBezTo>
                      <a:pt x="30" y="105"/>
                      <a:pt x="31" y="104"/>
                      <a:pt x="31" y="102"/>
                    </a:cubicBezTo>
                    <a:cubicBezTo>
                      <a:pt x="31" y="26"/>
                      <a:pt x="31" y="26"/>
                      <a:pt x="31" y="26"/>
                    </a:cubicBezTo>
                    <a:cubicBezTo>
                      <a:pt x="154" y="26"/>
                      <a:pt x="154" y="26"/>
                      <a:pt x="154" y="26"/>
                    </a:cubicBezTo>
                    <a:cubicBezTo>
                      <a:pt x="154" y="105"/>
                      <a:pt x="154" y="105"/>
                      <a:pt x="154" y="105"/>
                    </a:cubicBezTo>
                    <a:cubicBezTo>
                      <a:pt x="154" y="106"/>
                      <a:pt x="155" y="106"/>
                      <a:pt x="155" y="107"/>
                    </a:cubicBezTo>
                    <a:cubicBezTo>
                      <a:pt x="162" y="100"/>
                      <a:pt x="162" y="100"/>
                      <a:pt x="162" y="100"/>
                    </a:cubicBezTo>
                    <a:cubicBezTo>
                      <a:pt x="162" y="100"/>
                      <a:pt x="162" y="100"/>
                      <a:pt x="162" y="100"/>
                    </a:cubicBezTo>
                    <a:cubicBezTo>
                      <a:pt x="185" y="80"/>
                      <a:pt x="185" y="80"/>
                      <a:pt x="185" y="80"/>
                    </a:cubicBezTo>
                    <a:cubicBezTo>
                      <a:pt x="184" y="79"/>
                      <a:pt x="183" y="78"/>
                      <a:pt x="182" y="77"/>
                    </a:cubicBezTo>
                    <a:cubicBezTo>
                      <a:pt x="162" y="60"/>
                      <a:pt x="162" y="60"/>
                      <a:pt x="162" y="60"/>
                    </a:cubicBezTo>
                    <a:cubicBezTo>
                      <a:pt x="162" y="60"/>
                      <a:pt x="162" y="60"/>
                      <a:pt x="162" y="60"/>
                    </a:cubicBezTo>
                    <a:cubicBezTo>
                      <a:pt x="162" y="22"/>
                      <a:pt x="162" y="22"/>
                      <a:pt x="162" y="22"/>
                    </a:cubicBezTo>
                    <a:cubicBezTo>
                      <a:pt x="162" y="20"/>
                      <a:pt x="160" y="18"/>
                      <a:pt x="158" y="18"/>
                    </a:cubicBezTo>
                    <a:cubicBezTo>
                      <a:pt x="114" y="18"/>
                      <a:pt x="114" y="18"/>
                      <a:pt x="114" y="18"/>
                    </a:cubicBezTo>
                    <a:cubicBezTo>
                      <a:pt x="95" y="1"/>
                      <a:pt x="95" y="1"/>
                      <a:pt x="95" y="1"/>
                    </a:cubicBezTo>
                    <a:cubicBezTo>
                      <a:pt x="94" y="0"/>
                      <a:pt x="91" y="0"/>
                      <a:pt x="90" y="1"/>
                    </a:cubicBezTo>
                    <a:cubicBezTo>
                      <a:pt x="71" y="18"/>
                      <a:pt x="71" y="18"/>
                      <a:pt x="71" y="18"/>
                    </a:cubicBezTo>
                    <a:cubicBezTo>
                      <a:pt x="71" y="18"/>
                      <a:pt x="71" y="18"/>
                      <a:pt x="71" y="18"/>
                    </a:cubicBezTo>
                    <a:cubicBezTo>
                      <a:pt x="27" y="18"/>
                      <a:pt x="27" y="18"/>
                      <a:pt x="27" y="18"/>
                    </a:cubicBezTo>
                    <a:cubicBezTo>
                      <a:pt x="25" y="18"/>
                      <a:pt x="23" y="20"/>
                      <a:pt x="23" y="22"/>
                    </a:cubicBezTo>
                    <a:cubicBezTo>
                      <a:pt x="23" y="60"/>
                      <a:pt x="23" y="60"/>
                      <a:pt x="23" y="60"/>
                    </a:cubicBezTo>
                    <a:cubicBezTo>
                      <a:pt x="22" y="60"/>
                      <a:pt x="22" y="60"/>
                      <a:pt x="22" y="60"/>
                    </a:cubicBezTo>
                    <a:cubicBezTo>
                      <a:pt x="3" y="77"/>
                      <a:pt x="3" y="77"/>
                      <a:pt x="3" y="77"/>
                    </a:cubicBezTo>
                    <a:cubicBezTo>
                      <a:pt x="3" y="77"/>
                      <a:pt x="3" y="77"/>
                      <a:pt x="3" y="77"/>
                    </a:cubicBezTo>
                    <a:cubicBezTo>
                      <a:pt x="2" y="78"/>
                      <a:pt x="1" y="79"/>
                      <a:pt x="0" y="80"/>
                    </a:cubicBezTo>
                    <a:cubicBezTo>
                      <a:pt x="23" y="100"/>
                      <a:pt x="23" y="100"/>
                      <a:pt x="23" y="100"/>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5261647" cy="600386"/>
            <a:chOff x="530932" y="384859"/>
            <a:chExt cx="5261647" cy="600386"/>
          </a:xfrm>
        </p:grpSpPr>
        <p:sp>
          <p:nvSpPr>
            <p:cNvPr id="40" name="PA-文本框 7"/>
            <p:cNvSpPr txBox="1"/>
            <p:nvPr>
              <p:custDataLst>
                <p:tags r:id="rId1"/>
              </p:custDataLst>
            </p:nvPr>
          </p:nvSpPr>
          <p:spPr bwMode="auto">
            <a:xfrm>
              <a:off x="1119505" y="400470"/>
              <a:ext cx="4673074"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二、政府集中采购目录</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bg">
            <a:hlinkClick r:id="rId3" action="ppaction://hlinkfile"/>
          </p:cNvPr>
          <p:cNvSpPr/>
          <p:nvPr/>
        </p:nvSpPr>
        <p:spPr>
          <a:xfrm>
            <a:off x="2408349" y="3111239"/>
            <a:ext cx="7173533" cy="1277123"/>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25" name="组合 24"/>
          <p:cNvGrpSpPr/>
          <p:nvPr/>
        </p:nvGrpSpPr>
        <p:grpSpPr>
          <a:xfrm>
            <a:off x="4039853" y="3387924"/>
            <a:ext cx="736600" cy="723751"/>
            <a:chOff x="5232400" y="1020763"/>
            <a:chExt cx="546101" cy="536575"/>
          </a:xfrm>
          <a:solidFill>
            <a:srgbClr val="92D050"/>
          </a:solidFill>
        </p:grpSpPr>
        <p:sp>
          <p:nvSpPr>
            <p:cNvPr id="26" name="Freeform 32"/>
            <p:cNvSpPr/>
            <p:nvPr/>
          </p:nvSpPr>
          <p:spPr bwMode="auto">
            <a:xfrm>
              <a:off x="5232400" y="1154113"/>
              <a:ext cx="60325" cy="22225"/>
            </a:xfrm>
            <a:custGeom>
              <a:avLst/>
              <a:gdLst>
                <a:gd name="T0" fmla="*/ 0 w 21"/>
                <a:gd name="T1" fmla="*/ 4 h 8"/>
                <a:gd name="T2" fmla="*/ 4 w 21"/>
                <a:gd name="T3" fmla="*/ 8 h 8"/>
                <a:gd name="T4" fmla="*/ 21 w 21"/>
                <a:gd name="T5" fmla="*/ 8 h 8"/>
                <a:gd name="T6" fmla="*/ 21 w 21"/>
                <a:gd name="T7" fmla="*/ 0 h 8"/>
                <a:gd name="T8" fmla="*/ 4 w 21"/>
                <a:gd name="T9" fmla="*/ 0 h 8"/>
                <a:gd name="T10" fmla="*/ 0 w 21"/>
                <a:gd name="T11" fmla="*/ 4 h 8"/>
              </a:gdLst>
              <a:ahLst/>
              <a:cxnLst>
                <a:cxn ang="0">
                  <a:pos x="T0" y="T1"/>
                </a:cxn>
                <a:cxn ang="0">
                  <a:pos x="T2" y="T3"/>
                </a:cxn>
                <a:cxn ang="0">
                  <a:pos x="T4" y="T5"/>
                </a:cxn>
                <a:cxn ang="0">
                  <a:pos x="T6" y="T7"/>
                </a:cxn>
                <a:cxn ang="0">
                  <a:pos x="T8" y="T9"/>
                </a:cxn>
                <a:cxn ang="0">
                  <a:pos x="T10" y="T11"/>
                </a:cxn>
              </a:cxnLst>
              <a:rect l="0" t="0" r="r" b="b"/>
              <a:pathLst>
                <a:path w="21" h="8">
                  <a:moveTo>
                    <a:pt x="0" y="4"/>
                  </a:moveTo>
                  <a:cubicBezTo>
                    <a:pt x="0" y="6"/>
                    <a:pt x="2" y="8"/>
                    <a:pt x="4" y="8"/>
                  </a:cubicBezTo>
                  <a:cubicBezTo>
                    <a:pt x="21" y="8"/>
                    <a:pt x="21" y="8"/>
                    <a:pt x="21" y="8"/>
                  </a:cubicBezTo>
                  <a:cubicBezTo>
                    <a:pt x="21" y="0"/>
                    <a:pt x="21" y="0"/>
                    <a:pt x="21" y="0"/>
                  </a:cubicBezTo>
                  <a:cubicBezTo>
                    <a:pt x="4" y="0"/>
                    <a:pt x="4" y="0"/>
                    <a:pt x="4" y="0"/>
                  </a:cubicBezTo>
                  <a:cubicBezTo>
                    <a:pt x="2" y="0"/>
                    <a:pt x="0" y="2"/>
                    <a:pt x="0" y="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cs typeface="+mn-cs"/>
              </a:endParaRPr>
            </a:p>
          </p:txBody>
        </p:sp>
        <p:sp>
          <p:nvSpPr>
            <p:cNvPr id="27" name="Freeform 33"/>
            <p:cNvSpPr/>
            <p:nvPr/>
          </p:nvSpPr>
          <p:spPr bwMode="auto">
            <a:xfrm>
              <a:off x="5232400" y="1236663"/>
              <a:ext cx="60325" cy="22225"/>
            </a:xfrm>
            <a:custGeom>
              <a:avLst/>
              <a:gdLst>
                <a:gd name="T0" fmla="*/ 0 w 21"/>
                <a:gd name="T1" fmla="*/ 4 h 8"/>
                <a:gd name="T2" fmla="*/ 4 w 21"/>
                <a:gd name="T3" fmla="*/ 8 h 8"/>
                <a:gd name="T4" fmla="*/ 21 w 21"/>
                <a:gd name="T5" fmla="*/ 8 h 8"/>
                <a:gd name="T6" fmla="*/ 21 w 21"/>
                <a:gd name="T7" fmla="*/ 0 h 8"/>
                <a:gd name="T8" fmla="*/ 4 w 21"/>
                <a:gd name="T9" fmla="*/ 0 h 8"/>
                <a:gd name="T10" fmla="*/ 0 w 21"/>
                <a:gd name="T11" fmla="*/ 4 h 8"/>
              </a:gdLst>
              <a:ahLst/>
              <a:cxnLst>
                <a:cxn ang="0">
                  <a:pos x="T0" y="T1"/>
                </a:cxn>
                <a:cxn ang="0">
                  <a:pos x="T2" y="T3"/>
                </a:cxn>
                <a:cxn ang="0">
                  <a:pos x="T4" y="T5"/>
                </a:cxn>
                <a:cxn ang="0">
                  <a:pos x="T6" y="T7"/>
                </a:cxn>
                <a:cxn ang="0">
                  <a:pos x="T8" y="T9"/>
                </a:cxn>
                <a:cxn ang="0">
                  <a:pos x="T10" y="T11"/>
                </a:cxn>
              </a:cxnLst>
              <a:rect l="0" t="0" r="r" b="b"/>
              <a:pathLst>
                <a:path w="21" h="8">
                  <a:moveTo>
                    <a:pt x="0" y="4"/>
                  </a:moveTo>
                  <a:cubicBezTo>
                    <a:pt x="0" y="6"/>
                    <a:pt x="2" y="8"/>
                    <a:pt x="4" y="8"/>
                  </a:cubicBezTo>
                  <a:cubicBezTo>
                    <a:pt x="21" y="8"/>
                    <a:pt x="21" y="8"/>
                    <a:pt x="21" y="8"/>
                  </a:cubicBezTo>
                  <a:cubicBezTo>
                    <a:pt x="21" y="0"/>
                    <a:pt x="21" y="0"/>
                    <a:pt x="21" y="0"/>
                  </a:cubicBezTo>
                  <a:cubicBezTo>
                    <a:pt x="4" y="0"/>
                    <a:pt x="4" y="0"/>
                    <a:pt x="4" y="0"/>
                  </a:cubicBezTo>
                  <a:cubicBezTo>
                    <a:pt x="2" y="0"/>
                    <a:pt x="0" y="2"/>
                    <a:pt x="0" y="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cs typeface="+mn-cs"/>
              </a:endParaRPr>
            </a:p>
          </p:txBody>
        </p:sp>
        <p:sp>
          <p:nvSpPr>
            <p:cNvPr id="28" name="Freeform 34"/>
            <p:cNvSpPr/>
            <p:nvPr/>
          </p:nvSpPr>
          <p:spPr bwMode="auto">
            <a:xfrm>
              <a:off x="5232400" y="1319213"/>
              <a:ext cx="60325" cy="22225"/>
            </a:xfrm>
            <a:custGeom>
              <a:avLst/>
              <a:gdLst>
                <a:gd name="T0" fmla="*/ 0 w 21"/>
                <a:gd name="T1" fmla="*/ 4 h 8"/>
                <a:gd name="T2" fmla="*/ 4 w 21"/>
                <a:gd name="T3" fmla="*/ 8 h 8"/>
                <a:gd name="T4" fmla="*/ 21 w 21"/>
                <a:gd name="T5" fmla="*/ 8 h 8"/>
                <a:gd name="T6" fmla="*/ 21 w 21"/>
                <a:gd name="T7" fmla="*/ 0 h 8"/>
                <a:gd name="T8" fmla="*/ 4 w 21"/>
                <a:gd name="T9" fmla="*/ 0 h 8"/>
                <a:gd name="T10" fmla="*/ 0 w 21"/>
                <a:gd name="T11" fmla="*/ 4 h 8"/>
              </a:gdLst>
              <a:ahLst/>
              <a:cxnLst>
                <a:cxn ang="0">
                  <a:pos x="T0" y="T1"/>
                </a:cxn>
                <a:cxn ang="0">
                  <a:pos x="T2" y="T3"/>
                </a:cxn>
                <a:cxn ang="0">
                  <a:pos x="T4" y="T5"/>
                </a:cxn>
                <a:cxn ang="0">
                  <a:pos x="T6" y="T7"/>
                </a:cxn>
                <a:cxn ang="0">
                  <a:pos x="T8" y="T9"/>
                </a:cxn>
                <a:cxn ang="0">
                  <a:pos x="T10" y="T11"/>
                </a:cxn>
              </a:cxnLst>
              <a:rect l="0" t="0" r="r" b="b"/>
              <a:pathLst>
                <a:path w="21" h="8">
                  <a:moveTo>
                    <a:pt x="0" y="4"/>
                  </a:moveTo>
                  <a:cubicBezTo>
                    <a:pt x="0" y="6"/>
                    <a:pt x="2" y="8"/>
                    <a:pt x="4" y="8"/>
                  </a:cubicBezTo>
                  <a:cubicBezTo>
                    <a:pt x="21" y="8"/>
                    <a:pt x="21" y="8"/>
                    <a:pt x="21" y="8"/>
                  </a:cubicBezTo>
                  <a:cubicBezTo>
                    <a:pt x="21" y="0"/>
                    <a:pt x="21" y="0"/>
                    <a:pt x="21" y="0"/>
                  </a:cubicBezTo>
                  <a:cubicBezTo>
                    <a:pt x="4" y="0"/>
                    <a:pt x="4" y="0"/>
                    <a:pt x="4" y="0"/>
                  </a:cubicBezTo>
                  <a:cubicBezTo>
                    <a:pt x="2" y="0"/>
                    <a:pt x="0" y="2"/>
                    <a:pt x="0" y="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cs typeface="+mn-cs"/>
              </a:endParaRPr>
            </a:p>
          </p:txBody>
        </p:sp>
        <p:sp>
          <p:nvSpPr>
            <p:cNvPr id="29" name="Freeform 35"/>
            <p:cNvSpPr/>
            <p:nvPr/>
          </p:nvSpPr>
          <p:spPr bwMode="auto">
            <a:xfrm>
              <a:off x="5232400" y="1401763"/>
              <a:ext cx="60325" cy="22225"/>
            </a:xfrm>
            <a:custGeom>
              <a:avLst/>
              <a:gdLst>
                <a:gd name="T0" fmla="*/ 0 w 21"/>
                <a:gd name="T1" fmla="*/ 4 h 8"/>
                <a:gd name="T2" fmla="*/ 4 w 21"/>
                <a:gd name="T3" fmla="*/ 8 h 8"/>
                <a:gd name="T4" fmla="*/ 21 w 21"/>
                <a:gd name="T5" fmla="*/ 8 h 8"/>
                <a:gd name="T6" fmla="*/ 21 w 21"/>
                <a:gd name="T7" fmla="*/ 0 h 8"/>
                <a:gd name="T8" fmla="*/ 4 w 21"/>
                <a:gd name="T9" fmla="*/ 0 h 8"/>
                <a:gd name="T10" fmla="*/ 0 w 21"/>
                <a:gd name="T11" fmla="*/ 4 h 8"/>
              </a:gdLst>
              <a:ahLst/>
              <a:cxnLst>
                <a:cxn ang="0">
                  <a:pos x="T0" y="T1"/>
                </a:cxn>
                <a:cxn ang="0">
                  <a:pos x="T2" y="T3"/>
                </a:cxn>
                <a:cxn ang="0">
                  <a:pos x="T4" y="T5"/>
                </a:cxn>
                <a:cxn ang="0">
                  <a:pos x="T6" y="T7"/>
                </a:cxn>
                <a:cxn ang="0">
                  <a:pos x="T8" y="T9"/>
                </a:cxn>
                <a:cxn ang="0">
                  <a:pos x="T10" y="T11"/>
                </a:cxn>
              </a:cxnLst>
              <a:rect l="0" t="0" r="r" b="b"/>
              <a:pathLst>
                <a:path w="21" h="8">
                  <a:moveTo>
                    <a:pt x="0" y="4"/>
                  </a:moveTo>
                  <a:cubicBezTo>
                    <a:pt x="0" y="6"/>
                    <a:pt x="2" y="8"/>
                    <a:pt x="4" y="8"/>
                  </a:cubicBezTo>
                  <a:cubicBezTo>
                    <a:pt x="21" y="8"/>
                    <a:pt x="21" y="8"/>
                    <a:pt x="21" y="8"/>
                  </a:cubicBezTo>
                  <a:cubicBezTo>
                    <a:pt x="21" y="0"/>
                    <a:pt x="21" y="0"/>
                    <a:pt x="21" y="0"/>
                  </a:cubicBezTo>
                  <a:cubicBezTo>
                    <a:pt x="4" y="0"/>
                    <a:pt x="4" y="0"/>
                    <a:pt x="4" y="0"/>
                  </a:cubicBezTo>
                  <a:cubicBezTo>
                    <a:pt x="2" y="0"/>
                    <a:pt x="0" y="2"/>
                    <a:pt x="0" y="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cs typeface="+mn-cs"/>
              </a:endParaRPr>
            </a:p>
          </p:txBody>
        </p:sp>
        <p:sp>
          <p:nvSpPr>
            <p:cNvPr id="30" name="Freeform 36"/>
            <p:cNvSpPr/>
            <p:nvPr/>
          </p:nvSpPr>
          <p:spPr bwMode="auto">
            <a:xfrm>
              <a:off x="5292725" y="1020763"/>
              <a:ext cx="123825" cy="536575"/>
            </a:xfrm>
            <a:custGeom>
              <a:avLst/>
              <a:gdLst>
                <a:gd name="T0" fmla="*/ 0 w 44"/>
                <a:gd name="T1" fmla="*/ 20 h 189"/>
                <a:gd name="T2" fmla="*/ 0 w 44"/>
                <a:gd name="T3" fmla="*/ 47 h 189"/>
                <a:gd name="T4" fmla="*/ 22 w 44"/>
                <a:gd name="T5" fmla="*/ 47 h 189"/>
                <a:gd name="T6" fmla="*/ 26 w 44"/>
                <a:gd name="T7" fmla="*/ 51 h 189"/>
                <a:gd name="T8" fmla="*/ 22 w 44"/>
                <a:gd name="T9" fmla="*/ 55 h 189"/>
                <a:gd name="T10" fmla="*/ 0 w 44"/>
                <a:gd name="T11" fmla="*/ 55 h 189"/>
                <a:gd name="T12" fmla="*/ 0 w 44"/>
                <a:gd name="T13" fmla="*/ 76 h 189"/>
                <a:gd name="T14" fmla="*/ 22 w 44"/>
                <a:gd name="T15" fmla="*/ 76 h 189"/>
                <a:gd name="T16" fmla="*/ 26 w 44"/>
                <a:gd name="T17" fmla="*/ 80 h 189"/>
                <a:gd name="T18" fmla="*/ 22 w 44"/>
                <a:gd name="T19" fmla="*/ 84 h 189"/>
                <a:gd name="T20" fmla="*/ 0 w 44"/>
                <a:gd name="T21" fmla="*/ 84 h 189"/>
                <a:gd name="T22" fmla="*/ 0 w 44"/>
                <a:gd name="T23" fmla="*/ 105 h 189"/>
                <a:gd name="T24" fmla="*/ 22 w 44"/>
                <a:gd name="T25" fmla="*/ 105 h 189"/>
                <a:gd name="T26" fmla="*/ 26 w 44"/>
                <a:gd name="T27" fmla="*/ 109 h 189"/>
                <a:gd name="T28" fmla="*/ 22 w 44"/>
                <a:gd name="T29" fmla="*/ 113 h 189"/>
                <a:gd name="T30" fmla="*/ 0 w 44"/>
                <a:gd name="T31" fmla="*/ 113 h 189"/>
                <a:gd name="T32" fmla="*/ 0 w 44"/>
                <a:gd name="T33" fmla="*/ 134 h 189"/>
                <a:gd name="T34" fmla="*/ 22 w 44"/>
                <a:gd name="T35" fmla="*/ 134 h 189"/>
                <a:gd name="T36" fmla="*/ 26 w 44"/>
                <a:gd name="T37" fmla="*/ 138 h 189"/>
                <a:gd name="T38" fmla="*/ 22 w 44"/>
                <a:gd name="T39" fmla="*/ 142 h 189"/>
                <a:gd name="T40" fmla="*/ 0 w 44"/>
                <a:gd name="T41" fmla="*/ 142 h 189"/>
                <a:gd name="T42" fmla="*/ 0 w 44"/>
                <a:gd name="T43" fmla="*/ 169 h 189"/>
                <a:gd name="T44" fmla="*/ 20 w 44"/>
                <a:gd name="T45" fmla="*/ 189 h 189"/>
                <a:gd name="T46" fmla="*/ 44 w 44"/>
                <a:gd name="T47" fmla="*/ 189 h 189"/>
                <a:gd name="T48" fmla="*/ 44 w 44"/>
                <a:gd name="T49" fmla="*/ 0 h 189"/>
                <a:gd name="T50" fmla="*/ 20 w 44"/>
                <a:gd name="T51" fmla="*/ 0 h 189"/>
                <a:gd name="T52" fmla="*/ 0 w 44"/>
                <a:gd name="T53" fmla="*/ 2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189">
                  <a:moveTo>
                    <a:pt x="0" y="20"/>
                  </a:moveTo>
                  <a:cubicBezTo>
                    <a:pt x="0" y="47"/>
                    <a:pt x="0" y="47"/>
                    <a:pt x="0" y="47"/>
                  </a:cubicBezTo>
                  <a:cubicBezTo>
                    <a:pt x="22" y="47"/>
                    <a:pt x="22" y="47"/>
                    <a:pt x="22" y="47"/>
                  </a:cubicBezTo>
                  <a:cubicBezTo>
                    <a:pt x="25" y="47"/>
                    <a:pt x="26" y="49"/>
                    <a:pt x="26" y="51"/>
                  </a:cubicBezTo>
                  <a:cubicBezTo>
                    <a:pt x="26" y="53"/>
                    <a:pt x="25" y="55"/>
                    <a:pt x="22" y="55"/>
                  </a:cubicBezTo>
                  <a:cubicBezTo>
                    <a:pt x="0" y="55"/>
                    <a:pt x="0" y="55"/>
                    <a:pt x="0" y="55"/>
                  </a:cubicBezTo>
                  <a:cubicBezTo>
                    <a:pt x="0" y="76"/>
                    <a:pt x="0" y="76"/>
                    <a:pt x="0" y="76"/>
                  </a:cubicBezTo>
                  <a:cubicBezTo>
                    <a:pt x="22" y="76"/>
                    <a:pt x="22" y="76"/>
                    <a:pt x="22" y="76"/>
                  </a:cubicBezTo>
                  <a:cubicBezTo>
                    <a:pt x="25" y="76"/>
                    <a:pt x="26" y="78"/>
                    <a:pt x="26" y="80"/>
                  </a:cubicBezTo>
                  <a:cubicBezTo>
                    <a:pt x="26" y="82"/>
                    <a:pt x="25" y="84"/>
                    <a:pt x="22" y="84"/>
                  </a:cubicBezTo>
                  <a:cubicBezTo>
                    <a:pt x="0" y="84"/>
                    <a:pt x="0" y="84"/>
                    <a:pt x="0" y="84"/>
                  </a:cubicBezTo>
                  <a:cubicBezTo>
                    <a:pt x="0" y="105"/>
                    <a:pt x="0" y="105"/>
                    <a:pt x="0" y="105"/>
                  </a:cubicBezTo>
                  <a:cubicBezTo>
                    <a:pt x="22" y="105"/>
                    <a:pt x="22" y="105"/>
                    <a:pt x="22" y="105"/>
                  </a:cubicBezTo>
                  <a:cubicBezTo>
                    <a:pt x="25" y="105"/>
                    <a:pt x="26" y="107"/>
                    <a:pt x="26" y="109"/>
                  </a:cubicBezTo>
                  <a:cubicBezTo>
                    <a:pt x="26" y="111"/>
                    <a:pt x="25" y="113"/>
                    <a:pt x="22" y="113"/>
                  </a:cubicBezTo>
                  <a:cubicBezTo>
                    <a:pt x="0" y="113"/>
                    <a:pt x="0" y="113"/>
                    <a:pt x="0" y="113"/>
                  </a:cubicBezTo>
                  <a:cubicBezTo>
                    <a:pt x="0" y="134"/>
                    <a:pt x="0" y="134"/>
                    <a:pt x="0" y="134"/>
                  </a:cubicBezTo>
                  <a:cubicBezTo>
                    <a:pt x="22" y="134"/>
                    <a:pt x="22" y="134"/>
                    <a:pt x="22" y="134"/>
                  </a:cubicBezTo>
                  <a:cubicBezTo>
                    <a:pt x="25" y="134"/>
                    <a:pt x="26" y="136"/>
                    <a:pt x="26" y="138"/>
                  </a:cubicBezTo>
                  <a:cubicBezTo>
                    <a:pt x="26" y="140"/>
                    <a:pt x="25" y="142"/>
                    <a:pt x="22" y="142"/>
                  </a:cubicBezTo>
                  <a:cubicBezTo>
                    <a:pt x="0" y="142"/>
                    <a:pt x="0" y="142"/>
                    <a:pt x="0" y="142"/>
                  </a:cubicBezTo>
                  <a:cubicBezTo>
                    <a:pt x="0" y="169"/>
                    <a:pt x="0" y="169"/>
                    <a:pt x="0" y="169"/>
                  </a:cubicBezTo>
                  <a:cubicBezTo>
                    <a:pt x="0" y="180"/>
                    <a:pt x="9" y="189"/>
                    <a:pt x="20" y="189"/>
                  </a:cubicBezTo>
                  <a:cubicBezTo>
                    <a:pt x="44" y="189"/>
                    <a:pt x="44" y="189"/>
                    <a:pt x="44" y="189"/>
                  </a:cubicBezTo>
                  <a:cubicBezTo>
                    <a:pt x="44" y="0"/>
                    <a:pt x="44" y="0"/>
                    <a:pt x="44" y="0"/>
                  </a:cubicBezTo>
                  <a:cubicBezTo>
                    <a:pt x="20" y="0"/>
                    <a:pt x="20" y="0"/>
                    <a:pt x="20" y="0"/>
                  </a:cubicBezTo>
                  <a:cubicBezTo>
                    <a:pt x="9" y="0"/>
                    <a:pt x="0" y="9"/>
                    <a:pt x="0" y="20"/>
                  </a:cubicBezTo>
                  <a:close/>
                </a:path>
              </a:pathLst>
            </a:custGeom>
            <a:solidFill>
              <a:srgbClr val="CC435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cs typeface="+mn-cs"/>
              </a:endParaRPr>
            </a:p>
          </p:txBody>
        </p:sp>
        <p:sp>
          <p:nvSpPr>
            <p:cNvPr id="31" name="Freeform 37"/>
            <p:cNvSpPr>
              <a:spLocks noEditPoints="1"/>
            </p:cNvSpPr>
            <p:nvPr/>
          </p:nvSpPr>
          <p:spPr bwMode="auto">
            <a:xfrm>
              <a:off x="5440363" y="1020763"/>
              <a:ext cx="338138" cy="536575"/>
            </a:xfrm>
            <a:custGeom>
              <a:avLst/>
              <a:gdLst>
                <a:gd name="T0" fmla="*/ 99 w 119"/>
                <a:gd name="T1" fmla="*/ 0 h 189"/>
                <a:gd name="T2" fmla="*/ 0 w 119"/>
                <a:gd name="T3" fmla="*/ 0 h 189"/>
                <a:gd name="T4" fmla="*/ 0 w 119"/>
                <a:gd name="T5" fmla="*/ 189 h 189"/>
                <a:gd name="T6" fmla="*/ 99 w 119"/>
                <a:gd name="T7" fmla="*/ 189 h 189"/>
                <a:gd name="T8" fmla="*/ 119 w 119"/>
                <a:gd name="T9" fmla="*/ 169 h 189"/>
                <a:gd name="T10" fmla="*/ 119 w 119"/>
                <a:gd name="T11" fmla="*/ 20 h 189"/>
                <a:gd name="T12" fmla="*/ 99 w 119"/>
                <a:gd name="T13" fmla="*/ 0 h 189"/>
                <a:gd name="T14" fmla="*/ 87 w 119"/>
                <a:gd name="T15" fmla="*/ 109 h 189"/>
                <a:gd name="T16" fmla="*/ 31 w 119"/>
                <a:gd name="T17" fmla="*/ 109 h 189"/>
                <a:gd name="T18" fmla="*/ 27 w 119"/>
                <a:gd name="T19" fmla="*/ 105 h 189"/>
                <a:gd name="T20" fmla="*/ 31 w 119"/>
                <a:gd name="T21" fmla="*/ 101 h 189"/>
                <a:gd name="T22" fmla="*/ 87 w 119"/>
                <a:gd name="T23" fmla="*/ 101 h 189"/>
                <a:gd name="T24" fmla="*/ 91 w 119"/>
                <a:gd name="T25" fmla="*/ 105 h 189"/>
                <a:gd name="T26" fmla="*/ 87 w 119"/>
                <a:gd name="T27" fmla="*/ 109 h 189"/>
                <a:gd name="T28" fmla="*/ 87 w 119"/>
                <a:gd name="T29" fmla="*/ 84 h 189"/>
                <a:gd name="T30" fmla="*/ 31 w 119"/>
                <a:gd name="T31" fmla="*/ 84 h 189"/>
                <a:gd name="T32" fmla="*/ 27 w 119"/>
                <a:gd name="T33" fmla="*/ 80 h 189"/>
                <a:gd name="T34" fmla="*/ 31 w 119"/>
                <a:gd name="T35" fmla="*/ 76 h 189"/>
                <a:gd name="T36" fmla="*/ 87 w 119"/>
                <a:gd name="T37" fmla="*/ 76 h 189"/>
                <a:gd name="T38" fmla="*/ 91 w 119"/>
                <a:gd name="T39" fmla="*/ 80 h 189"/>
                <a:gd name="T40" fmla="*/ 87 w 119"/>
                <a:gd name="T41" fmla="*/ 8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9" h="189">
                  <a:moveTo>
                    <a:pt x="99" y="0"/>
                  </a:moveTo>
                  <a:cubicBezTo>
                    <a:pt x="0" y="0"/>
                    <a:pt x="0" y="0"/>
                    <a:pt x="0" y="0"/>
                  </a:cubicBezTo>
                  <a:cubicBezTo>
                    <a:pt x="0" y="189"/>
                    <a:pt x="0" y="189"/>
                    <a:pt x="0" y="189"/>
                  </a:cubicBezTo>
                  <a:cubicBezTo>
                    <a:pt x="99" y="189"/>
                    <a:pt x="99" y="189"/>
                    <a:pt x="99" y="189"/>
                  </a:cubicBezTo>
                  <a:cubicBezTo>
                    <a:pt x="110" y="189"/>
                    <a:pt x="119" y="180"/>
                    <a:pt x="119" y="169"/>
                  </a:cubicBezTo>
                  <a:cubicBezTo>
                    <a:pt x="119" y="20"/>
                    <a:pt x="119" y="20"/>
                    <a:pt x="119" y="20"/>
                  </a:cubicBezTo>
                  <a:cubicBezTo>
                    <a:pt x="119" y="9"/>
                    <a:pt x="110" y="0"/>
                    <a:pt x="99" y="0"/>
                  </a:cubicBezTo>
                  <a:close/>
                  <a:moveTo>
                    <a:pt x="87" y="109"/>
                  </a:moveTo>
                  <a:cubicBezTo>
                    <a:pt x="31" y="109"/>
                    <a:pt x="31" y="109"/>
                    <a:pt x="31" y="109"/>
                  </a:cubicBezTo>
                  <a:cubicBezTo>
                    <a:pt x="29" y="109"/>
                    <a:pt x="27" y="107"/>
                    <a:pt x="27" y="105"/>
                  </a:cubicBezTo>
                  <a:cubicBezTo>
                    <a:pt x="27" y="103"/>
                    <a:pt x="29" y="101"/>
                    <a:pt x="31" y="101"/>
                  </a:cubicBezTo>
                  <a:cubicBezTo>
                    <a:pt x="87" y="101"/>
                    <a:pt x="87" y="101"/>
                    <a:pt x="87" y="101"/>
                  </a:cubicBezTo>
                  <a:cubicBezTo>
                    <a:pt x="89" y="101"/>
                    <a:pt x="91" y="103"/>
                    <a:pt x="91" y="105"/>
                  </a:cubicBezTo>
                  <a:cubicBezTo>
                    <a:pt x="91" y="107"/>
                    <a:pt x="89" y="109"/>
                    <a:pt x="87" y="109"/>
                  </a:cubicBezTo>
                  <a:close/>
                  <a:moveTo>
                    <a:pt x="87" y="84"/>
                  </a:moveTo>
                  <a:cubicBezTo>
                    <a:pt x="31" y="84"/>
                    <a:pt x="31" y="84"/>
                    <a:pt x="31" y="84"/>
                  </a:cubicBezTo>
                  <a:cubicBezTo>
                    <a:pt x="29" y="84"/>
                    <a:pt x="27" y="82"/>
                    <a:pt x="27" y="80"/>
                  </a:cubicBezTo>
                  <a:cubicBezTo>
                    <a:pt x="27" y="78"/>
                    <a:pt x="29" y="76"/>
                    <a:pt x="31" y="76"/>
                  </a:cubicBezTo>
                  <a:cubicBezTo>
                    <a:pt x="87" y="76"/>
                    <a:pt x="87" y="76"/>
                    <a:pt x="87" y="76"/>
                  </a:cubicBezTo>
                  <a:cubicBezTo>
                    <a:pt x="89" y="76"/>
                    <a:pt x="91" y="78"/>
                    <a:pt x="91" y="80"/>
                  </a:cubicBezTo>
                  <a:cubicBezTo>
                    <a:pt x="91" y="82"/>
                    <a:pt x="89" y="84"/>
                    <a:pt x="87" y="84"/>
                  </a:cubicBezTo>
                  <a:close/>
                </a:path>
              </a:pathLst>
            </a:custGeom>
            <a:solidFill>
              <a:srgbClr val="CC435D"/>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2"/>
                </a:solidFill>
                <a:effectLst/>
                <a:uLnTx/>
                <a:uFillTx/>
                <a:latin typeface="微软雅黑" panose="020B0503020204020204" pitchFamily="34" charset="-122"/>
                <a:ea typeface="微软雅黑" panose="020B0503020204020204" pitchFamily="34" charset="-122"/>
                <a:cs typeface="+mn-cs"/>
              </a:endParaRPr>
            </a:p>
          </p:txBody>
        </p:sp>
      </p:grpSp>
      <p:sp>
        <p:nvSpPr>
          <p:cNvPr id="32" name="文本框 31">
            <a:hlinkClick r:id="rId4" action="ppaction://hlinkfile"/>
          </p:cNvPr>
          <p:cNvSpPr txBox="1"/>
          <p:nvPr/>
        </p:nvSpPr>
        <p:spPr>
          <a:xfrm>
            <a:off x="5364050" y="3495931"/>
            <a:ext cx="2908300" cy="461665"/>
          </a:xfrm>
          <a:prstGeom prst="rect">
            <a:avLst/>
          </a:prstGeom>
          <a:noFill/>
        </p:spPr>
        <p:txBody>
          <a:bodyPr wrap="square" rtlCol="0">
            <a:spAutoFit/>
          </a:bodyPr>
          <a:lstStyle/>
          <a:p>
            <a:r>
              <a:rPr lang="zh-CN" altLang="zh-CN" sz="2400" b="1" dirty="0">
                <a:solidFill>
                  <a:srgbClr val="FF0000"/>
                </a:solidFill>
                <a:latin typeface="微软雅黑" panose="020B0503020204020204" pitchFamily="34" charset="-122"/>
                <a:ea typeface="微软雅黑" panose="020B0503020204020204" pitchFamily="34" charset="-122"/>
              </a:rPr>
              <a:t>政府集中采购</a:t>
            </a:r>
            <a:r>
              <a:rPr lang="zh-CN" altLang="zh-CN" sz="2400" b="1" dirty="0" smtClean="0">
                <a:solidFill>
                  <a:srgbClr val="FF0000"/>
                </a:solidFill>
                <a:latin typeface="微软雅黑" panose="020B0503020204020204" pitchFamily="34" charset="-122"/>
                <a:ea typeface="微软雅黑" panose="020B0503020204020204" pitchFamily="34" charset="-122"/>
              </a:rPr>
              <a:t>目录</a:t>
            </a:r>
            <a:endParaRPr lang="en-US" altLang="zh-CN" sz="2400" b="1" dirty="0">
              <a:solidFill>
                <a:srgbClr val="FF0000"/>
              </a:solidFill>
              <a:latin typeface="微软雅黑" panose="020B0503020204020204" pitchFamily="34" charset="-122"/>
              <a:ea typeface="微软雅黑" panose="020B0503020204020204" pitchFamily="34" charset="-122"/>
              <a:sym typeface="Arial" panose="020B0604020202020204" pitchFamily="34" charset="0"/>
            </a:endParaRPr>
          </a:p>
        </p:txBody>
      </p:sp>
    </p:spTree>
    <p:custDataLst>
      <p:tags r:id="rId5"/>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Effect transition="in" filter="fade">
                                      <p:cBhvr>
                                        <p:cTn id="17" dur="500"/>
                                        <p:tgtEl>
                                          <p:spTgt spid="24"/>
                                        </p:tgtEl>
                                      </p:cBhvr>
                                    </p:animEffect>
                                  </p:childTnLst>
                                </p:cTn>
                              </p:par>
                              <p:par>
                                <p:cTn id="18" presetID="53" presetClass="entr" presetSubtype="16"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fltVal val="0"/>
                                          </p:val>
                                        </p:tav>
                                        <p:tav tm="100000">
                                          <p:val>
                                            <p:strVal val="#ppt_h"/>
                                          </p:val>
                                        </p:tav>
                                      </p:tavLst>
                                    </p:anim>
                                    <p:animEffect transition="in" filter="fade">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5261647" cy="600386"/>
            <a:chOff x="530932" y="384859"/>
            <a:chExt cx="5261647" cy="600386"/>
          </a:xfrm>
        </p:grpSpPr>
        <p:sp>
          <p:nvSpPr>
            <p:cNvPr id="40" name="PA-文本框 7"/>
            <p:cNvSpPr txBox="1"/>
            <p:nvPr>
              <p:custDataLst>
                <p:tags r:id="rId1"/>
              </p:custDataLst>
            </p:nvPr>
          </p:nvSpPr>
          <p:spPr bwMode="auto">
            <a:xfrm>
              <a:off x="1119505" y="400470"/>
              <a:ext cx="4673074"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三、分散采购限额标准</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723181" y="3492500"/>
            <a:ext cx="10731881" cy="1556003"/>
          </a:xfrm>
          <a:prstGeom prst="rect">
            <a:avLst/>
          </a:prstGeom>
          <a:noFill/>
        </p:spPr>
        <p:txBody>
          <a:bodyPr wrap="square" rtlCol="0">
            <a:spAutoFit/>
          </a:bodyPr>
          <a:lstStyle/>
          <a:p>
            <a:pPr>
              <a:lnSpc>
                <a:spcPct val="150000"/>
              </a:lnSpc>
            </a:pPr>
            <a:r>
              <a:rPr lang="en-US" altLang="zh-CN" sz="2200" dirty="0" smtClean="0">
                <a:latin typeface="微软雅黑" panose="020B0503020204020204" pitchFamily="34" charset="-122"/>
                <a:ea typeface="微软雅黑" panose="020B0503020204020204" pitchFamily="34" charset="-122"/>
              </a:rPr>
              <a:t>       </a:t>
            </a:r>
            <a:r>
              <a:rPr lang="zh-CN" altLang="zh-CN" sz="2200" dirty="0" smtClean="0">
                <a:latin typeface="微软雅黑" panose="020B0503020204020204" pitchFamily="34" charset="-122"/>
                <a:ea typeface="微软雅黑" panose="020B0503020204020204" pitchFamily="34" charset="-122"/>
              </a:rPr>
              <a:t>除</a:t>
            </a:r>
            <a:r>
              <a:rPr lang="zh-CN" altLang="zh-CN" sz="2200" dirty="0">
                <a:latin typeface="微软雅黑" panose="020B0503020204020204" pitchFamily="34" charset="-122"/>
                <a:ea typeface="微软雅黑" panose="020B0503020204020204" pitchFamily="34" charset="-122"/>
              </a:rPr>
              <a:t>集中采购机构采购项目外，各单位自行采购单项或批量金额达到分散采购限额标准（含）以上的项目，应按《中华人民共和国政府采购法》及其实施条例有关规定执行</a:t>
            </a:r>
            <a:r>
              <a:rPr lang="zh-CN" altLang="zh-CN" sz="2200" dirty="0" smtClean="0">
                <a:latin typeface="微软雅黑" panose="020B0503020204020204" pitchFamily="34" charset="-122"/>
                <a:ea typeface="微软雅黑" panose="020B0503020204020204" pitchFamily="34" charset="-122"/>
              </a:rPr>
              <a:t>。</a:t>
            </a:r>
            <a:endParaRPr lang="zh-CN" altLang="zh-CN" sz="2200" dirty="0">
              <a:latin typeface="微软雅黑" panose="020B0503020204020204" pitchFamily="34" charset="-122"/>
              <a:ea typeface="微软雅黑" panose="020B0503020204020204" pitchFamily="34" charset="-122"/>
            </a:endParaRPr>
          </a:p>
        </p:txBody>
      </p:sp>
      <p:graphicFrame>
        <p:nvGraphicFramePr>
          <p:cNvPr id="16" name="表格 15"/>
          <p:cNvGraphicFramePr>
            <a:graphicFrameLocks noGrp="1"/>
          </p:cNvGraphicFramePr>
          <p:nvPr/>
        </p:nvGraphicFramePr>
        <p:xfrm>
          <a:off x="1987022" y="1553643"/>
          <a:ext cx="8204200" cy="1714173"/>
        </p:xfrm>
        <a:graphic>
          <a:graphicData uri="http://schemas.openxmlformats.org/drawingml/2006/table">
            <a:tbl>
              <a:tblPr firstRow="1" bandRow="1">
                <a:tableStyleId>{21E4AEA4-8DFA-4A89-87EB-49C32662AFE0}</a:tableStyleId>
              </a:tblPr>
              <a:tblGrid>
                <a:gridCol w="4102100"/>
                <a:gridCol w="4102100"/>
              </a:tblGrid>
              <a:tr h="571391">
                <a:tc>
                  <a:txBody>
                    <a:bodyPr/>
                    <a:lstStyle/>
                    <a:p>
                      <a:pPr algn="ctr"/>
                      <a:r>
                        <a:rPr lang="zh-CN" altLang="zh-CN" sz="2000" dirty="0" smtClean="0"/>
                        <a:t>项目</a:t>
                      </a:r>
                      <a:endParaRPr lang="zh-CN" altLang="en-US" sz="2000" b="1" dirty="0">
                        <a:latin typeface="微软雅黑" panose="020B0503020204020204" pitchFamily="34" charset="-122"/>
                        <a:ea typeface="微软雅黑" panose="020B0503020204020204" pitchFamily="34" charset="-122"/>
                      </a:endParaRPr>
                    </a:p>
                  </a:txBody>
                  <a:tcPr anchor="ctr"/>
                </a:tc>
                <a:tc>
                  <a:txBody>
                    <a:bodyPr/>
                    <a:lstStyle/>
                    <a:p>
                      <a:pPr algn="ctr"/>
                      <a:r>
                        <a:rPr lang="zh-CN" altLang="zh-CN" sz="2000" dirty="0" smtClean="0"/>
                        <a:t>分散采购限额标准</a:t>
                      </a:r>
                      <a:endParaRPr lang="zh-CN" altLang="en-US" sz="2000" b="1" dirty="0">
                        <a:latin typeface="微软雅黑" panose="020B0503020204020204" pitchFamily="34" charset="-122"/>
                        <a:ea typeface="微软雅黑" panose="020B0503020204020204" pitchFamily="34" charset="-122"/>
                      </a:endParaRPr>
                    </a:p>
                  </a:txBody>
                  <a:tcPr anchor="ctr"/>
                </a:tc>
              </a:tr>
              <a:tr h="571391">
                <a:tc>
                  <a:txBody>
                    <a:bodyPr/>
                    <a:lstStyle/>
                    <a:p>
                      <a:pPr algn="ctr"/>
                      <a:r>
                        <a:rPr lang="zh-CN" altLang="zh-CN" sz="2000" dirty="0" smtClean="0"/>
                        <a:t>货物、服务项目</a:t>
                      </a:r>
                      <a:endParaRPr lang="zh-CN" altLang="en-US" sz="2000" dirty="0">
                        <a:latin typeface="微软雅黑" panose="020B0503020204020204" pitchFamily="34" charset="-122"/>
                        <a:ea typeface="微软雅黑" panose="020B0503020204020204" pitchFamily="34" charset="-122"/>
                      </a:endParaRPr>
                    </a:p>
                  </a:txBody>
                  <a:tcPr anchor="ctr"/>
                </a:tc>
                <a:tc>
                  <a:txBody>
                    <a:bodyPr/>
                    <a:lstStyle/>
                    <a:p>
                      <a:pPr algn="ctr"/>
                      <a:r>
                        <a:rPr lang="en-US" altLang="zh-CN" sz="2000" dirty="0" smtClean="0"/>
                        <a:t>60</a:t>
                      </a:r>
                      <a:r>
                        <a:rPr lang="zh-CN" altLang="en-US" sz="2000" dirty="0" smtClean="0"/>
                        <a:t>（万）</a:t>
                      </a:r>
                      <a:endParaRPr lang="zh-CN" altLang="en-US" sz="2000" dirty="0">
                        <a:latin typeface="微软雅黑" panose="020B0503020204020204" pitchFamily="34" charset="-122"/>
                        <a:ea typeface="微软雅黑" panose="020B0503020204020204" pitchFamily="34" charset="-122"/>
                      </a:endParaRPr>
                    </a:p>
                  </a:txBody>
                  <a:tcPr anchor="ctr"/>
                </a:tc>
              </a:tr>
              <a:tr h="571391">
                <a:tc>
                  <a:txBody>
                    <a:bodyPr/>
                    <a:lstStyle/>
                    <a:p>
                      <a:pPr algn="ctr"/>
                      <a:r>
                        <a:rPr lang="zh-CN" altLang="zh-CN" sz="2000" dirty="0" smtClean="0"/>
                        <a:t>工程项目</a:t>
                      </a:r>
                      <a:endParaRPr lang="zh-CN" altLang="en-US" sz="2000" dirty="0">
                        <a:latin typeface="微软雅黑" panose="020B0503020204020204" pitchFamily="34" charset="-122"/>
                        <a:ea typeface="微软雅黑" panose="020B0503020204020204" pitchFamily="34" charset="-122"/>
                      </a:endParaRPr>
                    </a:p>
                  </a:txBody>
                  <a:tcPr anchor="ctr"/>
                </a:tc>
                <a:tc>
                  <a:txBody>
                    <a:bodyPr/>
                    <a:lstStyle/>
                    <a:p>
                      <a:pPr algn="ctr"/>
                      <a:r>
                        <a:rPr lang="en-US" altLang="zh-CN" sz="2000" dirty="0" smtClean="0"/>
                        <a:t>100</a:t>
                      </a:r>
                      <a:r>
                        <a:rPr lang="zh-CN" altLang="en-US" sz="2000" dirty="0" smtClean="0"/>
                        <a:t>（万）</a:t>
                      </a:r>
                      <a:endParaRPr lang="zh-CN" altLang="en-US" sz="2000" dirty="0">
                        <a:latin typeface="微软雅黑" panose="020B0503020204020204" pitchFamily="34" charset="-122"/>
                        <a:ea typeface="微软雅黑" panose="020B0503020204020204" pitchFamily="34" charset="-122"/>
                      </a:endParaRPr>
                    </a:p>
                  </a:txBody>
                  <a:tcPr anchor="ctr"/>
                </a:tc>
              </a:tr>
            </a:tbl>
          </a:graphicData>
        </a:graphic>
      </p:graphicFrame>
      <p:sp>
        <p:nvSpPr>
          <p:cNvPr id="17" name="文本框 16"/>
          <p:cNvSpPr txBox="1"/>
          <p:nvPr/>
        </p:nvSpPr>
        <p:spPr>
          <a:xfrm>
            <a:off x="723181" y="5080000"/>
            <a:ext cx="10718800" cy="1048172"/>
          </a:xfrm>
          <a:prstGeom prst="rect">
            <a:avLst/>
          </a:prstGeom>
          <a:noFill/>
        </p:spPr>
        <p:txBody>
          <a:bodyPr wrap="square" rtlCol="0">
            <a:spAutoFit/>
          </a:bodyPr>
          <a:lstStyle>
            <a:defPPr>
              <a:defRPr lang="en-US"/>
            </a:defPPr>
            <a:lvl1pPr>
              <a:defRPr sz="2200">
                <a:latin typeface="微软雅黑" panose="020B0503020204020204" pitchFamily="34" charset="-122"/>
                <a:ea typeface="微软雅黑" panose="020B0503020204020204" pitchFamily="34" charset="-122"/>
              </a:defRPr>
            </a:lvl1pPr>
          </a:lstStyle>
          <a:p>
            <a:pPr>
              <a:lnSpc>
                <a:spcPct val="150000"/>
              </a:lnSpc>
            </a:pPr>
            <a:r>
              <a:rPr lang="en-US" altLang="zh-CN" dirty="0" smtClean="0"/>
              <a:t>       </a:t>
            </a:r>
            <a:r>
              <a:rPr lang="zh-CN" altLang="zh-CN" dirty="0" smtClean="0"/>
              <a:t>集中</a:t>
            </a:r>
            <a:r>
              <a:rPr lang="zh-CN" altLang="zh-CN" dirty="0"/>
              <a:t>采购目录以外且采购预算金额未达到分散采购限额标准的项目，不属于政府采购项目，由采购人按照相关预算支出管理规定和本单位内部控制规程组织实施采购</a:t>
            </a:r>
            <a:r>
              <a:rPr lang="zh-CN" altLang="zh-CN" dirty="0" smtClean="0"/>
              <a:t>。</a:t>
            </a:r>
            <a:endParaRPr lang="zh-CN" altLang="zh-CN" dirty="0"/>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47"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1000"/>
                                        <p:tgtEl>
                                          <p:spTgt spid="16"/>
                                        </p:tgtEl>
                                      </p:cBhvr>
                                    </p:animEffect>
                                    <p:anim calcmode="lin" valueType="num">
                                      <p:cBhvr>
                                        <p:cTn id="16" dur="1000" fill="hold"/>
                                        <p:tgtEl>
                                          <p:spTgt spid="16"/>
                                        </p:tgtEl>
                                        <p:attrNameLst>
                                          <p:attrName>ppt_x</p:attrName>
                                        </p:attrNameLst>
                                      </p:cBhvr>
                                      <p:tavLst>
                                        <p:tav tm="0">
                                          <p:val>
                                            <p:strVal val="#ppt_x"/>
                                          </p:val>
                                        </p:tav>
                                        <p:tav tm="100000">
                                          <p:val>
                                            <p:strVal val="#ppt_x"/>
                                          </p:val>
                                        </p:tav>
                                      </p:tavLst>
                                    </p:anim>
                                    <p:anim calcmode="lin" valueType="num">
                                      <p:cBhvr>
                                        <p:cTn id="17" dur="1000" fill="hold"/>
                                        <p:tgtEl>
                                          <p:spTgt spid="1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5261647" cy="600386"/>
            <a:chOff x="530932" y="384859"/>
            <a:chExt cx="5261647" cy="600386"/>
          </a:xfrm>
        </p:grpSpPr>
        <p:sp>
          <p:nvSpPr>
            <p:cNvPr id="40" name="PA-文本框 7"/>
            <p:cNvSpPr txBox="1"/>
            <p:nvPr>
              <p:custDataLst>
                <p:tags r:id="rId1"/>
              </p:custDataLst>
            </p:nvPr>
          </p:nvSpPr>
          <p:spPr bwMode="auto">
            <a:xfrm>
              <a:off x="1119505" y="400470"/>
              <a:ext cx="4673074"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四、公开招标数额标准</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2379113" y="2243015"/>
            <a:ext cx="9138812" cy="3508653"/>
          </a:xfrm>
          <a:prstGeom prst="rect">
            <a:avLst/>
          </a:prstGeom>
          <a:noFill/>
        </p:spPr>
        <p:txBody>
          <a:bodyPr wrap="square" rtlCol="0">
            <a:spAutoFit/>
          </a:bodyPr>
          <a:lstStyle/>
          <a:p>
            <a:pPr>
              <a:lnSpc>
                <a:spcPct val="150000"/>
              </a:lnSpc>
            </a:pPr>
            <a:r>
              <a:rPr lang="en-US" altLang="zh-CN" sz="2200" dirty="0" smtClean="0">
                <a:latin typeface="微软雅黑" panose="020B0503020204020204" pitchFamily="34" charset="-122"/>
                <a:ea typeface="微软雅黑" panose="020B0503020204020204" pitchFamily="34" charset="-122"/>
              </a:rPr>
              <a:t>       </a:t>
            </a:r>
            <a:r>
              <a:rPr lang="zh-CN" altLang="zh-CN" sz="2200" dirty="0" smtClean="0">
                <a:latin typeface="微软雅黑" panose="020B0503020204020204" pitchFamily="34" charset="-122"/>
                <a:ea typeface="微软雅黑" panose="020B0503020204020204" pitchFamily="34" charset="-122"/>
              </a:rPr>
              <a:t>政府</a:t>
            </a:r>
            <a:r>
              <a:rPr lang="zh-CN" altLang="zh-CN" sz="2200" dirty="0">
                <a:latin typeface="微软雅黑" panose="020B0503020204020204" pitchFamily="34" charset="-122"/>
                <a:ea typeface="微软雅黑" panose="020B0503020204020204" pitchFamily="34" charset="-122"/>
              </a:rPr>
              <a:t>采购货物或服务项目，单项或批量采购金额超过</a:t>
            </a:r>
            <a:r>
              <a:rPr lang="en-US" altLang="zh-CN" sz="2200" dirty="0">
                <a:latin typeface="微软雅黑" panose="020B0503020204020204" pitchFamily="34" charset="-122"/>
                <a:ea typeface="微软雅黑" panose="020B0503020204020204" pitchFamily="34" charset="-122"/>
              </a:rPr>
              <a:t>200</a:t>
            </a:r>
            <a:r>
              <a:rPr lang="zh-CN" altLang="zh-CN" sz="2200" dirty="0">
                <a:latin typeface="微软雅黑" panose="020B0503020204020204" pitchFamily="34" charset="-122"/>
                <a:ea typeface="微软雅黑" panose="020B0503020204020204" pitchFamily="34" charset="-122"/>
              </a:rPr>
              <a:t>万元（含），应采用公开招标方式</a:t>
            </a:r>
            <a:r>
              <a:rPr lang="zh-CN" altLang="zh-CN" sz="2200" dirty="0" smtClean="0">
                <a:latin typeface="微软雅黑" panose="020B0503020204020204" pitchFamily="34" charset="-122"/>
                <a:ea typeface="微软雅黑" panose="020B0503020204020204" pitchFamily="34" charset="-122"/>
              </a:rPr>
              <a:t>。</a:t>
            </a:r>
            <a:endParaRPr lang="en-US" altLang="zh-CN" sz="2200" dirty="0" smtClean="0">
              <a:latin typeface="微软雅黑" panose="020B0503020204020204" pitchFamily="34" charset="-122"/>
              <a:ea typeface="微软雅黑" panose="020B0503020204020204" pitchFamily="34" charset="-122"/>
            </a:endParaRPr>
          </a:p>
          <a:p>
            <a:pPr>
              <a:lnSpc>
                <a:spcPct val="150000"/>
              </a:lnSpc>
            </a:pPr>
            <a:endParaRPr lang="en-US" altLang="zh-CN" sz="1600" dirty="0" smtClean="0">
              <a:latin typeface="微软雅黑" panose="020B0503020204020204" pitchFamily="34" charset="-122"/>
              <a:ea typeface="微软雅黑" panose="020B0503020204020204" pitchFamily="34" charset="-122"/>
            </a:endParaRPr>
          </a:p>
          <a:p>
            <a:pPr>
              <a:lnSpc>
                <a:spcPct val="150000"/>
              </a:lnSpc>
            </a:pPr>
            <a:endParaRPr lang="zh-CN" altLang="zh-CN" sz="1600" dirty="0">
              <a:latin typeface="微软雅黑" panose="020B0503020204020204" pitchFamily="34" charset="-122"/>
              <a:ea typeface="微软雅黑" panose="020B0503020204020204" pitchFamily="34" charset="-122"/>
            </a:endParaRPr>
          </a:p>
          <a:p>
            <a:pPr>
              <a:lnSpc>
                <a:spcPct val="150000"/>
              </a:lnSpc>
            </a:pPr>
            <a:r>
              <a:rPr lang="en-US" altLang="zh-CN" sz="1600" dirty="0" smtClean="0">
                <a:latin typeface="微软雅黑" panose="020B0503020204020204" pitchFamily="34" charset="-122"/>
                <a:ea typeface="微软雅黑" panose="020B0503020204020204" pitchFamily="34" charset="-122"/>
              </a:rPr>
              <a:t>       </a:t>
            </a:r>
            <a:r>
              <a:rPr lang="zh-CN" altLang="zh-CN" sz="2200" dirty="0" smtClean="0">
                <a:latin typeface="微软雅黑" panose="020B0503020204020204" pitchFamily="34" charset="-122"/>
                <a:ea typeface="微软雅黑" panose="020B0503020204020204" pitchFamily="34" charset="-122"/>
              </a:rPr>
              <a:t>政府</a:t>
            </a:r>
            <a:r>
              <a:rPr lang="zh-CN" altLang="zh-CN" sz="2200" dirty="0">
                <a:latin typeface="微软雅黑" panose="020B0503020204020204" pitchFamily="34" charset="-122"/>
                <a:ea typeface="微软雅黑" panose="020B0503020204020204" pitchFamily="34" charset="-122"/>
              </a:rPr>
              <a:t>采购工程以及与工程建设有关的货物、服务公开招标数额标准按照国家有关规定执行。</a:t>
            </a:r>
            <a:endParaRPr lang="zh-CN" altLang="zh-CN" sz="2200" dirty="0">
              <a:latin typeface="微软雅黑" panose="020B0503020204020204" pitchFamily="34" charset="-122"/>
              <a:ea typeface="微软雅黑" panose="020B0503020204020204" pitchFamily="34" charset="-122"/>
            </a:endParaRPr>
          </a:p>
          <a:p>
            <a:pPr>
              <a:lnSpc>
                <a:spcPct val="150000"/>
              </a:lnSpc>
            </a:pPr>
            <a:endParaRPr lang="zh-CN" altLang="en-US" sz="2400" dirty="0">
              <a:latin typeface="微软雅黑" panose="020B0503020204020204" pitchFamily="34" charset="-122"/>
              <a:ea typeface="微软雅黑" panose="020B0503020204020204" pitchFamily="34" charset="-122"/>
            </a:endParaRPr>
          </a:p>
        </p:txBody>
      </p:sp>
      <p:grpSp>
        <p:nvGrpSpPr>
          <p:cNvPr id="10" name="组合 9"/>
          <p:cNvGrpSpPr/>
          <p:nvPr/>
        </p:nvGrpSpPr>
        <p:grpSpPr>
          <a:xfrm>
            <a:off x="1353191" y="2346208"/>
            <a:ext cx="927100" cy="927100"/>
            <a:chOff x="533400" y="1841500"/>
            <a:chExt cx="927100" cy="927100"/>
          </a:xfrm>
        </p:grpSpPr>
        <p:sp>
          <p:nvSpPr>
            <p:cNvPr id="11" name="矩形 10"/>
            <p:cNvSpPr/>
            <p:nvPr/>
          </p:nvSpPr>
          <p:spPr>
            <a:xfrm>
              <a:off x="533400" y="1841500"/>
              <a:ext cx="927100" cy="927100"/>
            </a:xfrm>
            <a:prstGeom prst="rect">
              <a:avLst/>
            </a:prstGeom>
            <a:solidFill>
              <a:srgbClr val="CC43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31043" y="2032000"/>
              <a:ext cx="531813" cy="546100"/>
              <a:chOff x="9969500" y="5291138"/>
              <a:chExt cx="531813" cy="546100"/>
            </a:xfrm>
            <a:solidFill>
              <a:schemeClr val="bg1"/>
            </a:solidFill>
          </p:grpSpPr>
          <p:sp>
            <p:nvSpPr>
              <p:cNvPr id="13" name="Freeform 172"/>
              <p:cNvSpPr>
                <a:spLocks noEditPoints="1"/>
              </p:cNvSpPr>
              <p:nvPr/>
            </p:nvSpPr>
            <p:spPr bwMode="auto">
              <a:xfrm>
                <a:off x="10099675" y="5430838"/>
                <a:ext cx="269875" cy="269875"/>
              </a:xfrm>
              <a:custGeom>
                <a:avLst/>
                <a:gdLst>
                  <a:gd name="T0" fmla="*/ 48 w 95"/>
                  <a:gd name="T1" fmla="*/ 0 h 95"/>
                  <a:gd name="T2" fmla="*/ 0 w 95"/>
                  <a:gd name="T3" fmla="*/ 47 h 95"/>
                  <a:gd name="T4" fmla="*/ 48 w 95"/>
                  <a:gd name="T5" fmla="*/ 95 h 95"/>
                  <a:gd name="T6" fmla="*/ 95 w 95"/>
                  <a:gd name="T7" fmla="*/ 47 h 95"/>
                  <a:gd name="T8" fmla="*/ 48 w 95"/>
                  <a:gd name="T9" fmla="*/ 0 h 95"/>
                  <a:gd name="T10" fmla="*/ 50 w 95"/>
                  <a:gd name="T11" fmla="*/ 73 h 95"/>
                  <a:gd name="T12" fmla="*/ 50 w 95"/>
                  <a:gd name="T13" fmla="*/ 82 h 95"/>
                  <a:gd name="T14" fmla="*/ 45 w 95"/>
                  <a:gd name="T15" fmla="*/ 82 h 95"/>
                  <a:gd name="T16" fmla="*/ 45 w 95"/>
                  <a:gd name="T17" fmla="*/ 73 h 95"/>
                  <a:gd name="T18" fmla="*/ 32 w 95"/>
                  <a:gd name="T19" fmla="*/ 70 h 95"/>
                  <a:gd name="T20" fmla="*/ 34 w 95"/>
                  <a:gd name="T21" fmla="*/ 64 h 95"/>
                  <a:gd name="T22" fmla="*/ 46 w 95"/>
                  <a:gd name="T23" fmla="*/ 68 h 95"/>
                  <a:gd name="T24" fmla="*/ 56 w 95"/>
                  <a:gd name="T25" fmla="*/ 59 h 95"/>
                  <a:gd name="T26" fmla="*/ 46 w 95"/>
                  <a:gd name="T27" fmla="*/ 49 h 95"/>
                  <a:gd name="T28" fmla="*/ 33 w 95"/>
                  <a:gd name="T29" fmla="*/ 35 h 95"/>
                  <a:gd name="T30" fmla="*/ 45 w 95"/>
                  <a:gd name="T31" fmla="*/ 22 h 95"/>
                  <a:gd name="T32" fmla="*/ 45 w 95"/>
                  <a:gd name="T33" fmla="*/ 13 h 95"/>
                  <a:gd name="T34" fmla="*/ 50 w 95"/>
                  <a:gd name="T35" fmla="*/ 13 h 95"/>
                  <a:gd name="T36" fmla="*/ 50 w 95"/>
                  <a:gd name="T37" fmla="*/ 21 h 95"/>
                  <a:gd name="T38" fmla="*/ 61 w 95"/>
                  <a:gd name="T39" fmla="*/ 24 h 95"/>
                  <a:gd name="T40" fmla="*/ 59 w 95"/>
                  <a:gd name="T41" fmla="*/ 30 h 95"/>
                  <a:gd name="T42" fmla="*/ 49 w 95"/>
                  <a:gd name="T43" fmla="*/ 27 h 95"/>
                  <a:gd name="T44" fmla="*/ 40 w 95"/>
                  <a:gd name="T45" fmla="*/ 34 h 95"/>
                  <a:gd name="T46" fmla="*/ 50 w 95"/>
                  <a:gd name="T47" fmla="*/ 44 h 95"/>
                  <a:gd name="T48" fmla="*/ 63 w 95"/>
                  <a:gd name="T49" fmla="*/ 59 h 95"/>
                  <a:gd name="T50" fmla="*/ 50 w 95"/>
                  <a:gd name="T51"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95">
                    <a:moveTo>
                      <a:pt x="48" y="0"/>
                    </a:moveTo>
                    <a:cubicBezTo>
                      <a:pt x="21" y="0"/>
                      <a:pt x="0" y="21"/>
                      <a:pt x="0" y="47"/>
                    </a:cubicBezTo>
                    <a:cubicBezTo>
                      <a:pt x="0" y="74"/>
                      <a:pt x="21" y="95"/>
                      <a:pt x="48" y="95"/>
                    </a:cubicBezTo>
                    <a:cubicBezTo>
                      <a:pt x="74" y="95"/>
                      <a:pt x="95" y="74"/>
                      <a:pt x="95" y="47"/>
                    </a:cubicBezTo>
                    <a:cubicBezTo>
                      <a:pt x="95" y="21"/>
                      <a:pt x="74" y="0"/>
                      <a:pt x="48" y="0"/>
                    </a:cubicBezTo>
                    <a:close/>
                    <a:moveTo>
                      <a:pt x="50" y="73"/>
                    </a:moveTo>
                    <a:cubicBezTo>
                      <a:pt x="50" y="82"/>
                      <a:pt x="50" y="82"/>
                      <a:pt x="50" y="82"/>
                    </a:cubicBezTo>
                    <a:cubicBezTo>
                      <a:pt x="45" y="82"/>
                      <a:pt x="45" y="82"/>
                      <a:pt x="45" y="82"/>
                    </a:cubicBezTo>
                    <a:cubicBezTo>
                      <a:pt x="45" y="73"/>
                      <a:pt x="45" y="73"/>
                      <a:pt x="45" y="73"/>
                    </a:cubicBezTo>
                    <a:cubicBezTo>
                      <a:pt x="40" y="73"/>
                      <a:pt x="35" y="72"/>
                      <a:pt x="32" y="70"/>
                    </a:cubicBezTo>
                    <a:cubicBezTo>
                      <a:pt x="34" y="64"/>
                      <a:pt x="34" y="64"/>
                      <a:pt x="34" y="64"/>
                    </a:cubicBezTo>
                    <a:cubicBezTo>
                      <a:pt x="37" y="66"/>
                      <a:pt x="41" y="68"/>
                      <a:pt x="46" y="68"/>
                    </a:cubicBezTo>
                    <a:cubicBezTo>
                      <a:pt x="52" y="68"/>
                      <a:pt x="56" y="64"/>
                      <a:pt x="56" y="59"/>
                    </a:cubicBezTo>
                    <a:cubicBezTo>
                      <a:pt x="56" y="55"/>
                      <a:pt x="53" y="52"/>
                      <a:pt x="46" y="49"/>
                    </a:cubicBezTo>
                    <a:cubicBezTo>
                      <a:pt x="38" y="46"/>
                      <a:pt x="33" y="42"/>
                      <a:pt x="33" y="35"/>
                    </a:cubicBezTo>
                    <a:cubicBezTo>
                      <a:pt x="33" y="28"/>
                      <a:pt x="38" y="23"/>
                      <a:pt x="45" y="22"/>
                    </a:cubicBezTo>
                    <a:cubicBezTo>
                      <a:pt x="45" y="13"/>
                      <a:pt x="45" y="13"/>
                      <a:pt x="45" y="13"/>
                    </a:cubicBezTo>
                    <a:cubicBezTo>
                      <a:pt x="50" y="13"/>
                      <a:pt x="50" y="13"/>
                      <a:pt x="50" y="13"/>
                    </a:cubicBezTo>
                    <a:cubicBezTo>
                      <a:pt x="50" y="21"/>
                      <a:pt x="50" y="21"/>
                      <a:pt x="50" y="21"/>
                    </a:cubicBezTo>
                    <a:cubicBezTo>
                      <a:pt x="55" y="21"/>
                      <a:pt x="59" y="23"/>
                      <a:pt x="61" y="24"/>
                    </a:cubicBezTo>
                    <a:cubicBezTo>
                      <a:pt x="59" y="30"/>
                      <a:pt x="59" y="30"/>
                      <a:pt x="59" y="30"/>
                    </a:cubicBezTo>
                    <a:cubicBezTo>
                      <a:pt x="57" y="29"/>
                      <a:pt x="54" y="27"/>
                      <a:pt x="49" y="27"/>
                    </a:cubicBezTo>
                    <a:cubicBezTo>
                      <a:pt x="42" y="27"/>
                      <a:pt x="40" y="31"/>
                      <a:pt x="40" y="34"/>
                    </a:cubicBezTo>
                    <a:cubicBezTo>
                      <a:pt x="40" y="38"/>
                      <a:pt x="43" y="41"/>
                      <a:pt x="50" y="44"/>
                    </a:cubicBezTo>
                    <a:cubicBezTo>
                      <a:pt x="59" y="47"/>
                      <a:pt x="63" y="51"/>
                      <a:pt x="63" y="59"/>
                    </a:cubicBezTo>
                    <a:cubicBezTo>
                      <a:pt x="63" y="65"/>
                      <a:pt x="59" y="72"/>
                      <a:pt x="50" y="73"/>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 name="Freeform 173"/>
              <p:cNvSpPr/>
              <p:nvPr/>
            </p:nvSpPr>
            <p:spPr bwMode="auto">
              <a:xfrm>
                <a:off x="9969500" y="5456238"/>
                <a:ext cx="223838" cy="381000"/>
              </a:xfrm>
              <a:custGeom>
                <a:avLst/>
                <a:gdLst>
                  <a:gd name="T0" fmla="*/ 78 w 79"/>
                  <a:gd name="T1" fmla="*/ 94 h 134"/>
                  <a:gd name="T2" fmla="*/ 58 w 79"/>
                  <a:gd name="T3" fmla="*/ 94 h 134"/>
                  <a:gd name="T4" fmla="*/ 58 w 79"/>
                  <a:gd name="T5" fmla="*/ 81 h 134"/>
                  <a:gd name="T6" fmla="*/ 38 w 79"/>
                  <a:gd name="T7" fmla="*/ 38 h 134"/>
                  <a:gd name="T8" fmla="*/ 53 w 79"/>
                  <a:gd name="T9" fmla="*/ 0 h 134"/>
                  <a:gd name="T10" fmla="*/ 22 w 79"/>
                  <a:gd name="T11" fmla="*/ 0 h 134"/>
                  <a:gd name="T12" fmla="*/ 21 w 79"/>
                  <a:gd name="T13" fmla="*/ 1 h 134"/>
                  <a:gd name="T14" fmla="*/ 21 w 79"/>
                  <a:gd name="T15" fmla="*/ 94 h 134"/>
                  <a:gd name="T16" fmla="*/ 1 w 79"/>
                  <a:gd name="T17" fmla="*/ 94 h 134"/>
                  <a:gd name="T18" fmla="*/ 0 w 79"/>
                  <a:gd name="T19" fmla="*/ 95 h 134"/>
                  <a:gd name="T20" fmla="*/ 1 w 79"/>
                  <a:gd name="T21" fmla="*/ 96 h 134"/>
                  <a:gd name="T22" fmla="*/ 39 w 79"/>
                  <a:gd name="T23" fmla="*/ 134 h 134"/>
                  <a:gd name="T24" fmla="*/ 39 w 79"/>
                  <a:gd name="T25" fmla="*/ 134 h 134"/>
                  <a:gd name="T26" fmla="*/ 40 w 79"/>
                  <a:gd name="T27" fmla="*/ 134 h 134"/>
                  <a:gd name="T28" fmla="*/ 78 w 79"/>
                  <a:gd name="T29" fmla="*/ 96 h 134"/>
                  <a:gd name="T30" fmla="*/ 79 w 79"/>
                  <a:gd name="T31" fmla="*/ 95 h 134"/>
                  <a:gd name="T32" fmla="*/ 78 w 79"/>
                  <a:gd name="T33" fmla="*/ 9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9" h="134">
                    <a:moveTo>
                      <a:pt x="78" y="94"/>
                    </a:moveTo>
                    <a:cubicBezTo>
                      <a:pt x="58" y="94"/>
                      <a:pt x="58" y="94"/>
                      <a:pt x="58" y="94"/>
                    </a:cubicBezTo>
                    <a:cubicBezTo>
                      <a:pt x="58" y="81"/>
                      <a:pt x="58" y="81"/>
                      <a:pt x="58" y="81"/>
                    </a:cubicBezTo>
                    <a:cubicBezTo>
                      <a:pt x="46" y="71"/>
                      <a:pt x="38" y="56"/>
                      <a:pt x="38" y="38"/>
                    </a:cubicBezTo>
                    <a:cubicBezTo>
                      <a:pt x="38" y="23"/>
                      <a:pt x="44" y="10"/>
                      <a:pt x="53" y="0"/>
                    </a:cubicBezTo>
                    <a:cubicBezTo>
                      <a:pt x="22" y="0"/>
                      <a:pt x="22" y="0"/>
                      <a:pt x="22" y="0"/>
                    </a:cubicBezTo>
                    <a:cubicBezTo>
                      <a:pt x="21" y="0"/>
                      <a:pt x="21" y="0"/>
                      <a:pt x="21" y="1"/>
                    </a:cubicBezTo>
                    <a:cubicBezTo>
                      <a:pt x="21" y="94"/>
                      <a:pt x="21" y="94"/>
                      <a:pt x="21" y="94"/>
                    </a:cubicBezTo>
                    <a:cubicBezTo>
                      <a:pt x="1" y="94"/>
                      <a:pt x="1" y="94"/>
                      <a:pt x="1" y="94"/>
                    </a:cubicBezTo>
                    <a:cubicBezTo>
                      <a:pt x="1" y="94"/>
                      <a:pt x="0" y="94"/>
                      <a:pt x="0" y="95"/>
                    </a:cubicBezTo>
                    <a:cubicBezTo>
                      <a:pt x="0" y="95"/>
                      <a:pt x="0" y="96"/>
                      <a:pt x="1" y="96"/>
                    </a:cubicBezTo>
                    <a:cubicBezTo>
                      <a:pt x="39" y="134"/>
                      <a:pt x="39" y="134"/>
                      <a:pt x="39" y="134"/>
                    </a:cubicBezTo>
                    <a:cubicBezTo>
                      <a:pt x="39" y="134"/>
                      <a:pt x="39" y="134"/>
                      <a:pt x="39" y="134"/>
                    </a:cubicBezTo>
                    <a:cubicBezTo>
                      <a:pt x="40" y="134"/>
                      <a:pt x="40" y="134"/>
                      <a:pt x="40" y="134"/>
                    </a:cubicBezTo>
                    <a:cubicBezTo>
                      <a:pt x="78" y="96"/>
                      <a:pt x="78" y="96"/>
                      <a:pt x="78" y="96"/>
                    </a:cubicBezTo>
                    <a:cubicBezTo>
                      <a:pt x="79" y="96"/>
                      <a:pt x="79" y="95"/>
                      <a:pt x="79" y="95"/>
                    </a:cubicBezTo>
                    <a:cubicBezTo>
                      <a:pt x="78" y="94"/>
                      <a:pt x="78" y="94"/>
                      <a:pt x="78" y="9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8" name="Freeform 174"/>
              <p:cNvSpPr/>
              <p:nvPr/>
            </p:nvSpPr>
            <p:spPr bwMode="auto">
              <a:xfrm>
                <a:off x="10275888" y="5291138"/>
                <a:ext cx="225425" cy="384175"/>
              </a:xfrm>
              <a:custGeom>
                <a:avLst/>
                <a:gdLst>
                  <a:gd name="T0" fmla="*/ 79 w 79"/>
                  <a:gd name="T1" fmla="*/ 39 h 135"/>
                  <a:gd name="T2" fmla="*/ 40 w 79"/>
                  <a:gd name="T3" fmla="*/ 1 h 135"/>
                  <a:gd name="T4" fmla="*/ 39 w 79"/>
                  <a:gd name="T5" fmla="*/ 1 h 135"/>
                  <a:gd name="T6" fmla="*/ 1 w 79"/>
                  <a:gd name="T7" fmla="*/ 39 h 135"/>
                  <a:gd name="T8" fmla="*/ 0 w 79"/>
                  <a:gd name="T9" fmla="*/ 40 h 135"/>
                  <a:gd name="T10" fmla="*/ 1 w 79"/>
                  <a:gd name="T11" fmla="*/ 41 h 135"/>
                  <a:gd name="T12" fmla="*/ 21 w 79"/>
                  <a:gd name="T13" fmla="*/ 41 h 135"/>
                  <a:gd name="T14" fmla="*/ 21 w 79"/>
                  <a:gd name="T15" fmla="*/ 53 h 135"/>
                  <a:gd name="T16" fmla="*/ 41 w 79"/>
                  <a:gd name="T17" fmla="*/ 96 h 135"/>
                  <a:gd name="T18" fmla="*/ 26 w 79"/>
                  <a:gd name="T19" fmla="*/ 135 h 135"/>
                  <a:gd name="T20" fmla="*/ 57 w 79"/>
                  <a:gd name="T21" fmla="*/ 135 h 135"/>
                  <a:gd name="T22" fmla="*/ 58 w 79"/>
                  <a:gd name="T23" fmla="*/ 134 h 135"/>
                  <a:gd name="T24" fmla="*/ 58 w 79"/>
                  <a:gd name="T25" fmla="*/ 41 h 135"/>
                  <a:gd name="T26" fmla="*/ 78 w 79"/>
                  <a:gd name="T27" fmla="*/ 41 h 135"/>
                  <a:gd name="T28" fmla="*/ 79 w 79"/>
                  <a:gd name="T29" fmla="*/ 40 h 135"/>
                  <a:gd name="T30" fmla="*/ 79 w 79"/>
                  <a:gd name="T31" fmla="*/ 3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9" h="135">
                    <a:moveTo>
                      <a:pt x="79" y="39"/>
                    </a:moveTo>
                    <a:cubicBezTo>
                      <a:pt x="40" y="1"/>
                      <a:pt x="40" y="1"/>
                      <a:pt x="40" y="1"/>
                    </a:cubicBezTo>
                    <a:cubicBezTo>
                      <a:pt x="40" y="0"/>
                      <a:pt x="39" y="0"/>
                      <a:pt x="39" y="1"/>
                    </a:cubicBezTo>
                    <a:cubicBezTo>
                      <a:pt x="1" y="39"/>
                      <a:pt x="1" y="39"/>
                      <a:pt x="1" y="39"/>
                    </a:cubicBezTo>
                    <a:cubicBezTo>
                      <a:pt x="0" y="39"/>
                      <a:pt x="0" y="40"/>
                      <a:pt x="0" y="40"/>
                    </a:cubicBezTo>
                    <a:cubicBezTo>
                      <a:pt x="1" y="40"/>
                      <a:pt x="1" y="41"/>
                      <a:pt x="1" y="41"/>
                    </a:cubicBezTo>
                    <a:cubicBezTo>
                      <a:pt x="21" y="41"/>
                      <a:pt x="21" y="41"/>
                      <a:pt x="21" y="41"/>
                    </a:cubicBezTo>
                    <a:cubicBezTo>
                      <a:pt x="21" y="53"/>
                      <a:pt x="21" y="53"/>
                      <a:pt x="21" y="53"/>
                    </a:cubicBezTo>
                    <a:cubicBezTo>
                      <a:pt x="33" y="64"/>
                      <a:pt x="41" y="79"/>
                      <a:pt x="41" y="96"/>
                    </a:cubicBezTo>
                    <a:cubicBezTo>
                      <a:pt x="41" y="111"/>
                      <a:pt x="35" y="125"/>
                      <a:pt x="26" y="135"/>
                    </a:cubicBezTo>
                    <a:cubicBezTo>
                      <a:pt x="57" y="135"/>
                      <a:pt x="57" y="135"/>
                      <a:pt x="57" y="135"/>
                    </a:cubicBezTo>
                    <a:cubicBezTo>
                      <a:pt x="58" y="135"/>
                      <a:pt x="58" y="135"/>
                      <a:pt x="58" y="134"/>
                    </a:cubicBezTo>
                    <a:cubicBezTo>
                      <a:pt x="58" y="41"/>
                      <a:pt x="58" y="41"/>
                      <a:pt x="58" y="41"/>
                    </a:cubicBezTo>
                    <a:cubicBezTo>
                      <a:pt x="78" y="41"/>
                      <a:pt x="78" y="41"/>
                      <a:pt x="78" y="41"/>
                    </a:cubicBezTo>
                    <a:cubicBezTo>
                      <a:pt x="78" y="41"/>
                      <a:pt x="79" y="40"/>
                      <a:pt x="79" y="40"/>
                    </a:cubicBezTo>
                    <a:cubicBezTo>
                      <a:pt x="79" y="40"/>
                      <a:pt x="79" y="39"/>
                      <a:pt x="79" y="39"/>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19" name="组合 18"/>
          <p:cNvGrpSpPr/>
          <p:nvPr/>
        </p:nvGrpSpPr>
        <p:grpSpPr>
          <a:xfrm>
            <a:off x="1353191" y="4034213"/>
            <a:ext cx="927100" cy="927100"/>
            <a:chOff x="533400" y="3435360"/>
            <a:chExt cx="927100" cy="927100"/>
          </a:xfrm>
        </p:grpSpPr>
        <p:sp>
          <p:nvSpPr>
            <p:cNvPr id="20" name="矩形 19"/>
            <p:cNvSpPr/>
            <p:nvPr/>
          </p:nvSpPr>
          <p:spPr>
            <a:xfrm>
              <a:off x="533400" y="3435360"/>
              <a:ext cx="927100" cy="9271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8"/>
            <p:cNvSpPr>
              <a:spLocks noEditPoints="1"/>
            </p:cNvSpPr>
            <p:nvPr/>
          </p:nvSpPr>
          <p:spPr bwMode="auto">
            <a:xfrm>
              <a:off x="719931" y="3616326"/>
              <a:ext cx="381000" cy="498475"/>
            </a:xfrm>
            <a:custGeom>
              <a:avLst/>
              <a:gdLst>
                <a:gd name="T0" fmla="*/ 105 w 131"/>
                <a:gd name="T1" fmla="*/ 142 h 171"/>
                <a:gd name="T2" fmla="*/ 101 w 131"/>
                <a:gd name="T3" fmla="*/ 143 h 171"/>
                <a:gd name="T4" fmla="*/ 29 w 131"/>
                <a:gd name="T5" fmla="*/ 143 h 171"/>
                <a:gd name="T6" fmla="*/ 25 w 131"/>
                <a:gd name="T7" fmla="*/ 139 h 171"/>
                <a:gd name="T8" fmla="*/ 29 w 131"/>
                <a:gd name="T9" fmla="*/ 135 h 171"/>
                <a:gd name="T10" fmla="*/ 101 w 131"/>
                <a:gd name="T11" fmla="*/ 135 h 171"/>
                <a:gd name="T12" fmla="*/ 104 w 131"/>
                <a:gd name="T13" fmla="*/ 136 h 171"/>
                <a:gd name="T14" fmla="*/ 101 w 131"/>
                <a:gd name="T15" fmla="*/ 117 h 171"/>
                <a:gd name="T16" fmla="*/ 101 w 131"/>
                <a:gd name="T17" fmla="*/ 117 h 171"/>
                <a:gd name="T18" fmla="*/ 29 w 131"/>
                <a:gd name="T19" fmla="*/ 117 h 171"/>
                <a:gd name="T20" fmla="*/ 25 w 131"/>
                <a:gd name="T21" fmla="*/ 113 h 171"/>
                <a:gd name="T22" fmla="*/ 29 w 131"/>
                <a:gd name="T23" fmla="*/ 109 h 171"/>
                <a:gd name="T24" fmla="*/ 101 w 131"/>
                <a:gd name="T25" fmla="*/ 109 h 171"/>
                <a:gd name="T26" fmla="*/ 103 w 131"/>
                <a:gd name="T27" fmla="*/ 109 h 171"/>
                <a:gd name="T28" fmla="*/ 104 w 131"/>
                <a:gd name="T29" fmla="*/ 107 h 171"/>
                <a:gd name="T30" fmla="*/ 110 w 131"/>
                <a:gd name="T31" fmla="*/ 105 h 171"/>
                <a:gd name="T32" fmla="*/ 111 w 131"/>
                <a:gd name="T33" fmla="*/ 105 h 171"/>
                <a:gd name="T34" fmla="*/ 113 w 131"/>
                <a:gd name="T35" fmla="*/ 105 h 171"/>
                <a:gd name="T36" fmla="*/ 118 w 131"/>
                <a:gd name="T37" fmla="*/ 106 h 171"/>
                <a:gd name="T38" fmla="*/ 131 w 131"/>
                <a:gd name="T39" fmla="*/ 101 h 171"/>
                <a:gd name="T40" fmla="*/ 131 w 131"/>
                <a:gd name="T41" fmla="*/ 1 h 171"/>
                <a:gd name="T42" fmla="*/ 130 w 131"/>
                <a:gd name="T43" fmla="*/ 0 h 171"/>
                <a:gd name="T44" fmla="*/ 1 w 131"/>
                <a:gd name="T45" fmla="*/ 0 h 171"/>
                <a:gd name="T46" fmla="*/ 0 w 131"/>
                <a:gd name="T47" fmla="*/ 1 h 171"/>
                <a:gd name="T48" fmla="*/ 0 w 131"/>
                <a:gd name="T49" fmla="*/ 170 h 171"/>
                <a:gd name="T50" fmla="*/ 1 w 131"/>
                <a:gd name="T51" fmla="*/ 171 h 171"/>
                <a:gd name="T52" fmla="*/ 113 w 131"/>
                <a:gd name="T53" fmla="*/ 171 h 171"/>
                <a:gd name="T54" fmla="*/ 112 w 131"/>
                <a:gd name="T55" fmla="*/ 169 h 171"/>
                <a:gd name="T56" fmla="*/ 105 w 131"/>
                <a:gd name="T57" fmla="*/ 142 h 171"/>
                <a:gd name="T58" fmla="*/ 29 w 131"/>
                <a:gd name="T59" fmla="*/ 28 h 171"/>
                <a:gd name="T60" fmla="*/ 101 w 131"/>
                <a:gd name="T61" fmla="*/ 28 h 171"/>
                <a:gd name="T62" fmla="*/ 105 w 131"/>
                <a:gd name="T63" fmla="*/ 33 h 171"/>
                <a:gd name="T64" fmla="*/ 101 w 131"/>
                <a:gd name="T65" fmla="*/ 37 h 171"/>
                <a:gd name="T66" fmla="*/ 29 w 131"/>
                <a:gd name="T67" fmla="*/ 37 h 171"/>
                <a:gd name="T68" fmla="*/ 25 w 131"/>
                <a:gd name="T69" fmla="*/ 33 h 171"/>
                <a:gd name="T70" fmla="*/ 29 w 131"/>
                <a:gd name="T71" fmla="*/ 28 h 171"/>
                <a:gd name="T72" fmla="*/ 29 w 131"/>
                <a:gd name="T73" fmla="*/ 55 h 171"/>
                <a:gd name="T74" fmla="*/ 101 w 131"/>
                <a:gd name="T75" fmla="*/ 55 h 171"/>
                <a:gd name="T76" fmla="*/ 105 w 131"/>
                <a:gd name="T77" fmla="*/ 59 h 171"/>
                <a:gd name="T78" fmla="*/ 101 w 131"/>
                <a:gd name="T79" fmla="*/ 63 h 171"/>
                <a:gd name="T80" fmla="*/ 29 w 131"/>
                <a:gd name="T81" fmla="*/ 63 h 171"/>
                <a:gd name="T82" fmla="*/ 25 w 131"/>
                <a:gd name="T83" fmla="*/ 59 h 171"/>
                <a:gd name="T84" fmla="*/ 29 w 131"/>
                <a:gd name="T85" fmla="*/ 55 h 171"/>
                <a:gd name="T86" fmla="*/ 29 w 131"/>
                <a:gd name="T87" fmla="*/ 82 h 171"/>
                <a:gd name="T88" fmla="*/ 101 w 131"/>
                <a:gd name="T89" fmla="*/ 82 h 171"/>
                <a:gd name="T90" fmla="*/ 105 w 131"/>
                <a:gd name="T91" fmla="*/ 86 h 171"/>
                <a:gd name="T92" fmla="*/ 101 w 131"/>
                <a:gd name="T93" fmla="*/ 90 h 171"/>
                <a:gd name="T94" fmla="*/ 29 w 131"/>
                <a:gd name="T95" fmla="*/ 90 h 171"/>
                <a:gd name="T96" fmla="*/ 25 w 131"/>
                <a:gd name="T97" fmla="*/ 86 h 171"/>
                <a:gd name="T98" fmla="*/ 29 w 131"/>
                <a:gd name="T99" fmla="*/ 8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31" h="171">
                  <a:moveTo>
                    <a:pt x="105" y="142"/>
                  </a:moveTo>
                  <a:cubicBezTo>
                    <a:pt x="104" y="143"/>
                    <a:pt x="103" y="143"/>
                    <a:pt x="101" y="143"/>
                  </a:cubicBezTo>
                  <a:cubicBezTo>
                    <a:pt x="29" y="143"/>
                    <a:pt x="29" y="143"/>
                    <a:pt x="29" y="143"/>
                  </a:cubicBezTo>
                  <a:cubicBezTo>
                    <a:pt x="27" y="143"/>
                    <a:pt x="25" y="142"/>
                    <a:pt x="25" y="139"/>
                  </a:cubicBezTo>
                  <a:cubicBezTo>
                    <a:pt x="25" y="137"/>
                    <a:pt x="27" y="135"/>
                    <a:pt x="29" y="135"/>
                  </a:cubicBezTo>
                  <a:cubicBezTo>
                    <a:pt x="101" y="135"/>
                    <a:pt x="101" y="135"/>
                    <a:pt x="101" y="135"/>
                  </a:cubicBezTo>
                  <a:cubicBezTo>
                    <a:pt x="102" y="135"/>
                    <a:pt x="103" y="136"/>
                    <a:pt x="104" y="136"/>
                  </a:cubicBezTo>
                  <a:cubicBezTo>
                    <a:pt x="102" y="128"/>
                    <a:pt x="102" y="121"/>
                    <a:pt x="101" y="117"/>
                  </a:cubicBezTo>
                  <a:cubicBezTo>
                    <a:pt x="101" y="117"/>
                    <a:pt x="101" y="117"/>
                    <a:pt x="101" y="117"/>
                  </a:cubicBezTo>
                  <a:cubicBezTo>
                    <a:pt x="29" y="117"/>
                    <a:pt x="29" y="117"/>
                    <a:pt x="29" y="117"/>
                  </a:cubicBezTo>
                  <a:cubicBezTo>
                    <a:pt x="27" y="117"/>
                    <a:pt x="25" y="115"/>
                    <a:pt x="25" y="113"/>
                  </a:cubicBezTo>
                  <a:cubicBezTo>
                    <a:pt x="25" y="110"/>
                    <a:pt x="27" y="109"/>
                    <a:pt x="29" y="109"/>
                  </a:cubicBezTo>
                  <a:cubicBezTo>
                    <a:pt x="101" y="109"/>
                    <a:pt x="101" y="109"/>
                    <a:pt x="101" y="109"/>
                  </a:cubicBezTo>
                  <a:cubicBezTo>
                    <a:pt x="102" y="109"/>
                    <a:pt x="102" y="109"/>
                    <a:pt x="103" y="109"/>
                  </a:cubicBezTo>
                  <a:cubicBezTo>
                    <a:pt x="103" y="108"/>
                    <a:pt x="104" y="107"/>
                    <a:pt x="104" y="107"/>
                  </a:cubicBezTo>
                  <a:cubicBezTo>
                    <a:pt x="106" y="105"/>
                    <a:pt x="108" y="105"/>
                    <a:pt x="110" y="105"/>
                  </a:cubicBezTo>
                  <a:cubicBezTo>
                    <a:pt x="111" y="105"/>
                    <a:pt x="111" y="105"/>
                    <a:pt x="111" y="105"/>
                  </a:cubicBezTo>
                  <a:cubicBezTo>
                    <a:pt x="113" y="105"/>
                    <a:pt x="113" y="105"/>
                    <a:pt x="113" y="105"/>
                  </a:cubicBezTo>
                  <a:cubicBezTo>
                    <a:pt x="114" y="105"/>
                    <a:pt x="116" y="106"/>
                    <a:pt x="118" y="106"/>
                  </a:cubicBezTo>
                  <a:cubicBezTo>
                    <a:pt x="123" y="106"/>
                    <a:pt x="127" y="103"/>
                    <a:pt x="131" y="101"/>
                  </a:cubicBezTo>
                  <a:cubicBezTo>
                    <a:pt x="131" y="1"/>
                    <a:pt x="131" y="1"/>
                    <a:pt x="131" y="1"/>
                  </a:cubicBezTo>
                  <a:cubicBezTo>
                    <a:pt x="131" y="1"/>
                    <a:pt x="131" y="0"/>
                    <a:pt x="130" y="0"/>
                  </a:cubicBezTo>
                  <a:cubicBezTo>
                    <a:pt x="1" y="0"/>
                    <a:pt x="1" y="0"/>
                    <a:pt x="1" y="0"/>
                  </a:cubicBezTo>
                  <a:cubicBezTo>
                    <a:pt x="0" y="0"/>
                    <a:pt x="0" y="1"/>
                    <a:pt x="0" y="1"/>
                  </a:cubicBezTo>
                  <a:cubicBezTo>
                    <a:pt x="0" y="170"/>
                    <a:pt x="0" y="170"/>
                    <a:pt x="0" y="170"/>
                  </a:cubicBezTo>
                  <a:cubicBezTo>
                    <a:pt x="0" y="171"/>
                    <a:pt x="0" y="171"/>
                    <a:pt x="1" y="171"/>
                  </a:cubicBezTo>
                  <a:cubicBezTo>
                    <a:pt x="113" y="171"/>
                    <a:pt x="113" y="171"/>
                    <a:pt x="113" y="171"/>
                  </a:cubicBezTo>
                  <a:cubicBezTo>
                    <a:pt x="113" y="171"/>
                    <a:pt x="112" y="170"/>
                    <a:pt x="112" y="169"/>
                  </a:cubicBezTo>
                  <a:cubicBezTo>
                    <a:pt x="109" y="163"/>
                    <a:pt x="106" y="152"/>
                    <a:pt x="105" y="142"/>
                  </a:cubicBezTo>
                  <a:close/>
                  <a:moveTo>
                    <a:pt x="29" y="28"/>
                  </a:moveTo>
                  <a:cubicBezTo>
                    <a:pt x="101" y="28"/>
                    <a:pt x="101" y="28"/>
                    <a:pt x="101" y="28"/>
                  </a:cubicBezTo>
                  <a:cubicBezTo>
                    <a:pt x="104" y="28"/>
                    <a:pt x="105" y="30"/>
                    <a:pt x="105" y="33"/>
                  </a:cubicBezTo>
                  <a:cubicBezTo>
                    <a:pt x="105" y="35"/>
                    <a:pt x="104" y="37"/>
                    <a:pt x="101" y="37"/>
                  </a:cubicBezTo>
                  <a:cubicBezTo>
                    <a:pt x="29" y="37"/>
                    <a:pt x="29" y="37"/>
                    <a:pt x="29" y="37"/>
                  </a:cubicBezTo>
                  <a:cubicBezTo>
                    <a:pt x="27" y="37"/>
                    <a:pt x="25" y="35"/>
                    <a:pt x="25" y="33"/>
                  </a:cubicBezTo>
                  <a:cubicBezTo>
                    <a:pt x="25" y="30"/>
                    <a:pt x="27" y="28"/>
                    <a:pt x="29" y="28"/>
                  </a:cubicBezTo>
                  <a:close/>
                  <a:moveTo>
                    <a:pt x="29" y="55"/>
                  </a:moveTo>
                  <a:cubicBezTo>
                    <a:pt x="101" y="55"/>
                    <a:pt x="101" y="55"/>
                    <a:pt x="101" y="55"/>
                  </a:cubicBezTo>
                  <a:cubicBezTo>
                    <a:pt x="104" y="55"/>
                    <a:pt x="105" y="57"/>
                    <a:pt x="105" y="59"/>
                  </a:cubicBezTo>
                  <a:cubicBezTo>
                    <a:pt x="105" y="61"/>
                    <a:pt x="104" y="63"/>
                    <a:pt x="101" y="63"/>
                  </a:cubicBezTo>
                  <a:cubicBezTo>
                    <a:pt x="29" y="63"/>
                    <a:pt x="29" y="63"/>
                    <a:pt x="29" y="63"/>
                  </a:cubicBezTo>
                  <a:cubicBezTo>
                    <a:pt x="27" y="63"/>
                    <a:pt x="25" y="61"/>
                    <a:pt x="25" y="59"/>
                  </a:cubicBezTo>
                  <a:cubicBezTo>
                    <a:pt x="25" y="57"/>
                    <a:pt x="27" y="55"/>
                    <a:pt x="29" y="55"/>
                  </a:cubicBezTo>
                  <a:close/>
                  <a:moveTo>
                    <a:pt x="29" y="82"/>
                  </a:moveTo>
                  <a:cubicBezTo>
                    <a:pt x="101" y="82"/>
                    <a:pt x="101" y="82"/>
                    <a:pt x="101" y="82"/>
                  </a:cubicBezTo>
                  <a:cubicBezTo>
                    <a:pt x="104" y="82"/>
                    <a:pt x="105" y="84"/>
                    <a:pt x="105" y="86"/>
                  </a:cubicBezTo>
                  <a:cubicBezTo>
                    <a:pt x="105" y="88"/>
                    <a:pt x="104" y="90"/>
                    <a:pt x="101" y="90"/>
                  </a:cubicBezTo>
                  <a:cubicBezTo>
                    <a:pt x="29" y="90"/>
                    <a:pt x="29" y="90"/>
                    <a:pt x="29" y="90"/>
                  </a:cubicBezTo>
                  <a:cubicBezTo>
                    <a:pt x="27" y="90"/>
                    <a:pt x="25" y="88"/>
                    <a:pt x="25" y="86"/>
                  </a:cubicBezTo>
                  <a:cubicBezTo>
                    <a:pt x="25" y="84"/>
                    <a:pt x="27" y="82"/>
                    <a:pt x="29" y="82"/>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2" name="Freeform 99"/>
            <p:cNvSpPr>
              <a:spLocks noEditPoints="1"/>
            </p:cNvSpPr>
            <p:nvPr/>
          </p:nvSpPr>
          <p:spPr bwMode="auto">
            <a:xfrm>
              <a:off x="1037431" y="3883026"/>
              <a:ext cx="241300" cy="293688"/>
            </a:xfrm>
            <a:custGeom>
              <a:avLst/>
              <a:gdLst>
                <a:gd name="T0" fmla="*/ 82 w 83"/>
                <a:gd name="T1" fmla="*/ 22 h 101"/>
                <a:gd name="T2" fmla="*/ 81 w 83"/>
                <a:gd name="T3" fmla="*/ 22 h 101"/>
                <a:gd name="T4" fmla="*/ 74 w 83"/>
                <a:gd name="T5" fmla="*/ 23 h 101"/>
                <a:gd name="T6" fmla="*/ 42 w 83"/>
                <a:gd name="T7" fmla="*/ 1 h 101"/>
                <a:gd name="T8" fmla="*/ 41 w 83"/>
                <a:gd name="T9" fmla="*/ 0 h 101"/>
                <a:gd name="T10" fmla="*/ 41 w 83"/>
                <a:gd name="T11" fmla="*/ 1 h 101"/>
                <a:gd name="T12" fmla="*/ 9 w 83"/>
                <a:gd name="T13" fmla="*/ 23 h 101"/>
                <a:gd name="T14" fmla="*/ 9 w 83"/>
                <a:gd name="T15" fmla="*/ 23 h 101"/>
                <a:gd name="T16" fmla="*/ 2 w 83"/>
                <a:gd name="T17" fmla="*/ 22 h 101"/>
                <a:gd name="T18" fmla="*/ 1 w 83"/>
                <a:gd name="T19" fmla="*/ 22 h 101"/>
                <a:gd name="T20" fmla="*/ 0 w 83"/>
                <a:gd name="T21" fmla="*/ 23 h 101"/>
                <a:gd name="T22" fmla="*/ 10 w 83"/>
                <a:gd name="T23" fmla="*/ 74 h 101"/>
                <a:gd name="T24" fmla="*/ 33 w 83"/>
                <a:gd name="T25" fmla="*/ 94 h 101"/>
                <a:gd name="T26" fmla="*/ 40 w 83"/>
                <a:gd name="T27" fmla="*/ 101 h 101"/>
                <a:gd name="T28" fmla="*/ 41 w 83"/>
                <a:gd name="T29" fmla="*/ 101 h 101"/>
                <a:gd name="T30" fmla="*/ 42 w 83"/>
                <a:gd name="T31" fmla="*/ 101 h 101"/>
                <a:gd name="T32" fmla="*/ 50 w 83"/>
                <a:gd name="T33" fmla="*/ 94 h 101"/>
                <a:gd name="T34" fmla="*/ 73 w 83"/>
                <a:gd name="T35" fmla="*/ 74 h 101"/>
                <a:gd name="T36" fmla="*/ 83 w 83"/>
                <a:gd name="T37" fmla="*/ 23 h 101"/>
                <a:gd name="T38" fmla="*/ 82 w 83"/>
                <a:gd name="T39" fmla="*/ 22 h 101"/>
                <a:gd name="T40" fmla="*/ 54 w 83"/>
                <a:gd name="T41" fmla="*/ 67 h 101"/>
                <a:gd name="T42" fmla="*/ 28 w 83"/>
                <a:gd name="T43" fmla="*/ 67 h 101"/>
                <a:gd name="T44" fmla="*/ 24 w 83"/>
                <a:gd name="T45" fmla="*/ 63 h 101"/>
                <a:gd name="T46" fmla="*/ 28 w 83"/>
                <a:gd name="T47" fmla="*/ 59 h 101"/>
                <a:gd name="T48" fmla="*/ 54 w 83"/>
                <a:gd name="T49" fmla="*/ 59 h 101"/>
                <a:gd name="T50" fmla="*/ 58 w 83"/>
                <a:gd name="T51" fmla="*/ 63 h 101"/>
                <a:gd name="T52" fmla="*/ 54 w 83"/>
                <a:gd name="T53" fmla="*/ 67 h 101"/>
                <a:gd name="T54" fmla="*/ 59 w 83"/>
                <a:gd name="T55" fmla="*/ 48 h 101"/>
                <a:gd name="T56" fmla="*/ 23 w 83"/>
                <a:gd name="T57" fmla="*/ 48 h 101"/>
                <a:gd name="T58" fmla="*/ 19 w 83"/>
                <a:gd name="T59" fmla="*/ 44 h 101"/>
                <a:gd name="T60" fmla="*/ 23 w 83"/>
                <a:gd name="T61" fmla="*/ 40 h 101"/>
                <a:gd name="T62" fmla="*/ 59 w 83"/>
                <a:gd name="T63" fmla="*/ 40 h 101"/>
                <a:gd name="T64" fmla="*/ 63 w 83"/>
                <a:gd name="T65" fmla="*/ 44 h 101"/>
                <a:gd name="T66" fmla="*/ 59 w 83"/>
                <a:gd name="T67" fmla="*/ 4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3" h="101">
                  <a:moveTo>
                    <a:pt x="82" y="22"/>
                  </a:moveTo>
                  <a:cubicBezTo>
                    <a:pt x="82" y="22"/>
                    <a:pt x="82" y="22"/>
                    <a:pt x="81" y="22"/>
                  </a:cubicBezTo>
                  <a:cubicBezTo>
                    <a:pt x="79" y="22"/>
                    <a:pt x="77" y="23"/>
                    <a:pt x="74" y="23"/>
                  </a:cubicBezTo>
                  <a:cubicBezTo>
                    <a:pt x="54" y="23"/>
                    <a:pt x="43" y="1"/>
                    <a:pt x="42" y="1"/>
                  </a:cubicBezTo>
                  <a:cubicBezTo>
                    <a:pt x="42" y="0"/>
                    <a:pt x="42" y="0"/>
                    <a:pt x="41" y="0"/>
                  </a:cubicBezTo>
                  <a:cubicBezTo>
                    <a:pt x="41" y="0"/>
                    <a:pt x="41" y="0"/>
                    <a:pt x="41" y="1"/>
                  </a:cubicBezTo>
                  <a:cubicBezTo>
                    <a:pt x="40" y="1"/>
                    <a:pt x="29" y="23"/>
                    <a:pt x="9" y="23"/>
                  </a:cubicBezTo>
                  <a:cubicBezTo>
                    <a:pt x="9" y="23"/>
                    <a:pt x="9" y="23"/>
                    <a:pt x="9" y="23"/>
                  </a:cubicBezTo>
                  <a:cubicBezTo>
                    <a:pt x="6" y="23"/>
                    <a:pt x="4" y="22"/>
                    <a:pt x="2" y="22"/>
                  </a:cubicBezTo>
                  <a:cubicBezTo>
                    <a:pt x="1" y="22"/>
                    <a:pt x="1" y="22"/>
                    <a:pt x="1" y="22"/>
                  </a:cubicBezTo>
                  <a:cubicBezTo>
                    <a:pt x="1" y="22"/>
                    <a:pt x="0" y="23"/>
                    <a:pt x="0" y="23"/>
                  </a:cubicBezTo>
                  <a:cubicBezTo>
                    <a:pt x="1" y="25"/>
                    <a:pt x="3" y="62"/>
                    <a:pt x="10" y="74"/>
                  </a:cubicBezTo>
                  <a:cubicBezTo>
                    <a:pt x="18" y="87"/>
                    <a:pt x="26" y="91"/>
                    <a:pt x="33" y="94"/>
                  </a:cubicBezTo>
                  <a:cubicBezTo>
                    <a:pt x="37" y="96"/>
                    <a:pt x="40" y="98"/>
                    <a:pt x="40" y="101"/>
                  </a:cubicBezTo>
                  <a:cubicBezTo>
                    <a:pt x="41" y="101"/>
                    <a:pt x="41" y="101"/>
                    <a:pt x="41" y="101"/>
                  </a:cubicBezTo>
                  <a:cubicBezTo>
                    <a:pt x="42" y="101"/>
                    <a:pt x="42" y="101"/>
                    <a:pt x="42" y="101"/>
                  </a:cubicBezTo>
                  <a:cubicBezTo>
                    <a:pt x="43" y="98"/>
                    <a:pt x="46" y="96"/>
                    <a:pt x="50" y="94"/>
                  </a:cubicBezTo>
                  <a:cubicBezTo>
                    <a:pt x="57" y="91"/>
                    <a:pt x="65" y="87"/>
                    <a:pt x="73" y="74"/>
                  </a:cubicBezTo>
                  <a:cubicBezTo>
                    <a:pt x="80" y="62"/>
                    <a:pt x="82" y="25"/>
                    <a:pt x="83" y="23"/>
                  </a:cubicBezTo>
                  <a:cubicBezTo>
                    <a:pt x="83" y="23"/>
                    <a:pt x="82" y="22"/>
                    <a:pt x="82" y="22"/>
                  </a:cubicBezTo>
                  <a:close/>
                  <a:moveTo>
                    <a:pt x="54" y="67"/>
                  </a:moveTo>
                  <a:cubicBezTo>
                    <a:pt x="28" y="67"/>
                    <a:pt x="28" y="67"/>
                    <a:pt x="28" y="67"/>
                  </a:cubicBezTo>
                  <a:cubicBezTo>
                    <a:pt x="25" y="67"/>
                    <a:pt x="24" y="66"/>
                    <a:pt x="24" y="63"/>
                  </a:cubicBezTo>
                  <a:cubicBezTo>
                    <a:pt x="24" y="61"/>
                    <a:pt x="25" y="59"/>
                    <a:pt x="28" y="59"/>
                  </a:cubicBezTo>
                  <a:cubicBezTo>
                    <a:pt x="54" y="59"/>
                    <a:pt x="54" y="59"/>
                    <a:pt x="54" y="59"/>
                  </a:cubicBezTo>
                  <a:cubicBezTo>
                    <a:pt x="57" y="59"/>
                    <a:pt x="58" y="61"/>
                    <a:pt x="58" y="63"/>
                  </a:cubicBezTo>
                  <a:cubicBezTo>
                    <a:pt x="58" y="66"/>
                    <a:pt x="57" y="67"/>
                    <a:pt x="54" y="67"/>
                  </a:cubicBezTo>
                  <a:close/>
                  <a:moveTo>
                    <a:pt x="59" y="48"/>
                  </a:moveTo>
                  <a:cubicBezTo>
                    <a:pt x="23" y="48"/>
                    <a:pt x="23" y="48"/>
                    <a:pt x="23" y="48"/>
                  </a:cubicBezTo>
                  <a:cubicBezTo>
                    <a:pt x="21" y="48"/>
                    <a:pt x="19" y="47"/>
                    <a:pt x="19" y="44"/>
                  </a:cubicBezTo>
                  <a:cubicBezTo>
                    <a:pt x="19" y="42"/>
                    <a:pt x="21" y="40"/>
                    <a:pt x="23" y="40"/>
                  </a:cubicBezTo>
                  <a:cubicBezTo>
                    <a:pt x="59" y="40"/>
                    <a:pt x="59" y="40"/>
                    <a:pt x="59" y="40"/>
                  </a:cubicBezTo>
                  <a:cubicBezTo>
                    <a:pt x="61" y="40"/>
                    <a:pt x="63" y="42"/>
                    <a:pt x="63" y="44"/>
                  </a:cubicBezTo>
                  <a:cubicBezTo>
                    <a:pt x="63" y="47"/>
                    <a:pt x="61" y="48"/>
                    <a:pt x="59" y="48"/>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 calcmode="lin" valueType="num">
                                      <p:cBhvr additive="base">
                                        <p:cTn id="23" dur="500" fill="hold"/>
                                        <p:tgtEl>
                                          <p:spTgt spid="9">
                                            <p:txEl>
                                              <p:pRg st="0" end="0"/>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9">
                                            <p:txEl>
                                              <p:pRg st="0" end="0"/>
                                            </p:txEl>
                                          </p:spTgt>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 calcmode="lin" valueType="num">
                                      <p:cBhvr additive="base">
                                        <p:cTn id="27" dur="500" fill="hold"/>
                                        <p:tgtEl>
                                          <p:spTgt spid="9">
                                            <p:txEl>
                                              <p:pRg st="3" end="3"/>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6159329" cy="600386"/>
            <a:chOff x="530932" y="384859"/>
            <a:chExt cx="6159329" cy="600386"/>
          </a:xfrm>
        </p:grpSpPr>
        <p:sp>
          <p:nvSpPr>
            <p:cNvPr id="40" name="PA-文本框 7"/>
            <p:cNvSpPr txBox="1"/>
            <p:nvPr>
              <p:custDataLst>
                <p:tags r:id="rId1"/>
              </p:custDataLst>
            </p:nvPr>
          </p:nvSpPr>
          <p:spPr bwMode="auto">
            <a:xfrm>
              <a:off x="1119505" y="400470"/>
              <a:ext cx="5570756"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五、网上超市采购限额标准</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882161" y="1838570"/>
            <a:ext cx="10642599" cy="2063835"/>
          </a:xfrm>
          <a:prstGeom prst="rect">
            <a:avLst/>
          </a:prstGeom>
          <a:noFill/>
        </p:spPr>
        <p:txBody>
          <a:bodyPr wrap="square" rtlCol="0">
            <a:spAutoFit/>
          </a:bodyPr>
          <a:lstStyle/>
          <a:p>
            <a:pPr>
              <a:lnSpc>
                <a:spcPct val="150000"/>
              </a:lnSpc>
            </a:pPr>
            <a:r>
              <a:rPr lang="en-US" altLang="zh-CN" sz="2200" dirty="0" smtClean="0">
                <a:latin typeface="微软雅黑" panose="020B0503020204020204" pitchFamily="34" charset="-122"/>
                <a:ea typeface="微软雅黑" panose="020B0503020204020204" pitchFamily="34" charset="-122"/>
              </a:rPr>
              <a:t>        </a:t>
            </a:r>
            <a:r>
              <a:rPr lang="zh-CN" altLang="zh-CN" sz="2200" dirty="0" smtClean="0">
                <a:latin typeface="微软雅黑" panose="020B0503020204020204" pitchFamily="34" charset="-122"/>
                <a:ea typeface="微软雅黑" panose="020B0503020204020204" pitchFamily="34" charset="-122"/>
              </a:rPr>
              <a:t>集中</a:t>
            </a:r>
            <a:r>
              <a:rPr lang="zh-CN" altLang="zh-CN" sz="2200" dirty="0">
                <a:latin typeface="微软雅黑" panose="020B0503020204020204" pitchFamily="34" charset="-122"/>
                <a:ea typeface="微软雅黑" panose="020B0503020204020204" pitchFamily="34" charset="-122"/>
              </a:rPr>
              <a:t>采购目录以内且单项或者批量采购金额未达到分散采购限额标准的项目，各级预算单位应通过宁夏回族自治区政府采购网上超市进行采购（详见目录采购规则）。集中采购目录以外未达到分散采购限额标准的货物，各级预算单位可以选择在网上超市采购</a:t>
            </a:r>
            <a:r>
              <a:rPr lang="zh-CN" altLang="zh-CN" sz="2200" dirty="0" smtClean="0">
                <a:latin typeface="微软雅黑" panose="020B0503020204020204" pitchFamily="34" charset="-122"/>
                <a:ea typeface="微软雅黑" panose="020B0503020204020204" pitchFamily="34" charset="-122"/>
              </a:rPr>
              <a:t>。</a:t>
            </a:r>
            <a:endParaRPr lang="zh-CN" altLang="zh-CN" sz="2200" dirty="0">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3"/>
          <a:stretch>
            <a:fillRect/>
          </a:stretch>
        </p:blipFill>
        <p:spPr>
          <a:xfrm>
            <a:off x="0" y="4508500"/>
            <a:ext cx="12192000" cy="1524000"/>
          </a:xfrm>
          <a:prstGeom prst="rect">
            <a:avLst/>
          </a:prstGeom>
        </p:spPr>
      </p:pic>
    </p:spTree>
    <p:custDataLst>
      <p:tags r:id="rId4"/>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六、协议供货</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3165972" y="2554312"/>
            <a:ext cx="7736489" cy="2631490"/>
          </a:xfrm>
          <a:prstGeom prst="rect">
            <a:avLst/>
          </a:prstGeom>
          <a:noFill/>
        </p:spPr>
        <p:txBody>
          <a:bodyPr wrap="square" rtlCol="0">
            <a:spAutoFit/>
          </a:bodyPr>
          <a:lstStyle/>
          <a:p>
            <a:pPr>
              <a:lnSpc>
                <a:spcPct val="150000"/>
              </a:lnSpc>
            </a:pPr>
            <a:r>
              <a:rPr lang="en-US" altLang="zh-CN" sz="2200" dirty="0" smtClean="0">
                <a:latin typeface="微软雅黑" panose="020B0503020204020204" pitchFamily="34" charset="-122"/>
                <a:ea typeface="微软雅黑" panose="020B0503020204020204" pitchFamily="34" charset="-122"/>
              </a:rPr>
              <a:t>        </a:t>
            </a:r>
            <a:r>
              <a:rPr lang="zh-CN" altLang="zh-CN" sz="2200" dirty="0" smtClean="0">
                <a:latin typeface="微软雅黑" panose="020B0503020204020204" pitchFamily="34" charset="-122"/>
                <a:ea typeface="微软雅黑" panose="020B0503020204020204" pitchFamily="34" charset="-122"/>
              </a:rPr>
              <a:t>集中</a:t>
            </a:r>
            <a:r>
              <a:rPr lang="zh-CN" altLang="zh-CN" sz="2200" dirty="0">
                <a:latin typeface="微软雅黑" panose="020B0503020204020204" pitchFamily="34" charset="-122"/>
                <a:ea typeface="微软雅黑" panose="020B0503020204020204" pitchFamily="34" charset="-122"/>
              </a:rPr>
              <a:t>采购目录内部分货物项目执行协议供货（详见目录采购规则），各级预算单位采购公开招标数额标准以下属于协议供货范围的货物，可以实行协议供货。协议生产厂家名单、产品品目、品牌、规格型号、优惠率、市场销售最低价和最高限价等具体内容，应在宁夏回族自治区政府采购网及时公示。</a:t>
            </a:r>
            <a:endParaRPr lang="zh-CN" altLang="zh-CN" sz="2200" dirty="0">
              <a:latin typeface="微软雅黑" panose="020B0503020204020204" pitchFamily="34" charset="-122"/>
              <a:ea typeface="微软雅黑" panose="020B0503020204020204" pitchFamily="34" charset="-122"/>
            </a:endParaRPr>
          </a:p>
        </p:txBody>
      </p:sp>
      <p:sp>
        <p:nvSpPr>
          <p:cNvPr id="12" name="圆角矩形 11"/>
          <p:cNvSpPr/>
          <p:nvPr/>
        </p:nvSpPr>
        <p:spPr>
          <a:xfrm>
            <a:off x="1397000" y="3505200"/>
            <a:ext cx="1206500" cy="1206500"/>
          </a:xfrm>
          <a:prstGeom prst="roundRect">
            <a:avLst/>
          </a:prstGeom>
          <a:solidFill>
            <a:srgbClr val="FF94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566804" y="3901269"/>
            <a:ext cx="888495" cy="482600"/>
            <a:chOff x="1454150" y="3043238"/>
            <a:chExt cx="441326" cy="239713"/>
          </a:xfrm>
          <a:solidFill>
            <a:schemeClr val="bg1"/>
          </a:solidFill>
        </p:grpSpPr>
        <p:sp>
          <p:nvSpPr>
            <p:cNvPr id="14" name="Oval 134"/>
            <p:cNvSpPr>
              <a:spLocks noChangeArrowheads="1"/>
            </p:cNvSpPr>
            <p:nvPr/>
          </p:nvSpPr>
          <p:spPr bwMode="auto">
            <a:xfrm>
              <a:off x="1471613" y="3217864"/>
              <a:ext cx="66675" cy="65087"/>
            </a:xfrm>
            <a:prstGeom prst="ellipse">
              <a:avLst/>
            </a:pr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sp>
          <p:nvSpPr>
            <p:cNvPr id="18" name="Freeform 135"/>
            <p:cNvSpPr/>
            <p:nvPr/>
          </p:nvSpPr>
          <p:spPr bwMode="auto">
            <a:xfrm>
              <a:off x="1454150" y="3043238"/>
              <a:ext cx="300038" cy="196850"/>
            </a:xfrm>
            <a:custGeom>
              <a:avLst/>
              <a:gdLst>
                <a:gd name="T0" fmla="*/ 0 w 133"/>
                <a:gd name="T1" fmla="*/ 87 h 87"/>
                <a:gd name="T2" fmla="*/ 7 w 133"/>
                <a:gd name="T3" fmla="*/ 87 h 87"/>
                <a:gd name="T4" fmla="*/ 22 w 133"/>
                <a:gd name="T5" fmla="*/ 75 h 87"/>
                <a:gd name="T6" fmla="*/ 38 w 133"/>
                <a:gd name="T7" fmla="*/ 87 h 87"/>
                <a:gd name="T8" fmla="*/ 133 w 133"/>
                <a:gd name="T9" fmla="*/ 87 h 87"/>
                <a:gd name="T10" fmla="*/ 133 w 133"/>
                <a:gd name="T11" fmla="*/ 0 h 87"/>
                <a:gd name="T12" fmla="*/ 0 w 133"/>
                <a:gd name="T13" fmla="*/ 0 h 87"/>
                <a:gd name="T14" fmla="*/ 0 w 133"/>
                <a:gd name="T15" fmla="*/ 87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87">
                  <a:moveTo>
                    <a:pt x="0" y="87"/>
                  </a:moveTo>
                  <a:cubicBezTo>
                    <a:pt x="7" y="87"/>
                    <a:pt x="7" y="87"/>
                    <a:pt x="7" y="87"/>
                  </a:cubicBezTo>
                  <a:cubicBezTo>
                    <a:pt x="8" y="80"/>
                    <a:pt x="15" y="75"/>
                    <a:pt x="22" y="75"/>
                  </a:cubicBezTo>
                  <a:cubicBezTo>
                    <a:pt x="30" y="75"/>
                    <a:pt x="36" y="80"/>
                    <a:pt x="38" y="87"/>
                  </a:cubicBezTo>
                  <a:cubicBezTo>
                    <a:pt x="133" y="87"/>
                    <a:pt x="133" y="87"/>
                    <a:pt x="133" y="87"/>
                  </a:cubicBezTo>
                  <a:cubicBezTo>
                    <a:pt x="133" y="0"/>
                    <a:pt x="133" y="0"/>
                    <a:pt x="133" y="0"/>
                  </a:cubicBezTo>
                  <a:cubicBezTo>
                    <a:pt x="0" y="0"/>
                    <a:pt x="0" y="0"/>
                    <a:pt x="0" y="0"/>
                  </a:cubicBezTo>
                  <a:lnTo>
                    <a:pt x="0" y="87"/>
                  </a:lnTo>
                  <a:close/>
                </a:path>
              </a:pathLst>
            </a:cu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sp>
          <p:nvSpPr>
            <p:cNvPr id="19" name="Freeform 136"/>
            <p:cNvSpPr>
              <a:spLocks noEditPoints="1"/>
            </p:cNvSpPr>
            <p:nvPr/>
          </p:nvSpPr>
          <p:spPr bwMode="auto">
            <a:xfrm>
              <a:off x="1765301" y="3092450"/>
              <a:ext cx="130175" cy="147638"/>
            </a:xfrm>
            <a:custGeom>
              <a:avLst/>
              <a:gdLst>
                <a:gd name="T0" fmla="*/ 53 w 58"/>
                <a:gd name="T1" fmla="*/ 54 h 65"/>
                <a:gd name="T2" fmla="*/ 41 w 58"/>
                <a:gd name="T3" fmla="*/ 0 h 65"/>
                <a:gd name="T4" fmla="*/ 0 w 58"/>
                <a:gd name="T5" fmla="*/ 0 h 65"/>
                <a:gd name="T6" fmla="*/ 0 w 58"/>
                <a:gd name="T7" fmla="*/ 65 h 65"/>
                <a:gd name="T8" fmla="*/ 12 w 58"/>
                <a:gd name="T9" fmla="*/ 65 h 65"/>
                <a:gd name="T10" fmla="*/ 27 w 58"/>
                <a:gd name="T11" fmla="*/ 53 h 65"/>
                <a:gd name="T12" fmla="*/ 43 w 58"/>
                <a:gd name="T13" fmla="*/ 65 h 65"/>
                <a:gd name="T14" fmla="*/ 53 w 58"/>
                <a:gd name="T15" fmla="*/ 65 h 65"/>
                <a:gd name="T16" fmla="*/ 58 w 58"/>
                <a:gd name="T17" fmla="*/ 65 h 65"/>
                <a:gd name="T18" fmla="*/ 58 w 58"/>
                <a:gd name="T19" fmla="*/ 54 h 65"/>
                <a:gd name="T20" fmla="*/ 53 w 58"/>
                <a:gd name="T21" fmla="*/ 54 h 65"/>
                <a:gd name="T22" fmla="*/ 4 w 58"/>
                <a:gd name="T23" fmla="*/ 24 h 65"/>
                <a:gd name="T24" fmla="*/ 4 w 58"/>
                <a:gd name="T25" fmla="*/ 4 h 65"/>
                <a:gd name="T26" fmla="*/ 37 w 58"/>
                <a:gd name="T27" fmla="*/ 4 h 65"/>
                <a:gd name="T28" fmla="*/ 41 w 58"/>
                <a:gd name="T29" fmla="*/ 24 h 65"/>
                <a:gd name="T30" fmla="*/ 4 w 58"/>
                <a:gd name="T3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8" h="65">
                  <a:moveTo>
                    <a:pt x="53" y="54"/>
                  </a:moveTo>
                  <a:cubicBezTo>
                    <a:pt x="41" y="0"/>
                    <a:pt x="41" y="0"/>
                    <a:pt x="41" y="0"/>
                  </a:cubicBezTo>
                  <a:cubicBezTo>
                    <a:pt x="0" y="0"/>
                    <a:pt x="0" y="0"/>
                    <a:pt x="0" y="0"/>
                  </a:cubicBezTo>
                  <a:cubicBezTo>
                    <a:pt x="0" y="65"/>
                    <a:pt x="0" y="65"/>
                    <a:pt x="0" y="65"/>
                  </a:cubicBezTo>
                  <a:cubicBezTo>
                    <a:pt x="12" y="65"/>
                    <a:pt x="12" y="65"/>
                    <a:pt x="12" y="65"/>
                  </a:cubicBezTo>
                  <a:cubicBezTo>
                    <a:pt x="13" y="58"/>
                    <a:pt x="20" y="53"/>
                    <a:pt x="27" y="53"/>
                  </a:cubicBezTo>
                  <a:cubicBezTo>
                    <a:pt x="35" y="53"/>
                    <a:pt x="41" y="58"/>
                    <a:pt x="43" y="65"/>
                  </a:cubicBezTo>
                  <a:cubicBezTo>
                    <a:pt x="53" y="65"/>
                    <a:pt x="53" y="65"/>
                    <a:pt x="53" y="65"/>
                  </a:cubicBezTo>
                  <a:cubicBezTo>
                    <a:pt x="58" y="65"/>
                    <a:pt x="58" y="65"/>
                    <a:pt x="58" y="65"/>
                  </a:cubicBezTo>
                  <a:cubicBezTo>
                    <a:pt x="58" y="54"/>
                    <a:pt x="58" y="54"/>
                    <a:pt x="58" y="54"/>
                  </a:cubicBezTo>
                  <a:lnTo>
                    <a:pt x="53" y="54"/>
                  </a:lnTo>
                  <a:close/>
                  <a:moveTo>
                    <a:pt x="4" y="24"/>
                  </a:moveTo>
                  <a:cubicBezTo>
                    <a:pt x="4" y="4"/>
                    <a:pt x="4" y="4"/>
                    <a:pt x="4" y="4"/>
                  </a:cubicBezTo>
                  <a:cubicBezTo>
                    <a:pt x="37" y="4"/>
                    <a:pt x="37" y="4"/>
                    <a:pt x="37" y="4"/>
                  </a:cubicBezTo>
                  <a:cubicBezTo>
                    <a:pt x="41" y="24"/>
                    <a:pt x="41" y="24"/>
                    <a:pt x="41" y="24"/>
                  </a:cubicBezTo>
                  <a:lnTo>
                    <a:pt x="4" y="24"/>
                  </a:lnTo>
                  <a:close/>
                </a:path>
              </a:pathLst>
            </a:cu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sp>
          <p:nvSpPr>
            <p:cNvPr id="20" name="Oval 137"/>
            <p:cNvSpPr>
              <a:spLocks noChangeArrowheads="1"/>
            </p:cNvSpPr>
            <p:nvPr/>
          </p:nvSpPr>
          <p:spPr bwMode="auto">
            <a:xfrm>
              <a:off x="1793876" y="3217864"/>
              <a:ext cx="66675" cy="65087"/>
            </a:xfrm>
            <a:prstGeom prst="ellipse">
              <a:avLst/>
            </a:pr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2" presetClass="entr" presetSubtype="6"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七、零星采购</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208088" y="1443989"/>
            <a:ext cx="9396412" cy="4594020"/>
            <a:chOff x="1208088" y="1421129"/>
            <a:chExt cx="9396412" cy="4594020"/>
          </a:xfrm>
        </p:grpSpPr>
        <p:sp>
          <p:nvSpPr>
            <p:cNvPr id="10" name="圆角矩形 3"/>
            <p:cNvSpPr/>
            <p:nvPr/>
          </p:nvSpPr>
          <p:spPr>
            <a:xfrm>
              <a:off x="1208088" y="1781524"/>
              <a:ext cx="9396412" cy="4233625"/>
            </a:xfrm>
            <a:prstGeom prst="roundRect">
              <a:avLst>
                <a:gd name="adj" fmla="val 3485"/>
              </a:avLst>
            </a:prstGeom>
            <a:solidFill>
              <a:srgbClr val="FF858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latin typeface="+mj-ea"/>
                <a:ea typeface="+mj-ea"/>
              </a:endParaRPr>
            </a:p>
          </p:txBody>
        </p:sp>
        <p:sp>
          <p:nvSpPr>
            <p:cNvPr id="11" name="矩形 10"/>
            <p:cNvSpPr/>
            <p:nvPr/>
          </p:nvSpPr>
          <p:spPr>
            <a:xfrm>
              <a:off x="1208088" y="3098800"/>
              <a:ext cx="9396412" cy="280204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898166" y="1421129"/>
              <a:ext cx="2016256" cy="201625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109417" y="2429257"/>
              <a:ext cx="1739900" cy="523220"/>
            </a:xfrm>
            <a:prstGeom prst="rect">
              <a:avLst/>
            </a:prstGeom>
            <a:noFill/>
          </p:spPr>
          <p:txBody>
            <a:bodyPr wrap="square" rtlCol="0">
              <a:spAutoFit/>
            </a:bodyPr>
            <a:lstStyle/>
            <a:p>
              <a:r>
                <a:rPr lang="zh-CN" altLang="zh-CN" sz="2800" b="1" dirty="0">
                  <a:latin typeface="微软雅黑" panose="020B0503020204020204" pitchFamily="34" charset="-122"/>
                  <a:ea typeface="微软雅黑" panose="020B0503020204020204" pitchFamily="34" charset="-122"/>
                </a:rPr>
                <a:t>零星</a:t>
              </a:r>
              <a:r>
                <a:rPr lang="zh-CN" altLang="zh-CN" sz="2800" b="1" dirty="0" smtClean="0">
                  <a:latin typeface="微软雅黑" panose="020B0503020204020204" pitchFamily="34" charset="-122"/>
                  <a:ea typeface="微软雅黑" panose="020B0503020204020204" pitchFamily="34" charset="-122"/>
                </a:rPr>
                <a:t>采购</a:t>
              </a:r>
              <a:endParaRPr lang="zh-CN" altLang="zh-CN" sz="2800" b="1" dirty="0">
                <a:latin typeface="微软雅黑" panose="020B0503020204020204" pitchFamily="34" charset="-122"/>
                <a:ea typeface="微软雅黑" panose="020B0503020204020204" pitchFamily="34" charset="-122"/>
              </a:endParaRPr>
            </a:p>
          </p:txBody>
        </p:sp>
        <p:grpSp>
          <p:nvGrpSpPr>
            <p:cNvPr id="14" name="组合 13"/>
            <p:cNvGrpSpPr/>
            <p:nvPr/>
          </p:nvGrpSpPr>
          <p:grpSpPr>
            <a:xfrm>
              <a:off x="5561476" y="1792972"/>
              <a:ext cx="689636" cy="611013"/>
              <a:chOff x="11210926" y="5583349"/>
              <a:chExt cx="487363" cy="431800"/>
            </a:xfrm>
            <a:solidFill>
              <a:srgbClr val="92D050"/>
            </a:solidFill>
          </p:grpSpPr>
          <p:sp>
            <p:nvSpPr>
              <p:cNvPr id="19" name="Oval 159"/>
              <p:cNvSpPr>
                <a:spLocks noChangeArrowheads="1"/>
              </p:cNvSpPr>
              <p:nvPr/>
            </p:nvSpPr>
            <p:spPr bwMode="auto">
              <a:xfrm>
                <a:off x="11468101" y="5719874"/>
                <a:ext cx="146050" cy="150813"/>
              </a:xfrm>
              <a:prstGeom prst="ellipse">
                <a:avLst/>
              </a:prstGeom>
              <a:solidFill>
                <a:srgbClr val="CC354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0" name="Freeform 160"/>
              <p:cNvSpPr/>
              <p:nvPr/>
            </p:nvSpPr>
            <p:spPr bwMode="auto">
              <a:xfrm>
                <a:off x="11507788" y="5880212"/>
                <a:ext cx="79375" cy="41275"/>
              </a:xfrm>
              <a:custGeom>
                <a:avLst/>
                <a:gdLst>
                  <a:gd name="T0" fmla="*/ 0 w 31"/>
                  <a:gd name="T1" fmla="*/ 2 h 16"/>
                  <a:gd name="T2" fmla="*/ 0 w 31"/>
                  <a:gd name="T3" fmla="*/ 16 h 16"/>
                  <a:gd name="T4" fmla="*/ 31 w 31"/>
                  <a:gd name="T5" fmla="*/ 16 h 16"/>
                  <a:gd name="T6" fmla="*/ 31 w 31"/>
                  <a:gd name="T7" fmla="*/ 0 h 16"/>
                  <a:gd name="T8" fmla="*/ 13 w 31"/>
                  <a:gd name="T9" fmla="*/ 4 h 16"/>
                  <a:gd name="T10" fmla="*/ 0 w 31"/>
                  <a:gd name="T11" fmla="*/ 2 h 16"/>
                </a:gdLst>
                <a:ahLst/>
                <a:cxnLst>
                  <a:cxn ang="0">
                    <a:pos x="T0" y="T1"/>
                  </a:cxn>
                  <a:cxn ang="0">
                    <a:pos x="T2" y="T3"/>
                  </a:cxn>
                  <a:cxn ang="0">
                    <a:pos x="T4" y="T5"/>
                  </a:cxn>
                  <a:cxn ang="0">
                    <a:pos x="T6" y="T7"/>
                  </a:cxn>
                  <a:cxn ang="0">
                    <a:pos x="T8" y="T9"/>
                  </a:cxn>
                  <a:cxn ang="0">
                    <a:pos x="T10" y="T11"/>
                  </a:cxn>
                </a:cxnLst>
                <a:rect l="0" t="0" r="r" b="b"/>
                <a:pathLst>
                  <a:path w="31" h="16">
                    <a:moveTo>
                      <a:pt x="0" y="2"/>
                    </a:moveTo>
                    <a:cubicBezTo>
                      <a:pt x="0" y="16"/>
                      <a:pt x="0" y="16"/>
                      <a:pt x="0" y="16"/>
                    </a:cubicBezTo>
                    <a:cubicBezTo>
                      <a:pt x="31" y="16"/>
                      <a:pt x="31" y="16"/>
                      <a:pt x="31" y="16"/>
                    </a:cubicBezTo>
                    <a:cubicBezTo>
                      <a:pt x="31" y="0"/>
                      <a:pt x="31" y="0"/>
                      <a:pt x="31" y="0"/>
                    </a:cubicBezTo>
                    <a:cubicBezTo>
                      <a:pt x="25" y="2"/>
                      <a:pt x="19" y="4"/>
                      <a:pt x="13" y="4"/>
                    </a:cubicBezTo>
                    <a:cubicBezTo>
                      <a:pt x="8" y="4"/>
                      <a:pt x="4" y="3"/>
                      <a:pt x="0" y="2"/>
                    </a:cubicBezTo>
                    <a:close/>
                  </a:path>
                </a:pathLst>
              </a:custGeom>
              <a:solidFill>
                <a:srgbClr val="CC354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1" name="Freeform 161"/>
              <p:cNvSpPr>
                <a:spLocks noEditPoints="1"/>
              </p:cNvSpPr>
              <p:nvPr/>
            </p:nvSpPr>
            <p:spPr bwMode="auto">
              <a:xfrm>
                <a:off x="11210926" y="5583349"/>
                <a:ext cx="487363" cy="431800"/>
              </a:xfrm>
              <a:custGeom>
                <a:avLst/>
                <a:gdLst>
                  <a:gd name="T0" fmla="*/ 166 w 192"/>
                  <a:gd name="T1" fmla="*/ 0 h 170"/>
                  <a:gd name="T2" fmla="*/ 26 w 192"/>
                  <a:gd name="T3" fmla="*/ 0 h 170"/>
                  <a:gd name="T4" fmla="*/ 0 w 192"/>
                  <a:gd name="T5" fmla="*/ 26 h 170"/>
                  <a:gd name="T6" fmla="*/ 0 w 192"/>
                  <a:gd name="T7" fmla="*/ 108 h 170"/>
                  <a:gd name="T8" fmla="*/ 26 w 192"/>
                  <a:gd name="T9" fmla="*/ 134 h 170"/>
                  <a:gd name="T10" fmla="*/ 109 w 192"/>
                  <a:gd name="T11" fmla="*/ 134 h 170"/>
                  <a:gd name="T12" fmla="*/ 109 w 192"/>
                  <a:gd name="T13" fmla="*/ 165 h 170"/>
                  <a:gd name="T14" fmla="*/ 111 w 192"/>
                  <a:gd name="T15" fmla="*/ 169 h 170"/>
                  <a:gd name="T16" fmla="*/ 113 w 192"/>
                  <a:gd name="T17" fmla="*/ 169 h 170"/>
                  <a:gd name="T18" fmla="*/ 115 w 192"/>
                  <a:gd name="T19" fmla="*/ 168 h 170"/>
                  <a:gd name="T20" fmla="*/ 132 w 192"/>
                  <a:gd name="T21" fmla="*/ 156 h 170"/>
                  <a:gd name="T22" fmla="*/ 149 w 192"/>
                  <a:gd name="T23" fmla="*/ 168 h 170"/>
                  <a:gd name="T24" fmla="*/ 154 w 192"/>
                  <a:gd name="T25" fmla="*/ 169 h 170"/>
                  <a:gd name="T26" fmla="*/ 156 w 192"/>
                  <a:gd name="T27" fmla="*/ 165 h 170"/>
                  <a:gd name="T28" fmla="*/ 156 w 192"/>
                  <a:gd name="T29" fmla="*/ 134 h 170"/>
                  <a:gd name="T30" fmla="*/ 166 w 192"/>
                  <a:gd name="T31" fmla="*/ 134 h 170"/>
                  <a:gd name="T32" fmla="*/ 192 w 192"/>
                  <a:gd name="T33" fmla="*/ 108 h 170"/>
                  <a:gd name="T34" fmla="*/ 192 w 192"/>
                  <a:gd name="T35" fmla="*/ 26 h 170"/>
                  <a:gd name="T36" fmla="*/ 166 w 192"/>
                  <a:gd name="T37" fmla="*/ 0 h 170"/>
                  <a:gd name="T38" fmla="*/ 37 w 192"/>
                  <a:gd name="T39" fmla="*/ 25 h 170"/>
                  <a:gd name="T40" fmla="*/ 154 w 192"/>
                  <a:gd name="T41" fmla="*/ 25 h 170"/>
                  <a:gd name="T42" fmla="*/ 158 w 192"/>
                  <a:gd name="T43" fmla="*/ 30 h 170"/>
                  <a:gd name="T44" fmla="*/ 154 w 192"/>
                  <a:gd name="T45" fmla="*/ 34 h 170"/>
                  <a:gd name="T46" fmla="*/ 37 w 192"/>
                  <a:gd name="T47" fmla="*/ 34 h 170"/>
                  <a:gd name="T48" fmla="*/ 33 w 192"/>
                  <a:gd name="T49" fmla="*/ 30 h 170"/>
                  <a:gd name="T50" fmla="*/ 37 w 192"/>
                  <a:gd name="T51" fmla="*/ 25 h 170"/>
                  <a:gd name="T52" fmla="*/ 73 w 192"/>
                  <a:gd name="T53" fmla="*/ 106 h 170"/>
                  <a:gd name="T54" fmla="*/ 37 w 192"/>
                  <a:gd name="T55" fmla="*/ 106 h 170"/>
                  <a:gd name="T56" fmla="*/ 33 w 192"/>
                  <a:gd name="T57" fmla="*/ 101 h 170"/>
                  <a:gd name="T58" fmla="*/ 37 w 192"/>
                  <a:gd name="T59" fmla="*/ 97 h 170"/>
                  <a:gd name="T60" fmla="*/ 73 w 192"/>
                  <a:gd name="T61" fmla="*/ 97 h 170"/>
                  <a:gd name="T62" fmla="*/ 77 w 192"/>
                  <a:gd name="T63" fmla="*/ 101 h 170"/>
                  <a:gd name="T64" fmla="*/ 73 w 192"/>
                  <a:gd name="T65" fmla="*/ 106 h 170"/>
                  <a:gd name="T66" fmla="*/ 73 w 192"/>
                  <a:gd name="T67" fmla="*/ 70 h 170"/>
                  <a:gd name="T68" fmla="*/ 37 w 192"/>
                  <a:gd name="T69" fmla="*/ 70 h 170"/>
                  <a:gd name="T70" fmla="*/ 33 w 192"/>
                  <a:gd name="T71" fmla="*/ 65 h 170"/>
                  <a:gd name="T72" fmla="*/ 37 w 192"/>
                  <a:gd name="T73" fmla="*/ 61 h 170"/>
                  <a:gd name="T74" fmla="*/ 73 w 192"/>
                  <a:gd name="T75" fmla="*/ 61 h 170"/>
                  <a:gd name="T76" fmla="*/ 77 w 192"/>
                  <a:gd name="T77" fmla="*/ 65 h 170"/>
                  <a:gd name="T78" fmla="*/ 73 w 192"/>
                  <a:gd name="T79" fmla="*/ 70 h 170"/>
                  <a:gd name="T80" fmla="*/ 156 w 192"/>
                  <a:gd name="T81" fmla="*/ 111 h 170"/>
                  <a:gd name="T82" fmla="*/ 156 w 192"/>
                  <a:gd name="T83" fmla="*/ 111 h 170"/>
                  <a:gd name="T84" fmla="*/ 156 w 192"/>
                  <a:gd name="T85" fmla="*/ 134 h 170"/>
                  <a:gd name="T86" fmla="*/ 148 w 192"/>
                  <a:gd name="T87" fmla="*/ 134 h 170"/>
                  <a:gd name="T88" fmla="*/ 148 w 192"/>
                  <a:gd name="T89" fmla="*/ 157 h 170"/>
                  <a:gd name="T90" fmla="*/ 135 w 192"/>
                  <a:gd name="T91" fmla="*/ 147 h 170"/>
                  <a:gd name="T92" fmla="*/ 130 w 192"/>
                  <a:gd name="T93" fmla="*/ 147 h 170"/>
                  <a:gd name="T94" fmla="*/ 117 w 192"/>
                  <a:gd name="T95" fmla="*/ 157 h 170"/>
                  <a:gd name="T96" fmla="*/ 117 w 192"/>
                  <a:gd name="T97" fmla="*/ 134 h 170"/>
                  <a:gd name="T98" fmla="*/ 109 w 192"/>
                  <a:gd name="T99" fmla="*/ 134 h 170"/>
                  <a:gd name="T100" fmla="*/ 109 w 192"/>
                  <a:gd name="T101" fmla="*/ 114 h 170"/>
                  <a:gd name="T102" fmla="*/ 93 w 192"/>
                  <a:gd name="T103" fmla="*/ 84 h 170"/>
                  <a:gd name="T104" fmla="*/ 130 w 192"/>
                  <a:gd name="T105" fmla="*/ 46 h 170"/>
                  <a:gd name="T106" fmla="*/ 167 w 192"/>
                  <a:gd name="T107" fmla="*/ 84 h 170"/>
                  <a:gd name="T108" fmla="*/ 156 w 192"/>
                  <a:gd name="T109" fmla="*/ 11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2" h="170">
                    <a:moveTo>
                      <a:pt x="166" y="0"/>
                    </a:moveTo>
                    <a:cubicBezTo>
                      <a:pt x="26" y="0"/>
                      <a:pt x="26" y="0"/>
                      <a:pt x="26" y="0"/>
                    </a:cubicBezTo>
                    <a:cubicBezTo>
                      <a:pt x="11" y="0"/>
                      <a:pt x="0" y="11"/>
                      <a:pt x="0" y="26"/>
                    </a:cubicBezTo>
                    <a:cubicBezTo>
                      <a:pt x="0" y="108"/>
                      <a:pt x="0" y="108"/>
                      <a:pt x="0" y="108"/>
                    </a:cubicBezTo>
                    <a:cubicBezTo>
                      <a:pt x="0" y="123"/>
                      <a:pt x="11" y="134"/>
                      <a:pt x="26" y="134"/>
                    </a:cubicBezTo>
                    <a:cubicBezTo>
                      <a:pt x="109" y="134"/>
                      <a:pt x="109" y="134"/>
                      <a:pt x="109" y="134"/>
                    </a:cubicBezTo>
                    <a:cubicBezTo>
                      <a:pt x="109" y="165"/>
                      <a:pt x="109" y="165"/>
                      <a:pt x="109" y="165"/>
                    </a:cubicBezTo>
                    <a:cubicBezTo>
                      <a:pt x="109" y="167"/>
                      <a:pt x="110" y="168"/>
                      <a:pt x="111" y="169"/>
                    </a:cubicBezTo>
                    <a:cubicBezTo>
                      <a:pt x="112" y="169"/>
                      <a:pt x="112" y="169"/>
                      <a:pt x="113" y="169"/>
                    </a:cubicBezTo>
                    <a:cubicBezTo>
                      <a:pt x="114" y="169"/>
                      <a:pt x="115" y="169"/>
                      <a:pt x="115" y="168"/>
                    </a:cubicBezTo>
                    <a:cubicBezTo>
                      <a:pt x="132" y="156"/>
                      <a:pt x="132" y="156"/>
                      <a:pt x="132" y="156"/>
                    </a:cubicBezTo>
                    <a:cubicBezTo>
                      <a:pt x="149" y="168"/>
                      <a:pt x="149" y="168"/>
                      <a:pt x="149" y="168"/>
                    </a:cubicBezTo>
                    <a:cubicBezTo>
                      <a:pt x="151" y="169"/>
                      <a:pt x="152" y="170"/>
                      <a:pt x="154" y="169"/>
                    </a:cubicBezTo>
                    <a:cubicBezTo>
                      <a:pt x="155" y="168"/>
                      <a:pt x="156" y="167"/>
                      <a:pt x="156" y="165"/>
                    </a:cubicBezTo>
                    <a:cubicBezTo>
                      <a:pt x="156" y="134"/>
                      <a:pt x="156" y="134"/>
                      <a:pt x="156" y="134"/>
                    </a:cubicBezTo>
                    <a:cubicBezTo>
                      <a:pt x="166" y="134"/>
                      <a:pt x="166" y="134"/>
                      <a:pt x="166" y="134"/>
                    </a:cubicBezTo>
                    <a:cubicBezTo>
                      <a:pt x="180" y="134"/>
                      <a:pt x="192" y="123"/>
                      <a:pt x="192" y="108"/>
                    </a:cubicBezTo>
                    <a:cubicBezTo>
                      <a:pt x="192" y="26"/>
                      <a:pt x="192" y="26"/>
                      <a:pt x="192" y="26"/>
                    </a:cubicBezTo>
                    <a:cubicBezTo>
                      <a:pt x="192" y="11"/>
                      <a:pt x="180" y="0"/>
                      <a:pt x="166" y="0"/>
                    </a:cubicBezTo>
                    <a:close/>
                    <a:moveTo>
                      <a:pt x="37" y="25"/>
                    </a:moveTo>
                    <a:cubicBezTo>
                      <a:pt x="154" y="25"/>
                      <a:pt x="154" y="25"/>
                      <a:pt x="154" y="25"/>
                    </a:cubicBezTo>
                    <a:cubicBezTo>
                      <a:pt x="156" y="25"/>
                      <a:pt x="158" y="27"/>
                      <a:pt x="158" y="30"/>
                    </a:cubicBezTo>
                    <a:cubicBezTo>
                      <a:pt x="158" y="32"/>
                      <a:pt x="156" y="34"/>
                      <a:pt x="154" y="34"/>
                    </a:cubicBezTo>
                    <a:cubicBezTo>
                      <a:pt x="37" y="34"/>
                      <a:pt x="37" y="34"/>
                      <a:pt x="37" y="34"/>
                    </a:cubicBezTo>
                    <a:cubicBezTo>
                      <a:pt x="35" y="34"/>
                      <a:pt x="33" y="32"/>
                      <a:pt x="33" y="30"/>
                    </a:cubicBezTo>
                    <a:cubicBezTo>
                      <a:pt x="33" y="27"/>
                      <a:pt x="35" y="25"/>
                      <a:pt x="37" y="25"/>
                    </a:cubicBezTo>
                    <a:close/>
                    <a:moveTo>
                      <a:pt x="73" y="106"/>
                    </a:moveTo>
                    <a:cubicBezTo>
                      <a:pt x="37" y="106"/>
                      <a:pt x="37" y="106"/>
                      <a:pt x="37" y="106"/>
                    </a:cubicBezTo>
                    <a:cubicBezTo>
                      <a:pt x="35" y="106"/>
                      <a:pt x="33" y="104"/>
                      <a:pt x="33" y="101"/>
                    </a:cubicBezTo>
                    <a:cubicBezTo>
                      <a:pt x="33" y="99"/>
                      <a:pt x="35" y="97"/>
                      <a:pt x="37" y="97"/>
                    </a:cubicBezTo>
                    <a:cubicBezTo>
                      <a:pt x="73" y="97"/>
                      <a:pt x="73" y="97"/>
                      <a:pt x="73" y="97"/>
                    </a:cubicBezTo>
                    <a:cubicBezTo>
                      <a:pt x="75" y="97"/>
                      <a:pt x="77" y="99"/>
                      <a:pt x="77" y="101"/>
                    </a:cubicBezTo>
                    <a:cubicBezTo>
                      <a:pt x="77" y="104"/>
                      <a:pt x="75" y="106"/>
                      <a:pt x="73" y="106"/>
                    </a:cubicBezTo>
                    <a:close/>
                    <a:moveTo>
                      <a:pt x="73" y="70"/>
                    </a:moveTo>
                    <a:cubicBezTo>
                      <a:pt x="37" y="70"/>
                      <a:pt x="37" y="70"/>
                      <a:pt x="37" y="70"/>
                    </a:cubicBezTo>
                    <a:cubicBezTo>
                      <a:pt x="35" y="70"/>
                      <a:pt x="33" y="68"/>
                      <a:pt x="33" y="65"/>
                    </a:cubicBezTo>
                    <a:cubicBezTo>
                      <a:pt x="33" y="63"/>
                      <a:pt x="35" y="61"/>
                      <a:pt x="37" y="61"/>
                    </a:cubicBezTo>
                    <a:cubicBezTo>
                      <a:pt x="73" y="61"/>
                      <a:pt x="73" y="61"/>
                      <a:pt x="73" y="61"/>
                    </a:cubicBezTo>
                    <a:cubicBezTo>
                      <a:pt x="75" y="61"/>
                      <a:pt x="77" y="63"/>
                      <a:pt x="77" y="65"/>
                    </a:cubicBezTo>
                    <a:cubicBezTo>
                      <a:pt x="77" y="68"/>
                      <a:pt x="75" y="70"/>
                      <a:pt x="73" y="70"/>
                    </a:cubicBezTo>
                    <a:close/>
                    <a:moveTo>
                      <a:pt x="156" y="111"/>
                    </a:moveTo>
                    <a:cubicBezTo>
                      <a:pt x="156" y="111"/>
                      <a:pt x="156" y="111"/>
                      <a:pt x="156" y="111"/>
                    </a:cubicBezTo>
                    <a:cubicBezTo>
                      <a:pt x="156" y="134"/>
                      <a:pt x="156" y="134"/>
                      <a:pt x="156" y="134"/>
                    </a:cubicBezTo>
                    <a:cubicBezTo>
                      <a:pt x="148" y="134"/>
                      <a:pt x="148" y="134"/>
                      <a:pt x="148" y="134"/>
                    </a:cubicBezTo>
                    <a:cubicBezTo>
                      <a:pt x="148" y="157"/>
                      <a:pt x="148" y="157"/>
                      <a:pt x="148" y="157"/>
                    </a:cubicBezTo>
                    <a:cubicBezTo>
                      <a:pt x="135" y="147"/>
                      <a:pt x="135" y="147"/>
                      <a:pt x="135" y="147"/>
                    </a:cubicBezTo>
                    <a:cubicBezTo>
                      <a:pt x="133" y="146"/>
                      <a:pt x="131" y="146"/>
                      <a:pt x="130" y="147"/>
                    </a:cubicBezTo>
                    <a:cubicBezTo>
                      <a:pt x="117" y="157"/>
                      <a:pt x="117" y="157"/>
                      <a:pt x="117" y="157"/>
                    </a:cubicBezTo>
                    <a:cubicBezTo>
                      <a:pt x="117" y="134"/>
                      <a:pt x="117" y="134"/>
                      <a:pt x="117" y="134"/>
                    </a:cubicBezTo>
                    <a:cubicBezTo>
                      <a:pt x="109" y="134"/>
                      <a:pt x="109" y="134"/>
                      <a:pt x="109" y="134"/>
                    </a:cubicBezTo>
                    <a:cubicBezTo>
                      <a:pt x="109" y="114"/>
                      <a:pt x="109" y="114"/>
                      <a:pt x="109" y="114"/>
                    </a:cubicBezTo>
                    <a:cubicBezTo>
                      <a:pt x="99" y="108"/>
                      <a:pt x="93" y="96"/>
                      <a:pt x="93" y="84"/>
                    </a:cubicBezTo>
                    <a:cubicBezTo>
                      <a:pt x="93" y="63"/>
                      <a:pt x="109" y="46"/>
                      <a:pt x="130" y="46"/>
                    </a:cubicBezTo>
                    <a:cubicBezTo>
                      <a:pt x="151" y="46"/>
                      <a:pt x="167" y="63"/>
                      <a:pt x="167" y="84"/>
                    </a:cubicBezTo>
                    <a:cubicBezTo>
                      <a:pt x="167" y="94"/>
                      <a:pt x="163" y="104"/>
                      <a:pt x="156" y="111"/>
                    </a:cubicBezTo>
                    <a:close/>
                  </a:path>
                </a:pathLst>
              </a:custGeom>
              <a:solidFill>
                <a:srgbClr val="CC3548"/>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18" name="文本框 17"/>
            <p:cNvSpPr txBox="1"/>
            <p:nvPr/>
          </p:nvSpPr>
          <p:spPr>
            <a:xfrm>
              <a:off x="1524662" y="3775969"/>
              <a:ext cx="8978238" cy="1200329"/>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r>
                <a:rPr lang="en-US" altLang="zh-CN" dirty="0" smtClean="0"/>
                <a:t>       </a:t>
              </a:r>
              <a:r>
                <a:rPr lang="zh-CN" altLang="zh-CN" dirty="0" smtClean="0"/>
                <a:t>集中</a:t>
              </a:r>
              <a:r>
                <a:rPr lang="zh-CN" altLang="zh-CN" dirty="0"/>
                <a:t>采购目录内部分项目实行零星采购（详见目录采购规则）。零星采购项目应按要求做好零星采购备案。</a:t>
              </a:r>
              <a:endParaRPr lang="zh-CN" altLang="zh-CN" dirty="0"/>
            </a:p>
          </p:txBody>
        </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1)">
                                      <p:cBhvr>
                                        <p:cTn id="15"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1092829"/>
            <a:chOff x="530932" y="384859"/>
            <a:chExt cx="3466284" cy="1092829"/>
          </a:xfrm>
        </p:grpSpPr>
        <p:sp>
          <p:nvSpPr>
            <p:cNvPr id="40" name="PA-文本框 7"/>
            <p:cNvSpPr txBox="1"/>
            <p:nvPr>
              <p:custDataLst>
                <p:tags r:id="rId1"/>
              </p:custDataLst>
            </p:nvPr>
          </p:nvSpPr>
          <p:spPr bwMode="auto">
            <a:xfrm>
              <a:off x="1119505" y="400470"/>
              <a:ext cx="2877711" cy="1077218"/>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八、涉密采购</a:t>
              </a: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a:p>
              <a:pPr lvl="0">
                <a:defRPr/>
              </a:pP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208088" y="1421129"/>
            <a:ext cx="9396412" cy="4594020"/>
            <a:chOff x="1208088" y="1421129"/>
            <a:chExt cx="9396412" cy="4594020"/>
          </a:xfrm>
        </p:grpSpPr>
        <p:grpSp>
          <p:nvGrpSpPr>
            <p:cNvPr id="44" name="组合 43"/>
            <p:cNvGrpSpPr/>
            <p:nvPr/>
          </p:nvGrpSpPr>
          <p:grpSpPr>
            <a:xfrm>
              <a:off x="1208088" y="1421129"/>
              <a:ext cx="9396412" cy="4594020"/>
              <a:chOff x="1208088" y="1421129"/>
              <a:chExt cx="9396412" cy="4594020"/>
            </a:xfrm>
          </p:grpSpPr>
          <p:sp>
            <p:nvSpPr>
              <p:cNvPr id="45" name="圆角矩形 3"/>
              <p:cNvSpPr/>
              <p:nvPr/>
            </p:nvSpPr>
            <p:spPr>
              <a:xfrm>
                <a:off x="1208088" y="1781524"/>
                <a:ext cx="9396412" cy="4233625"/>
              </a:xfrm>
              <a:prstGeom prst="roundRect">
                <a:avLst>
                  <a:gd name="adj" fmla="val 3485"/>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latin typeface="+mj-ea"/>
                  <a:ea typeface="+mj-ea"/>
                </a:endParaRPr>
              </a:p>
            </p:txBody>
          </p:sp>
          <p:sp>
            <p:nvSpPr>
              <p:cNvPr id="46" name="矩形 45"/>
              <p:cNvSpPr/>
              <p:nvPr/>
            </p:nvSpPr>
            <p:spPr>
              <a:xfrm>
                <a:off x="1208088" y="3098800"/>
                <a:ext cx="9396412" cy="280204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8166" y="1421129"/>
                <a:ext cx="2016256" cy="201625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5109417" y="2429257"/>
                <a:ext cx="1739900" cy="523220"/>
              </a:xfrm>
              <a:prstGeom prst="rect">
                <a:avLst/>
              </a:prstGeom>
              <a:noFill/>
            </p:spPr>
            <p:txBody>
              <a:bodyPr wrap="square" rtlCol="0">
                <a:spAutoFit/>
              </a:bodyPr>
              <a:lstStyle/>
              <a:p>
                <a:r>
                  <a:rPr lang="zh-CN" altLang="en-US" sz="2800" b="1" dirty="0">
                    <a:solidFill>
                      <a:srgbClr val="00B0F0"/>
                    </a:solidFill>
                    <a:latin typeface="微软雅黑" panose="020B0503020204020204" pitchFamily="34" charset="-122"/>
                    <a:ea typeface="微软雅黑" panose="020B0503020204020204" pitchFamily="34" charset="-122"/>
                  </a:rPr>
                  <a:t>涉密</a:t>
                </a:r>
                <a:r>
                  <a:rPr lang="zh-CN" altLang="zh-CN" sz="2800" b="1" dirty="0" smtClean="0">
                    <a:solidFill>
                      <a:srgbClr val="00B0F0"/>
                    </a:solidFill>
                    <a:latin typeface="微软雅黑" panose="020B0503020204020204" pitchFamily="34" charset="-122"/>
                    <a:ea typeface="微软雅黑" panose="020B0503020204020204" pitchFamily="34" charset="-122"/>
                  </a:rPr>
                  <a:t>采购</a:t>
                </a:r>
                <a:endParaRPr lang="zh-CN" altLang="zh-CN" sz="2800" b="1" dirty="0">
                  <a:solidFill>
                    <a:srgbClr val="00B0F0"/>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5561476" y="1792972"/>
                <a:ext cx="689636" cy="611013"/>
                <a:chOff x="11210926" y="5583349"/>
                <a:chExt cx="487363" cy="431800"/>
              </a:xfrm>
              <a:solidFill>
                <a:srgbClr val="92D050"/>
              </a:solidFill>
            </p:grpSpPr>
            <p:sp>
              <p:nvSpPr>
                <p:cNvPr id="50" name="Oval 159"/>
                <p:cNvSpPr>
                  <a:spLocks noChangeArrowheads="1"/>
                </p:cNvSpPr>
                <p:nvPr/>
              </p:nvSpPr>
              <p:spPr bwMode="auto">
                <a:xfrm>
                  <a:off x="11468101" y="5719874"/>
                  <a:ext cx="146050" cy="150813"/>
                </a:xfrm>
                <a:prstGeom prst="ellipse">
                  <a:avLst/>
                </a:prstGeom>
                <a:solidFill>
                  <a:srgbClr val="FF940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1" name="Freeform 160"/>
                <p:cNvSpPr/>
                <p:nvPr/>
              </p:nvSpPr>
              <p:spPr bwMode="auto">
                <a:xfrm>
                  <a:off x="11507788" y="5880212"/>
                  <a:ext cx="79375" cy="41275"/>
                </a:xfrm>
                <a:custGeom>
                  <a:avLst/>
                  <a:gdLst>
                    <a:gd name="T0" fmla="*/ 0 w 31"/>
                    <a:gd name="T1" fmla="*/ 2 h 16"/>
                    <a:gd name="T2" fmla="*/ 0 w 31"/>
                    <a:gd name="T3" fmla="*/ 16 h 16"/>
                    <a:gd name="T4" fmla="*/ 31 w 31"/>
                    <a:gd name="T5" fmla="*/ 16 h 16"/>
                    <a:gd name="T6" fmla="*/ 31 w 31"/>
                    <a:gd name="T7" fmla="*/ 0 h 16"/>
                    <a:gd name="T8" fmla="*/ 13 w 31"/>
                    <a:gd name="T9" fmla="*/ 4 h 16"/>
                    <a:gd name="T10" fmla="*/ 0 w 31"/>
                    <a:gd name="T11" fmla="*/ 2 h 16"/>
                  </a:gdLst>
                  <a:ahLst/>
                  <a:cxnLst>
                    <a:cxn ang="0">
                      <a:pos x="T0" y="T1"/>
                    </a:cxn>
                    <a:cxn ang="0">
                      <a:pos x="T2" y="T3"/>
                    </a:cxn>
                    <a:cxn ang="0">
                      <a:pos x="T4" y="T5"/>
                    </a:cxn>
                    <a:cxn ang="0">
                      <a:pos x="T6" y="T7"/>
                    </a:cxn>
                    <a:cxn ang="0">
                      <a:pos x="T8" y="T9"/>
                    </a:cxn>
                    <a:cxn ang="0">
                      <a:pos x="T10" y="T11"/>
                    </a:cxn>
                  </a:cxnLst>
                  <a:rect l="0" t="0" r="r" b="b"/>
                  <a:pathLst>
                    <a:path w="31" h="16">
                      <a:moveTo>
                        <a:pt x="0" y="2"/>
                      </a:moveTo>
                      <a:cubicBezTo>
                        <a:pt x="0" y="16"/>
                        <a:pt x="0" y="16"/>
                        <a:pt x="0" y="16"/>
                      </a:cubicBezTo>
                      <a:cubicBezTo>
                        <a:pt x="31" y="16"/>
                        <a:pt x="31" y="16"/>
                        <a:pt x="31" y="16"/>
                      </a:cubicBezTo>
                      <a:cubicBezTo>
                        <a:pt x="31" y="0"/>
                        <a:pt x="31" y="0"/>
                        <a:pt x="31" y="0"/>
                      </a:cubicBezTo>
                      <a:cubicBezTo>
                        <a:pt x="25" y="2"/>
                        <a:pt x="19" y="4"/>
                        <a:pt x="13" y="4"/>
                      </a:cubicBezTo>
                      <a:cubicBezTo>
                        <a:pt x="8" y="4"/>
                        <a:pt x="4" y="3"/>
                        <a:pt x="0" y="2"/>
                      </a:cubicBezTo>
                      <a:close/>
                    </a:path>
                  </a:pathLst>
                </a:custGeom>
                <a:solidFill>
                  <a:srgbClr val="FF940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2" name="Freeform 161"/>
                <p:cNvSpPr>
                  <a:spLocks noEditPoints="1"/>
                </p:cNvSpPr>
                <p:nvPr/>
              </p:nvSpPr>
              <p:spPr bwMode="auto">
                <a:xfrm>
                  <a:off x="11210926" y="5583349"/>
                  <a:ext cx="487363" cy="431800"/>
                </a:xfrm>
                <a:custGeom>
                  <a:avLst/>
                  <a:gdLst>
                    <a:gd name="T0" fmla="*/ 166 w 192"/>
                    <a:gd name="T1" fmla="*/ 0 h 170"/>
                    <a:gd name="T2" fmla="*/ 26 w 192"/>
                    <a:gd name="T3" fmla="*/ 0 h 170"/>
                    <a:gd name="T4" fmla="*/ 0 w 192"/>
                    <a:gd name="T5" fmla="*/ 26 h 170"/>
                    <a:gd name="T6" fmla="*/ 0 w 192"/>
                    <a:gd name="T7" fmla="*/ 108 h 170"/>
                    <a:gd name="T8" fmla="*/ 26 w 192"/>
                    <a:gd name="T9" fmla="*/ 134 h 170"/>
                    <a:gd name="T10" fmla="*/ 109 w 192"/>
                    <a:gd name="T11" fmla="*/ 134 h 170"/>
                    <a:gd name="T12" fmla="*/ 109 w 192"/>
                    <a:gd name="T13" fmla="*/ 165 h 170"/>
                    <a:gd name="T14" fmla="*/ 111 w 192"/>
                    <a:gd name="T15" fmla="*/ 169 h 170"/>
                    <a:gd name="T16" fmla="*/ 113 w 192"/>
                    <a:gd name="T17" fmla="*/ 169 h 170"/>
                    <a:gd name="T18" fmla="*/ 115 w 192"/>
                    <a:gd name="T19" fmla="*/ 168 h 170"/>
                    <a:gd name="T20" fmla="*/ 132 w 192"/>
                    <a:gd name="T21" fmla="*/ 156 h 170"/>
                    <a:gd name="T22" fmla="*/ 149 w 192"/>
                    <a:gd name="T23" fmla="*/ 168 h 170"/>
                    <a:gd name="T24" fmla="*/ 154 w 192"/>
                    <a:gd name="T25" fmla="*/ 169 h 170"/>
                    <a:gd name="T26" fmla="*/ 156 w 192"/>
                    <a:gd name="T27" fmla="*/ 165 h 170"/>
                    <a:gd name="T28" fmla="*/ 156 w 192"/>
                    <a:gd name="T29" fmla="*/ 134 h 170"/>
                    <a:gd name="T30" fmla="*/ 166 w 192"/>
                    <a:gd name="T31" fmla="*/ 134 h 170"/>
                    <a:gd name="T32" fmla="*/ 192 w 192"/>
                    <a:gd name="T33" fmla="*/ 108 h 170"/>
                    <a:gd name="T34" fmla="*/ 192 w 192"/>
                    <a:gd name="T35" fmla="*/ 26 h 170"/>
                    <a:gd name="T36" fmla="*/ 166 w 192"/>
                    <a:gd name="T37" fmla="*/ 0 h 170"/>
                    <a:gd name="T38" fmla="*/ 37 w 192"/>
                    <a:gd name="T39" fmla="*/ 25 h 170"/>
                    <a:gd name="T40" fmla="*/ 154 w 192"/>
                    <a:gd name="T41" fmla="*/ 25 h 170"/>
                    <a:gd name="T42" fmla="*/ 158 w 192"/>
                    <a:gd name="T43" fmla="*/ 30 h 170"/>
                    <a:gd name="T44" fmla="*/ 154 w 192"/>
                    <a:gd name="T45" fmla="*/ 34 h 170"/>
                    <a:gd name="T46" fmla="*/ 37 w 192"/>
                    <a:gd name="T47" fmla="*/ 34 h 170"/>
                    <a:gd name="T48" fmla="*/ 33 w 192"/>
                    <a:gd name="T49" fmla="*/ 30 h 170"/>
                    <a:gd name="T50" fmla="*/ 37 w 192"/>
                    <a:gd name="T51" fmla="*/ 25 h 170"/>
                    <a:gd name="T52" fmla="*/ 73 w 192"/>
                    <a:gd name="T53" fmla="*/ 106 h 170"/>
                    <a:gd name="T54" fmla="*/ 37 w 192"/>
                    <a:gd name="T55" fmla="*/ 106 h 170"/>
                    <a:gd name="T56" fmla="*/ 33 w 192"/>
                    <a:gd name="T57" fmla="*/ 101 h 170"/>
                    <a:gd name="T58" fmla="*/ 37 w 192"/>
                    <a:gd name="T59" fmla="*/ 97 h 170"/>
                    <a:gd name="T60" fmla="*/ 73 w 192"/>
                    <a:gd name="T61" fmla="*/ 97 h 170"/>
                    <a:gd name="T62" fmla="*/ 77 w 192"/>
                    <a:gd name="T63" fmla="*/ 101 h 170"/>
                    <a:gd name="T64" fmla="*/ 73 w 192"/>
                    <a:gd name="T65" fmla="*/ 106 h 170"/>
                    <a:gd name="T66" fmla="*/ 73 w 192"/>
                    <a:gd name="T67" fmla="*/ 70 h 170"/>
                    <a:gd name="T68" fmla="*/ 37 w 192"/>
                    <a:gd name="T69" fmla="*/ 70 h 170"/>
                    <a:gd name="T70" fmla="*/ 33 w 192"/>
                    <a:gd name="T71" fmla="*/ 65 h 170"/>
                    <a:gd name="T72" fmla="*/ 37 w 192"/>
                    <a:gd name="T73" fmla="*/ 61 h 170"/>
                    <a:gd name="T74" fmla="*/ 73 w 192"/>
                    <a:gd name="T75" fmla="*/ 61 h 170"/>
                    <a:gd name="T76" fmla="*/ 77 w 192"/>
                    <a:gd name="T77" fmla="*/ 65 h 170"/>
                    <a:gd name="T78" fmla="*/ 73 w 192"/>
                    <a:gd name="T79" fmla="*/ 70 h 170"/>
                    <a:gd name="T80" fmla="*/ 156 w 192"/>
                    <a:gd name="T81" fmla="*/ 111 h 170"/>
                    <a:gd name="T82" fmla="*/ 156 w 192"/>
                    <a:gd name="T83" fmla="*/ 111 h 170"/>
                    <a:gd name="T84" fmla="*/ 156 w 192"/>
                    <a:gd name="T85" fmla="*/ 134 h 170"/>
                    <a:gd name="T86" fmla="*/ 148 w 192"/>
                    <a:gd name="T87" fmla="*/ 134 h 170"/>
                    <a:gd name="T88" fmla="*/ 148 w 192"/>
                    <a:gd name="T89" fmla="*/ 157 h 170"/>
                    <a:gd name="T90" fmla="*/ 135 w 192"/>
                    <a:gd name="T91" fmla="*/ 147 h 170"/>
                    <a:gd name="T92" fmla="*/ 130 w 192"/>
                    <a:gd name="T93" fmla="*/ 147 h 170"/>
                    <a:gd name="T94" fmla="*/ 117 w 192"/>
                    <a:gd name="T95" fmla="*/ 157 h 170"/>
                    <a:gd name="T96" fmla="*/ 117 w 192"/>
                    <a:gd name="T97" fmla="*/ 134 h 170"/>
                    <a:gd name="T98" fmla="*/ 109 w 192"/>
                    <a:gd name="T99" fmla="*/ 134 h 170"/>
                    <a:gd name="T100" fmla="*/ 109 w 192"/>
                    <a:gd name="T101" fmla="*/ 114 h 170"/>
                    <a:gd name="T102" fmla="*/ 93 w 192"/>
                    <a:gd name="T103" fmla="*/ 84 h 170"/>
                    <a:gd name="T104" fmla="*/ 130 w 192"/>
                    <a:gd name="T105" fmla="*/ 46 h 170"/>
                    <a:gd name="T106" fmla="*/ 167 w 192"/>
                    <a:gd name="T107" fmla="*/ 84 h 170"/>
                    <a:gd name="T108" fmla="*/ 156 w 192"/>
                    <a:gd name="T109" fmla="*/ 11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2" h="170">
                      <a:moveTo>
                        <a:pt x="166" y="0"/>
                      </a:moveTo>
                      <a:cubicBezTo>
                        <a:pt x="26" y="0"/>
                        <a:pt x="26" y="0"/>
                        <a:pt x="26" y="0"/>
                      </a:cubicBezTo>
                      <a:cubicBezTo>
                        <a:pt x="11" y="0"/>
                        <a:pt x="0" y="11"/>
                        <a:pt x="0" y="26"/>
                      </a:cubicBezTo>
                      <a:cubicBezTo>
                        <a:pt x="0" y="108"/>
                        <a:pt x="0" y="108"/>
                        <a:pt x="0" y="108"/>
                      </a:cubicBezTo>
                      <a:cubicBezTo>
                        <a:pt x="0" y="123"/>
                        <a:pt x="11" y="134"/>
                        <a:pt x="26" y="134"/>
                      </a:cubicBezTo>
                      <a:cubicBezTo>
                        <a:pt x="109" y="134"/>
                        <a:pt x="109" y="134"/>
                        <a:pt x="109" y="134"/>
                      </a:cubicBezTo>
                      <a:cubicBezTo>
                        <a:pt x="109" y="165"/>
                        <a:pt x="109" y="165"/>
                        <a:pt x="109" y="165"/>
                      </a:cubicBezTo>
                      <a:cubicBezTo>
                        <a:pt x="109" y="167"/>
                        <a:pt x="110" y="168"/>
                        <a:pt x="111" y="169"/>
                      </a:cubicBezTo>
                      <a:cubicBezTo>
                        <a:pt x="112" y="169"/>
                        <a:pt x="112" y="169"/>
                        <a:pt x="113" y="169"/>
                      </a:cubicBezTo>
                      <a:cubicBezTo>
                        <a:pt x="114" y="169"/>
                        <a:pt x="115" y="169"/>
                        <a:pt x="115" y="168"/>
                      </a:cubicBezTo>
                      <a:cubicBezTo>
                        <a:pt x="132" y="156"/>
                        <a:pt x="132" y="156"/>
                        <a:pt x="132" y="156"/>
                      </a:cubicBezTo>
                      <a:cubicBezTo>
                        <a:pt x="149" y="168"/>
                        <a:pt x="149" y="168"/>
                        <a:pt x="149" y="168"/>
                      </a:cubicBezTo>
                      <a:cubicBezTo>
                        <a:pt x="151" y="169"/>
                        <a:pt x="152" y="170"/>
                        <a:pt x="154" y="169"/>
                      </a:cubicBezTo>
                      <a:cubicBezTo>
                        <a:pt x="155" y="168"/>
                        <a:pt x="156" y="167"/>
                        <a:pt x="156" y="165"/>
                      </a:cubicBezTo>
                      <a:cubicBezTo>
                        <a:pt x="156" y="134"/>
                        <a:pt x="156" y="134"/>
                        <a:pt x="156" y="134"/>
                      </a:cubicBezTo>
                      <a:cubicBezTo>
                        <a:pt x="166" y="134"/>
                        <a:pt x="166" y="134"/>
                        <a:pt x="166" y="134"/>
                      </a:cubicBezTo>
                      <a:cubicBezTo>
                        <a:pt x="180" y="134"/>
                        <a:pt x="192" y="123"/>
                        <a:pt x="192" y="108"/>
                      </a:cubicBezTo>
                      <a:cubicBezTo>
                        <a:pt x="192" y="26"/>
                        <a:pt x="192" y="26"/>
                        <a:pt x="192" y="26"/>
                      </a:cubicBezTo>
                      <a:cubicBezTo>
                        <a:pt x="192" y="11"/>
                        <a:pt x="180" y="0"/>
                        <a:pt x="166" y="0"/>
                      </a:cubicBezTo>
                      <a:close/>
                      <a:moveTo>
                        <a:pt x="37" y="25"/>
                      </a:moveTo>
                      <a:cubicBezTo>
                        <a:pt x="154" y="25"/>
                        <a:pt x="154" y="25"/>
                        <a:pt x="154" y="25"/>
                      </a:cubicBezTo>
                      <a:cubicBezTo>
                        <a:pt x="156" y="25"/>
                        <a:pt x="158" y="27"/>
                        <a:pt x="158" y="30"/>
                      </a:cubicBezTo>
                      <a:cubicBezTo>
                        <a:pt x="158" y="32"/>
                        <a:pt x="156" y="34"/>
                        <a:pt x="154" y="34"/>
                      </a:cubicBezTo>
                      <a:cubicBezTo>
                        <a:pt x="37" y="34"/>
                        <a:pt x="37" y="34"/>
                        <a:pt x="37" y="34"/>
                      </a:cubicBezTo>
                      <a:cubicBezTo>
                        <a:pt x="35" y="34"/>
                        <a:pt x="33" y="32"/>
                        <a:pt x="33" y="30"/>
                      </a:cubicBezTo>
                      <a:cubicBezTo>
                        <a:pt x="33" y="27"/>
                        <a:pt x="35" y="25"/>
                        <a:pt x="37" y="25"/>
                      </a:cubicBezTo>
                      <a:close/>
                      <a:moveTo>
                        <a:pt x="73" y="106"/>
                      </a:moveTo>
                      <a:cubicBezTo>
                        <a:pt x="37" y="106"/>
                        <a:pt x="37" y="106"/>
                        <a:pt x="37" y="106"/>
                      </a:cubicBezTo>
                      <a:cubicBezTo>
                        <a:pt x="35" y="106"/>
                        <a:pt x="33" y="104"/>
                        <a:pt x="33" y="101"/>
                      </a:cubicBezTo>
                      <a:cubicBezTo>
                        <a:pt x="33" y="99"/>
                        <a:pt x="35" y="97"/>
                        <a:pt x="37" y="97"/>
                      </a:cubicBezTo>
                      <a:cubicBezTo>
                        <a:pt x="73" y="97"/>
                        <a:pt x="73" y="97"/>
                        <a:pt x="73" y="97"/>
                      </a:cubicBezTo>
                      <a:cubicBezTo>
                        <a:pt x="75" y="97"/>
                        <a:pt x="77" y="99"/>
                        <a:pt x="77" y="101"/>
                      </a:cubicBezTo>
                      <a:cubicBezTo>
                        <a:pt x="77" y="104"/>
                        <a:pt x="75" y="106"/>
                        <a:pt x="73" y="106"/>
                      </a:cubicBezTo>
                      <a:close/>
                      <a:moveTo>
                        <a:pt x="73" y="70"/>
                      </a:moveTo>
                      <a:cubicBezTo>
                        <a:pt x="37" y="70"/>
                        <a:pt x="37" y="70"/>
                        <a:pt x="37" y="70"/>
                      </a:cubicBezTo>
                      <a:cubicBezTo>
                        <a:pt x="35" y="70"/>
                        <a:pt x="33" y="68"/>
                        <a:pt x="33" y="65"/>
                      </a:cubicBezTo>
                      <a:cubicBezTo>
                        <a:pt x="33" y="63"/>
                        <a:pt x="35" y="61"/>
                        <a:pt x="37" y="61"/>
                      </a:cubicBezTo>
                      <a:cubicBezTo>
                        <a:pt x="73" y="61"/>
                        <a:pt x="73" y="61"/>
                        <a:pt x="73" y="61"/>
                      </a:cubicBezTo>
                      <a:cubicBezTo>
                        <a:pt x="75" y="61"/>
                        <a:pt x="77" y="63"/>
                        <a:pt x="77" y="65"/>
                      </a:cubicBezTo>
                      <a:cubicBezTo>
                        <a:pt x="77" y="68"/>
                        <a:pt x="75" y="70"/>
                        <a:pt x="73" y="70"/>
                      </a:cubicBezTo>
                      <a:close/>
                      <a:moveTo>
                        <a:pt x="156" y="111"/>
                      </a:moveTo>
                      <a:cubicBezTo>
                        <a:pt x="156" y="111"/>
                        <a:pt x="156" y="111"/>
                        <a:pt x="156" y="111"/>
                      </a:cubicBezTo>
                      <a:cubicBezTo>
                        <a:pt x="156" y="134"/>
                        <a:pt x="156" y="134"/>
                        <a:pt x="156" y="134"/>
                      </a:cubicBezTo>
                      <a:cubicBezTo>
                        <a:pt x="148" y="134"/>
                        <a:pt x="148" y="134"/>
                        <a:pt x="148" y="134"/>
                      </a:cubicBezTo>
                      <a:cubicBezTo>
                        <a:pt x="148" y="157"/>
                        <a:pt x="148" y="157"/>
                        <a:pt x="148" y="157"/>
                      </a:cubicBezTo>
                      <a:cubicBezTo>
                        <a:pt x="135" y="147"/>
                        <a:pt x="135" y="147"/>
                        <a:pt x="135" y="147"/>
                      </a:cubicBezTo>
                      <a:cubicBezTo>
                        <a:pt x="133" y="146"/>
                        <a:pt x="131" y="146"/>
                        <a:pt x="130" y="147"/>
                      </a:cubicBezTo>
                      <a:cubicBezTo>
                        <a:pt x="117" y="157"/>
                        <a:pt x="117" y="157"/>
                        <a:pt x="117" y="157"/>
                      </a:cubicBezTo>
                      <a:cubicBezTo>
                        <a:pt x="117" y="134"/>
                        <a:pt x="117" y="134"/>
                        <a:pt x="117" y="134"/>
                      </a:cubicBezTo>
                      <a:cubicBezTo>
                        <a:pt x="109" y="134"/>
                        <a:pt x="109" y="134"/>
                        <a:pt x="109" y="134"/>
                      </a:cubicBezTo>
                      <a:cubicBezTo>
                        <a:pt x="109" y="114"/>
                        <a:pt x="109" y="114"/>
                        <a:pt x="109" y="114"/>
                      </a:cubicBezTo>
                      <a:cubicBezTo>
                        <a:pt x="99" y="108"/>
                        <a:pt x="93" y="96"/>
                        <a:pt x="93" y="84"/>
                      </a:cubicBezTo>
                      <a:cubicBezTo>
                        <a:pt x="93" y="63"/>
                        <a:pt x="109" y="46"/>
                        <a:pt x="130" y="46"/>
                      </a:cubicBezTo>
                      <a:cubicBezTo>
                        <a:pt x="151" y="46"/>
                        <a:pt x="167" y="63"/>
                        <a:pt x="167" y="84"/>
                      </a:cubicBezTo>
                      <a:cubicBezTo>
                        <a:pt x="167" y="94"/>
                        <a:pt x="163" y="104"/>
                        <a:pt x="156" y="111"/>
                      </a:cubicBezTo>
                      <a:close/>
                    </a:path>
                  </a:pathLst>
                </a:custGeom>
                <a:solidFill>
                  <a:srgbClr val="FF9409"/>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53" name="文本框 52"/>
            <p:cNvSpPr txBox="1"/>
            <p:nvPr/>
          </p:nvSpPr>
          <p:spPr>
            <a:xfrm>
              <a:off x="1490314" y="3583708"/>
              <a:ext cx="8978106" cy="2308324"/>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r>
                <a:rPr lang="en-US" altLang="zh-CN" dirty="0" smtClean="0"/>
                <a:t>       </a:t>
              </a:r>
              <a:r>
                <a:rPr lang="zh-CN" altLang="zh-CN" dirty="0" smtClean="0"/>
                <a:t>经</a:t>
              </a:r>
              <a:r>
                <a:rPr lang="zh-CN" altLang="zh-CN" dirty="0"/>
                <a:t>定密机关或者保密行政管理部门认定的涉密项目按照《财政部 国家保密局关于印发</a:t>
              </a:r>
              <a:r>
                <a:rPr lang="en-US" altLang="zh-CN" dirty="0"/>
                <a:t>&lt;</a:t>
              </a:r>
              <a:r>
                <a:rPr lang="zh-CN" altLang="zh-CN" dirty="0"/>
                <a:t>涉密政府采购管理暂行办法</a:t>
              </a:r>
              <a:r>
                <a:rPr lang="en-US" altLang="zh-CN" dirty="0"/>
                <a:t>&gt;</a:t>
              </a:r>
              <a:r>
                <a:rPr lang="zh-CN" altLang="zh-CN" dirty="0"/>
                <a:t>的通知》（财库〔</a:t>
              </a:r>
              <a:r>
                <a:rPr lang="en-US" altLang="zh-CN" dirty="0"/>
                <a:t>2019</a:t>
              </a:r>
              <a:r>
                <a:rPr lang="zh-CN" altLang="zh-CN" dirty="0"/>
                <a:t>〕</a:t>
              </a:r>
              <a:r>
                <a:rPr lang="en-US" altLang="zh-CN" dirty="0"/>
                <a:t>39</a:t>
              </a:r>
              <a:r>
                <a:rPr lang="zh-CN" altLang="zh-CN" dirty="0"/>
                <a:t>号）执行。</a:t>
              </a:r>
              <a:endParaRPr lang="zh-CN" altLang="zh-CN" dirty="0"/>
            </a:p>
            <a:p>
              <a:endParaRPr lang="zh-CN" altLang="zh-CN" dirty="0"/>
            </a:p>
          </p:txBody>
        </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6549953" cy="600386"/>
            <a:chOff x="530932" y="384859"/>
            <a:chExt cx="6549953" cy="600386"/>
          </a:xfrm>
        </p:grpSpPr>
        <p:sp>
          <p:nvSpPr>
            <p:cNvPr id="40" name="PA-文本框 7"/>
            <p:cNvSpPr txBox="1"/>
            <p:nvPr>
              <p:custDataLst>
                <p:tags r:id="rId1"/>
              </p:custDataLst>
            </p:nvPr>
          </p:nvSpPr>
          <p:spPr bwMode="auto">
            <a:xfrm>
              <a:off x="1119505" y="400470"/>
              <a:ext cx="5961380" cy="58356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九、政府采购预算编制及执行</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878205" y="1160145"/>
            <a:ext cx="10377170" cy="4707890"/>
            <a:chOff x="1287339" y="1438910"/>
            <a:chExt cx="10319932" cy="4361848"/>
          </a:xfrm>
        </p:grpSpPr>
        <p:sp>
          <p:nvSpPr>
            <p:cNvPr id="17" name="矩形 16"/>
            <p:cNvSpPr/>
            <p:nvPr/>
          </p:nvSpPr>
          <p:spPr>
            <a:xfrm>
              <a:off x="1354014" y="1930400"/>
              <a:ext cx="10253257" cy="3389418"/>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287339" y="1438910"/>
              <a:ext cx="7544435" cy="4361848"/>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zh-CN" altLang="en-US" sz="2000" b="1" kern="100" noProof="0" dirty="0">
                  <a:ln>
                    <a:noFill/>
                  </a:ln>
                  <a:solidFill>
                    <a:srgbClr val="CC435D"/>
                  </a:solidFill>
                  <a:effectLst/>
                  <a:uLnTx/>
                  <a:uFillTx/>
                  <a:cs typeface="Times New Roman" panose="02020603050405020304" pitchFamily="18" charset="0"/>
                  <a:sym typeface="+mn-ea"/>
                </a:rPr>
                <a:t>政府采购预算编制：</a:t>
              </a:r>
              <a:endParaRPr lang="zh-CN" altLang="en-US" sz="2000" b="1" kern="100" noProof="0" dirty="0">
                <a:ln>
                  <a:noFill/>
                </a:ln>
                <a:solidFill>
                  <a:srgbClr val="000000"/>
                </a:solidFill>
                <a:effectLst/>
                <a:uLnTx/>
                <a:uFillTx/>
                <a:cs typeface="Times New Roman" panose="02020603050405020304" pitchFamily="18" charset="0"/>
                <a:sym typeface="+mn-ea"/>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en-US" altLang="zh-CN" sz="2000" kern="100" noProof="0" dirty="0">
                  <a:ln>
                    <a:noFill/>
                  </a:ln>
                  <a:solidFill>
                    <a:srgbClr val="000000"/>
                  </a:solidFill>
                  <a:effectLst/>
                  <a:uLnTx/>
                  <a:uFillTx/>
                  <a:cs typeface="Times New Roman" panose="02020603050405020304" pitchFamily="18" charset="0"/>
                  <a:sym typeface="+mn-ea"/>
                </a:rPr>
                <a:t>1.</a:t>
              </a:r>
              <a:r>
                <a:rPr lang="zh-CN" altLang="en-US" sz="2000" kern="100" noProof="0" dirty="0">
                  <a:ln>
                    <a:noFill/>
                  </a:ln>
                  <a:solidFill>
                    <a:srgbClr val="000000"/>
                  </a:solidFill>
                  <a:effectLst/>
                  <a:uLnTx/>
                  <a:uFillTx/>
                  <a:cs typeface="Times New Roman" panose="02020603050405020304" pitchFamily="18" charset="0"/>
                  <a:sym typeface="+mn-ea"/>
                </a:rPr>
                <a:t>列入</a:t>
              </a:r>
              <a:r>
                <a:rPr lang="en-US" altLang="zh-CN" sz="2000" kern="100" noProof="0" dirty="0">
                  <a:ln>
                    <a:noFill/>
                  </a:ln>
                  <a:solidFill>
                    <a:srgbClr val="000000"/>
                  </a:solidFill>
                  <a:effectLst/>
                  <a:uLnTx/>
                  <a:uFillTx/>
                  <a:cs typeface="Times New Roman" panose="02020603050405020304" pitchFamily="18" charset="0"/>
                  <a:sym typeface="+mn-ea"/>
                </a:rPr>
                <a:t>《</a:t>
              </a:r>
              <a:r>
                <a:rPr lang="zh-CN" altLang="en-US" sz="2000" kern="100" noProof="0" dirty="0">
                  <a:ln>
                    <a:noFill/>
                  </a:ln>
                  <a:solidFill>
                    <a:srgbClr val="000000"/>
                  </a:solidFill>
                  <a:effectLst/>
                  <a:uLnTx/>
                  <a:uFillTx/>
                  <a:cs typeface="Times New Roman" panose="02020603050405020304" pitchFamily="18" charset="0"/>
                  <a:sym typeface="+mn-ea"/>
                </a:rPr>
                <a:t>政府集中采购目录</a:t>
              </a:r>
              <a:r>
                <a:rPr lang="en-US" altLang="zh-CN" sz="2000" kern="100" noProof="0" dirty="0">
                  <a:ln>
                    <a:noFill/>
                  </a:ln>
                  <a:solidFill>
                    <a:srgbClr val="000000"/>
                  </a:solidFill>
                  <a:effectLst/>
                  <a:uLnTx/>
                  <a:uFillTx/>
                  <a:cs typeface="Times New Roman" panose="02020603050405020304" pitchFamily="18" charset="0"/>
                  <a:sym typeface="+mn-ea"/>
                </a:rPr>
                <a:t>》</a:t>
              </a:r>
              <a:r>
                <a:rPr lang="zh-CN" altLang="en-US" sz="2000" kern="100" noProof="0" dirty="0">
                  <a:ln>
                    <a:noFill/>
                  </a:ln>
                  <a:solidFill>
                    <a:srgbClr val="000000"/>
                  </a:solidFill>
                  <a:effectLst/>
                  <a:uLnTx/>
                  <a:uFillTx/>
                  <a:cs typeface="Times New Roman" panose="02020603050405020304" pitchFamily="18" charset="0"/>
                  <a:sym typeface="+mn-ea"/>
                </a:rPr>
                <a:t>内的品目，无论金额大小，均应编制政府采购预算。</a:t>
              </a:r>
              <a:endParaRPr lang="zh-CN" altLang="en-US" sz="2000" kern="100" noProof="0" dirty="0">
                <a:ln>
                  <a:noFill/>
                </a:ln>
                <a:solidFill>
                  <a:srgbClr val="000000"/>
                </a:solidFill>
                <a:effectLst/>
                <a:uLnTx/>
                <a:uFillTx/>
                <a:cs typeface="Times New Roman" panose="02020603050405020304" pitchFamily="18" charset="0"/>
                <a:sym typeface="+mn-ea"/>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en-US" altLang="zh-CN" sz="2000" kern="100" noProof="0" dirty="0">
                  <a:ln>
                    <a:noFill/>
                  </a:ln>
                  <a:solidFill>
                    <a:srgbClr val="000000"/>
                  </a:solidFill>
                  <a:effectLst/>
                  <a:uLnTx/>
                  <a:uFillTx/>
                  <a:cs typeface="Times New Roman" panose="02020603050405020304" pitchFamily="18" charset="0"/>
                  <a:sym typeface="+mn-ea"/>
                </a:rPr>
                <a:t>2.</a:t>
              </a:r>
              <a:r>
                <a:rPr lang="zh-CN" altLang="en-US" sz="2000" kern="100" noProof="0" dirty="0">
                  <a:ln>
                    <a:noFill/>
                  </a:ln>
                  <a:solidFill>
                    <a:srgbClr val="000000"/>
                  </a:solidFill>
                  <a:effectLst/>
                  <a:uLnTx/>
                  <a:uFillTx/>
                  <a:cs typeface="Times New Roman" panose="02020603050405020304" pitchFamily="18" charset="0"/>
                  <a:sym typeface="+mn-ea"/>
                </a:rPr>
                <a:t>未列入</a:t>
              </a:r>
              <a:r>
                <a:rPr lang="en-US" altLang="zh-CN" sz="2000" kern="100" noProof="0" dirty="0">
                  <a:ln>
                    <a:noFill/>
                  </a:ln>
                  <a:solidFill>
                    <a:srgbClr val="000000"/>
                  </a:solidFill>
                  <a:effectLst/>
                  <a:uLnTx/>
                  <a:uFillTx/>
                  <a:cs typeface="Times New Roman" panose="02020603050405020304" pitchFamily="18" charset="0"/>
                  <a:sym typeface="+mn-ea"/>
                </a:rPr>
                <a:t>《</a:t>
              </a:r>
              <a:r>
                <a:rPr lang="zh-CN" altLang="en-US" sz="2000" kern="100" noProof="0" dirty="0">
                  <a:ln>
                    <a:noFill/>
                  </a:ln>
                  <a:solidFill>
                    <a:srgbClr val="000000"/>
                  </a:solidFill>
                  <a:effectLst/>
                  <a:uLnTx/>
                  <a:uFillTx/>
                  <a:cs typeface="Times New Roman" panose="02020603050405020304" pitchFamily="18" charset="0"/>
                  <a:sym typeface="+mn-ea"/>
                </a:rPr>
                <a:t>政府集中采购目录</a:t>
              </a:r>
              <a:r>
                <a:rPr lang="en-US" altLang="zh-CN" sz="2000" kern="100" noProof="0" dirty="0">
                  <a:ln>
                    <a:noFill/>
                  </a:ln>
                  <a:solidFill>
                    <a:srgbClr val="000000"/>
                  </a:solidFill>
                  <a:effectLst/>
                  <a:uLnTx/>
                  <a:uFillTx/>
                  <a:cs typeface="Times New Roman" panose="02020603050405020304" pitchFamily="18" charset="0"/>
                  <a:sym typeface="+mn-ea"/>
                </a:rPr>
                <a:t>》</a:t>
              </a:r>
              <a:r>
                <a:rPr lang="zh-CN" altLang="en-US" sz="2000" kern="100" noProof="0" dirty="0">
                  <a:ln>
                    <a:noFill/>
                  </a:ln>
                  <a:solidFill>
                    <a:srgbClr val="000000"/>
                  </a:solidFill>
                  <a:effectLst/>
                  <a:uLnTx/>
                  <a:uFillTx/>
                  <a:cs typeface="Times New Roman" panose="02020603050405020304" pitchFamily="18" charset="0"/>
                  <a:sym typeface="+mn-ea"/>
                </a:rPr>
                <a:t>的品目，单项或者批量采购金额大于等于分散采购限额标准的货物、服务及工程采购项目，应当编制政府采购预算。</a:t>
              </a:r>
              <a:endParaRPr kumimoji="0" lang="zh-CN" altLang="en-US" sz="2000" b="0" i="0" u="none" strike="noStrike" kern="1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en-US" altLang="zh-CN" sz="2000" kern="100" noProof="0" dirty="0">
                  <a:ln>
                    <a:noFill/>
                  </a:ln>
                  <a:solidFill>
                    <a:srgbClr val="000000"/>
                  </a:solidFill>
                  <a:effectLst/>
                  <a:uLnTx/>
                  <a:uFillTx/>
                  <a:cs typeface="Times New Roman" panose="02020603050405020304" pitchFamily="18" charset="0"/>
                  <a:sym typeface="+mn-ea"/>
                </a:rPr>
                <a:t>3.</a:t>
              </a:r>
              <a:r>
                <a:rPr lang="zh-CN" altLang="en-US" sz="2000" kern="100" noProof="0" dirty="0">
                  <a:ln>
                    <a:noFill/>
                  </a:ln>
                  <a:solidFill>
                    <a:srgbClr val="000000"/>
                  </a:solidFill>
                  <a:effectLst/>
                  <a:uLnTx/>
                  <a:uFillTx/>
                  <a:cs typeface="Times New Roman" panose="02020603050405020304" pitchFamily="18" charset="0"/>
                  <a:sym typeface="+mn-ea"/>
                </a:rPr>
                <a:t>新建、改建、扩建类工程，不纳入政府采购预算编制范围。</a:t>
              </a:r>
              <a:endParaRPr kumimoji="0" lang="zh-CN" altLang="en-US" sz="2000" b="0" i="0" u="none" strike="noStrike" kern="1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en-US" altLang="zh-CN" sz="2000" kern="100" noProof="0" dirty="0">
                  <a:ln>
                    <a:noFill/>
                  </a:ln>
                  <a:solidFill>
                    <a:srgbClr val="000000"/>
                  </a:solidFill>
                  <a:effectLst/>
                  <a:uLnTx/>
                  <a:uFillTx/>
                  <a:cs typeface="Times New Roman" panose="02020603050405020304" pitchFamily="18" charset="0"/>
                  <a:sym typeface="+mn-ea"/>
                </a:rPr>
                <a:t>4.《</a:t>
              </a:r>
              <a:r>
                <a:rPr lang="zh-CN" altLang="en-US" sz="2000" kern="100" noProof="0" dirty="0">
                  <a:ln>
                    <a:noFill/>
                  </a:ln>
                  <a:solidFill>
                    <a:srgbClr val="000000"/>
                  </a:solidFill>
                  <a:effectLst/>
                  <a:uLnTx/>
                  <a:uFillTx/>
                  <a:cs typeface="Times New Roman" panose="02020603050405020304" pitchFamily="18" charset="0"/>
                  <a:sym typeface="+mn-ea"/>
                </a:rPr>
                <a:t>政府集中采购目录</a:t>
              </a:r>
              <a:r>
                <a:rPr lang="en-US" altLang="zh-CN" sz="2000" kern="100" noProof="0" dirty="0">
                  <a:ln>
                    <a:noFill/>
                  </a:ln>
                  <a:solidFill>
                    <a:srgbClr val="000000"/>
                  </a:solidFill>
                  <a:effectLst/>
                  <a:uLnTx/>
                  <a:uFillTx/>
                  <a:cs typeface="Times New Roman" panose="02020603050405020304" pitchFamily="18" charset="0"/>
                  <a:sym typeface="+mn-ea"/>
                </a:rPr>
                <a:t>》</a:t>
              </a:r>
              <a:r>
                <a:rPr lang="zh-CN" altLang="en-US" sz="2000" kern="100" noProof="0" dirty="0">
                  <a:ln>
                    <a:noFill/>
                  </a:ln>
                  <a:solidFill>
                    <a:srgbClr val="000000"/>
                  </a:solidFill>
                  <a:effectLst/>
                  <a:uLnTx/>
                  <a:uFillTx/>
                  <a:cs typeface="Times New Roman" panose="02020603050405020304" pitchFamily="18" charset="0"/>
                  <a:sym typeface="+mn-ea"/>
                </a:rPr>
                <a:t>以外且分散采购限额标准以下的项目，无需编制政府采购预算。</a:t>
              </a:r>
              <a:endParaRPr kumimoji="0" lang="zh-CN" altLang="en-US"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endParaRPr lang="zh-CN" altLang="zh-CN" sz="2000" dirty="0"/>
            </a:p>
          </p:txBody>
        </p:sp>
        <p:grpSp>
          <p:nvGrpSpPr>
            <p:cNvPr id="23" name="组合 22"/>
            <p:cNvGrpSpPr/>
            <p:nvPr/>
          </p:nvGrpSpPr>
          <p:grpSpPr>
            <a:xfrm>
              <a:off x="9654117" y="3400001"/>
              <a:ext cx="1792817" cy="1780117"/>
              <a:chOff x="4630738" y="2849562"/>
              <a:chExt cx="1344613" cy="1335088"/>
            </a:xfrm>
            <a:solidFill>
              <a:srgbClr val="FFC000"/>
            </a:solidFill>
          </p:grpSpPr>
          <p:sp>
            <p:nvSpPr>
              <p:cNvPr id="30" name="Freeform 20"/>
              <p:cNvSpPr>
                <a:spLocks noEditPoints="1"/>
              </p:cNvSpPr>
              <p:nvPr/>
            </p:nvSpPr>
            <p:spPr bwMode="auto">
              <a:xfrm>
                <a:off x="4630738" y="2849562"/>
                <a:ext cx="1344613" cy="1335088"/>
              </a:xfrm>
              <a:custGeom>
                <a:avLst/>
                <a:gdLst>
                  <a:gd name="T0" fmla="*/ 344 w 688"/>
                  <a:gd name="T1" fmla="*/ 60 h 682"/>
                  <a:gd name="T2" fmla="*/ 316 w 688"/>
                  <a:gd name="T3" fmla="*/ 61 h 682"/>
                  <a:gd name="T4" fmla="*/ 280 w 688"/>
                  <a:gd name="T5" fmla="*/ 0 h 682"/>
                  <a:gd name="T6" fmla="*/ 194 w 688"/>
                  <a:gd name="T7" fmla="*/ 28 h 682"/>
                  <a:gd name="T8" fmla="*/ 202 w 688"/>
                  <a:gd name="T9" fmla="*/ 98 h 682"/>
                  <a:gd name="T10" fmla="*/ 157 w 688"/>
                  <a:gd name="T11" fmla="*/ 131 h 682"/>
                  <a:gd name="T12" fmla="*/ 92 w 688"/>
                  <a:gd name="T13" fmla="*/ 102 h 682"/>
                  <a:gd name="T14" fmla="*/ 39 w 688"/>
                  <a:gd name="T15" fmla="*/ 175 h 682"/>
                  <a:gd name="T16" fmla="*/ 86 w 688"/>
                  <a:gd name="T17" fmla="*/ 228 h 682"/>
                  <a:gd name="T18" fmla="*/ 69 w 688"/>
                  <a:gd name="T19" fmla="*/ 281 h 682"/>
                  <a:gd name="T20" fmla="*/ 0 w 688"/>
                  <a:gd name="T21" fmla="*/ 296 h 682"/>
                  <a:gd name="T22" fmla="*/ 0 w 688"/>
                  <a:gd name="T23" fmla="*/ 386 h 682"/>
                  <a:gd name="T24" fmla="*/ 69 w 688"/>
                  <a:gd name="T25" fmla="*/ 401 h 682"/>
                  <a:gd name="T26" fmla="*/ 86 w 688"/>
                  <a:gd name="T27" fmla="*/ 454 h 682"/>
                  <a:gd name="T28" fmla="*/ 39 w 688"/>
                  <a:gd name="T29" fmla="*/ 506 h 682"/>
                  <a:gd name="T30" fmla="*/ 92 w 688"/>
                  <a:gd name="T31" fmla="*/ 579 h 682"/>
                  <a:gd name="T32" fmla="*/ 157 w 688"/>
                  <a:gd name="T33" fmla="*/ 551 h 682"/>
                  <a:gd name="T34" fmla="*/ 202 w 688"/>
                  <a:gd name="T35" fmla="*/ 583 h 682"/>
                  <a:gd name="T36" fmla="*/ 195 w 688"/>
                  <a:gd name="T37" fmla="*/ 654 h 682"/>
                  <a:gd name="T38" fmla="*/ 281 w 688"/>
                  <a:gd name="T39" fmla="*/ 682 h 682"/>
                  <a:gd name="T40" fmla="*/ 316 w 688"/>
                  <a:gd name="T41" fmla="*/ 620 h 682"/>
                  <a:gd name="T42" fmla="*/ 344 w 688"/>
                  <a:gd name="T43" fmla="*/ 622 h 682"/>
                  <a:gd name="T44" fmla="*/ 372 w 688"/>
                  <a:gd name="T45" fmla="*/ 620 h 682"/>
                  <a:gd name="T46" fmla="*/ 407 w 688"/>
                  <a:gd name="T47" fmla="*/ 681 h 682"/>
                  <a:gd name="T48" fmla="*/ 493 w 688"/>
                  <a:gd name="T49" fmla="*/ 654 h 682"/>
                  <a:gd name="T50" fmla="*/ 486 w 688"/>
                  <a:gd name="T51" fmla="*/ 583 h 682"/>
                  <a:gd name="T52" fmla="*/ 531 w 688"/>
                  <a:gd name="T53" fmla="*/ 550 h 682"/>
                  <a:gd name="T54" fmla="*/ 596 w 688"/>
                  <a:gd name="T55" fmla="*/ 579 h 682"/>
                  <a:gd name="T56" fmla="*/ 649 w 688"/>
                  <a:gd name="T57" fmla="*/ 506 h 682"/>
                  <a:gd name="T58" fmla="*/ 601 w 688"/>
                  <a:gd name="T59" fmla="*/ 453 h 682"/>
                  <a:gd name="T60" fmla="*/ 618 w 688"/>
                  <a:gd name="T61" fmla="*/ 400 h 682"/>
                  <a:gd name="T62" fmla="*/ 688 w 688"/>
                  <a:gd name="T63" fmla="*/ 385 h 682"/>
                  <a:gd name="T64" fmla="*/ 688 w 688"/>
                  <a:gd name="T65" fmla="*/ 295 h 682"/>
                  <a:gd name="T66" fmla="*/ 618 w 688"/>
                  <a:gd name="T67" fmla="*/ 281 h 682"/>
                  <a:gd name="T68" fmla="*/ 601 w 688"/>
                  <a:gd name="T69" fmla="*/ 227 h 682"/>
                  <a:gd name="T70" fmla="*/ 648 w 688"/>
                  <a:gd name="T71" fmla="*/ 175 h 682"/>
                  <a:gd name="T72" fmla="*/ 595 w 688"/>
                  <a:gd name="T73" fmla="*/ 102 h 682"/>
                  <a:gd name="T74" fmla="*/ 531 w 688"/>
                  <a:gd name="T75" fmla="*/ 131 h 682"/>
                  <a:gd name="T76" fmla="*/ 485 w 688"/>
                  <a:gd name="T77" fmla="*/ 98 h 682"/>
                  <a:gd name="T78" fmla="*/ 493 w 688"/>
                  <a:gd name="T79" fmla="*/ 27 h 682"/>
                  <a:gd name="T80" fmla="*/ 407 w 688"/>
                  <a:gd name="T81" fmla="*/ 0 h 682"/>
                  <a:gd name="T82" fmla="*/ 371 w 688"/>
                  <a:gd name="T83" fmla="*/ 61 h 682"/>
                  <a:gd name="T84" fmla="*/ 344 w 688"/>
                  <a:gd name="T85" fmla="*/ 60 h 682"/>
                  <a:gd name="T86" fmla="*/ 593 w 688"/>
                  <a:gd name="T87" fmla="*/ 340 h 682"/>
                  <a:gd name="T88" fmla="*/ 344 w 688"/>
                  <a:gd name="T89" fmla="*/ 590 h 682"/>
                  <a:gd name="T90" fmla="*/ 95 w 688"/>
                  <a:gd name="T91" fmla="*/ 341 h 682"/>
                  <a:gd name="T92" fmla="*/ 344 w 688"/>
                  <a:gd name="T93" fmla="*/ 92 h 682"/>
                  <a:gd name="T94" fmla="*/ 593 w 688"/>
                  <a:gd name="T95" fmla="*/ 34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4" y="28"/>
                      <a:pt x="194" y="28"/>
                      <a:pt x="194" y="28"/>
                    </a:cubicBezTo>
                    <a:cubicBezTo>
                      <a:pt x="202" y="98"/>
                      <a:pt x="202" y="98"/>
                      <a:pt x="202" y="98"/>
                    </a:cubicBezTo>
                    <a:cubicBezTo>
                      <a:pt x="186" y="107"/>
                      <a:pt x="170" y="118"/>
                      <a:pt x="157" y="131"/>
                    </a:cubicBezTo>
                    <a:cubicBezTo>
                      <a:pt x="92" y="102"/>
                      <a:pt x="92" y="102"/>
                      <a:pt x="92" y="102"/>
                    </a:cubicBezTo>
                    <a:cubicBezTo>
                      <a:pt x="39" y="175"/>
                      <a:pt x="39" y="175"/>
                      <a:pt x="39" y="175"/>
                    </a:cubicBezTo>
                    <a:cubicBezTo>
                      <a:pt x="86" y="228"/>
                      <a:pt x="86" y="228"/>
                      <a:pt x="86" y="228"/>
                    </a:cubicBezTo>
                    <a:cubicBezTo>
                      <a:pt x="79" y="245"/>
                      <a:pt x="73" y="262"/>
                      <a:pt x="69" y="281"/>
                    </a:cubicBezTo>
                    <a:cubicBezTo>
                      <a:pt x="0" y="296"/>
                      <a:pt x="0" y="296"/>
                      <a:pt x="0" y="296"/>
                    </a:cubicBezTo>
                    <a:cubicBezTo>
                      <a:pt x="0" y="386"/>
                      <a:pt x="0" y="386"/>
                      <a:pt x="0" y="386"/>
                    </a:cubicBezTo>
                    <a:cubicBezTo>
                      <a:pt x="69" y="401"/>
                      <a:pt x="69" y="401"/>
                      <a:pt x="69" y="401"/>
                    </a:cubicBezTo>
                    <a:cubicBezTo>
                      <a:pt x="73" y="419"/>
                      <a:pt x="79" y="437"/>
                      <a:pt x="86" y="454"/>
                    </a:cubicBezTo>
                    <a:cubicBezTo>
                      <a:pt x="39" y="506"/>
                      <a:pt x="39" y="506"/>
                      <a:pt x="39" y="506"/>
                    </a:cubicBezTo>
                    <a:cubicBezTo>
                      <a:pt x="92" y="579"/>
                      <a:pt x="92" y="579"/>
                      <a:pt x="92" y="579"/>
                    </a:cubicBezTo>
                    <a:cubicBezTo>
                      <a:pt x="157" y="551"/>
                      <a:pt x="157" y="551"/>
                      <a:pt x="157" y="551"/>
                    </a:cubicBezTo>
                    <a:cubicBezTo>
                      <a:pt x="171" y="563"/>
                      <a:pt x="186" y="574"/>
                      <a:pt x="202" y="583"/>
                    </a:cubicBezTo>
                    <a:cubicBezTo>
                      <a:pt x="195" y="654"/>
                      <a:pt x="195" y="654"/>
                      <a:pt x="195" y="654"/>
                    </a:cubicBezTo>
                    <a:cubicBezTo>
                      <a:pt x="281" y="682"/>
                      <a:pt x="281" y="682"/>
                      <a:pt x="281" y="682"/>
                    </a:cubicBezTo>
                    <a:cubicBezTo>
                      <a:pt x="316" y="620"/>
                      <a:pt x="316" y="620"/>
                      <a:pt x="316" y="620"/>
                    </a:cubicBezTo>
                    <a:cubicBezTo>
                      <a:pt x="325" y="621"/>
                      <a:pt x="335" y="622"/>
                      <a:pt x="344" y="622"/>
                    </a:cubicBezTo>
                    <a:cubicBezTo>
                      <a:pt x="353" y="622"/>
                      <a:pt x="363" y="621"/>
                      <a:pt x="372" y="620"/>
                    </a:cubicBezTo>
                    <a:cubicBezTo>
                      <a:pt x="407" y="681"/>
                      <a:pt x="407" y="681"/>
                      <a:pt x="407" y="681"/>
                    </a:cubicBezTo>
                    <a:cubicBezTo>
                      <a:pt x="493" y="654"/>
                      <a:pt x="493" y="654"/>
                      <a:pt x="493" y="654"/>
                    </a:cubicBezTo>
                    <a:cubicBezTo>
                      <a:pt x="486" y="583"/>
                      <a:pt x="486" y="583"/>
                      <a:pt x="486" y="583"/>
                    </a:cubicBezTo>
                    <a:cubicBezTo>
                      <a:pt x="502" y="574"/>
                      <a:pt x="517" y="563"/>
                      <a:pt x="531" y="550"/>
                    </a:cubicBezTo>
                    <a:cubicBezTo>
                      <a:pt x="596" y="579"/>
                      <a:pt x="596" y="579"/>
                      <a:pt x="596" y="579"/>
                    </a:cubicBezTo>
                    <a:cubicBezTo>
                      <a:pt x="649" y="506"/>
                      <a:pt x="649" y="506"/>
                      <a:pt x="649" y="506"/>
                    </a:cubicBezTo>
                    <a:cubicBezTo>
                      <a:pt x="601" y="453"/>
                      <a:pt x="601" y="453"/>
                      <a:pt x="601" y="453"/>
                    </a:cubicBezTo>
                    <a:cubicBezTo>
                      <a:pt x="609" y="436"/>
                      <a:pt x="614" y="419"/>
                      <a:pt x="618" y="400"/>
                    </a:cubicBezTo>
                    <a:cubicBezTo>
                      <a:pt x="688" y="385"/>
                      <a:pt x="688" y="385"/>
                      <a:pt x="688" y="385"/>
                    </a:cubicBezTo>
                    <a:cubicBezTo>
                      <a:pt x="688" y="295"/>
                      <a:pt x="688" y="295"/>
                      <a:pt x="688" y="295"/>
                    </a:cubicBezTo>
                    <a:cubicBezTo>
                      <a:pt x="618" y="281"/>
                      <a:pt x="618" y="281"/>
                      <a:pt x="618" y="281"/>
                    </a:cubicBezTo>
                    <a:cubicBezTo>
                      <a:pt x="614" y="262"/>
                      <a:pt x="609" y="244"/>
                      <a:pt x="601" y="227"/>
                    </a:cubicBezTo>
                    <a:cubicBezTo>
                      <a:pt x="648" y="175"/>
                      <a:pt x="648" y="175"/>
                      <a:pt x="648" y="175"/>
                    </a:cubicBezTo>
                    <a:cubicBezTo>
                      <a:pt x="595" y="102"/>
                      <a:pt x="595" y="102"/>
                      <a:pt x="595" y="102"/>
                    </a:cubicBezTo>
                    <a:cubicBezTo>
                      <a:pt x="531" y="131"/>
                      <a:pt x="531" y="131"/>
                      <a:pt x="531" y="131"/>
                    </a:cubicBezTo>
                    <a:cubicBezTo>
                      <a:pt x="517" y="118"/>
                      <a:pt x="502" y="107"/>
                      <a:pt x="485" y="98"/>
                    </a:cubicBezTo>
                    <a:cubicBezTo>
                      <a:pt x="493" y="27"/>
                      <a:pt x="493" y="27"/>
                      <a:pt x="493" y="27"/>
                    </a:cubicBezTo>
                    <a:cubicBezTo>
                      <a:pt x="407" y="0"/>
                      <a:pt x="407" y="0"/>
                      <a:pt x="407" y="0"/>
                    </a:cubicBezTo>
                    <a:cubicBezTo>
                      <a:pt x="371" y="61"/>
                      <a:pt x="371" y="61"/>
                      <a:pt x="371" y="61"/>
                    </a:cubicBezTo>
                    <a:cubicBezTo>
                      <a:pt x="362" y="60"/>
                      <a:pt x="353" y="60"/>
                      <a:pt x="344" y="60"/>
                    </a:cubicBezTo>
                    <a:close/>
                    <a:moveTo>
                      <a:pt x="593" y="340"/>
                    </a:moveTo>
                    <a:cubicBezTo>
                      <a:pt x="593" y="478"/>
                      <a:pt x="481" y="590"/>
                      <a:pt x="344" y="590"/>
                    </a:cubicBezTo>
                    <a:cubicBezTo>
                      <a:pt x="206" y="590"/>
                      <a:pt x="95" y="478"/>
                      <a:pt x="95" y="341"/>
                    </a:cubicBezTo>
                    <a:cubicBezTo>
                      <a:pt x="95" y="203"/>
                      <a:pt x="206" y="92"/>
                      <a:pt x="344" y="92"/>
                    </a:cubicBezTo>
                    <a:cubicBezTo>
                      <a:pt x="481" y="91"/>
                      <a:pt x="593" y="203"/>
                      <a:pt x="593" y="340"/>
                    </a:cubicBezTo>
                    <a:close/>
                  </a:path>
                </a:pathLst>
              </a:custGeom>
              <a:grpFill/>
              <a:ln>
                <a:noFill/>
              </a:ln>
              <a:effectLst>
                <a:outerShdw blurRad="50800" dist="38100" dir="5400000" algn="t"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202020"/>
                  </a:solidFill>
                  <a:latin typeface="微软雅黑" panose="020B0503020204020204" pitchFamily="34" charset="-122"/>
                  <a:ea typeface="微软雅黑" panose="020B0503020204020204" pitchFamily="34" charset="-122"/>
                </a:endParaRPr>
              </a:p>
            </p:txBody>
          </p:sp>
          <p:sp>
            <p:nvSpPr>
              <p:cNvPr id="31" name="Freeform 21"/>
              <p:cNvSpPr>
                <a:spLocks noEditPoints="1"/>
              </p:cNvSpPr>
              <p:nvPr/>
            </p:nvSpPr>
            <p:spPr bwMode="auto">
              <a:xfrm>
                <a:off x="4816475" y="3027362"/>
                <a:ext cx="973138" cy="976313"/>
              </a:xfrm>
              <a:custGeom>
                <a:avLst/>
                <a:gdLst>
                  <a:gd name="T0" fmla="*/ 249 w 498"/>
                  <a:gd name="T1" fmla="*/ 1 h 499"/>
                  <a:gd name="T2" fmla="*/ 0 w 498"/>
                  <a:gd name="T3" fmla="*/ 250 h 499"/>
                  <a:gd name="T4" fmla="*/ 249 w 498"/>
                  <a:gd name="T5" fmla="*/ 499 h 499"/>
                  <a:gd name="T6" fmla="*/ 498 w 498"/>
                  <a:gd name="T7" fmla="*/ 249 h 499"/>
                  <a:gd name="T8" fmla="*/ 249 w 498"/>
                  <a:gd name="T9" fmla="*/ 1 h 499"/>
                  <a:gd name="T10" fmla="*/ 249 w 498"/>
                  <a:gd name="T11" fmla="*/ 484 h 499"/>
                  <a:gd name="T12" fmla="*/ 14 w 498"/>
                  <a:gd name="T13" fmla="*/ 250 h 499"/>
                  <a:gd name="T14" fmla="*/ 249 w 498"/>
                  <a:gd name="T15" fmla="*/ 15 h 499"/>
                  <a:gd name="T16" fmla="*/ 484 w 498"/>
                  <a:gd name="T17" fmla="*/ 249 h 499"/>
                  <a:gd name="T18" fmla="*/ 249 w 498"/>
                  <a:gd name="T19" fmla="*/ 484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8" h="499">
                    <a:moveTo>
                      <a:pt x="249" y="1"/>
                    </a:moveTo>
                    <a:cubicBezTo>
                      <a:pt x="111" y="1"/>
                      <a:pt x="0" y="112"/>
                      <a:pt x="0" y="250"/>
                    </a:cubicBezTo>
                    <a:cubicBezTo>
                      <a:pt x="0" y="387"/>
                      <a:pt x="111" y="499"/>
                      <a:pt x="249" y="499"/>
                    </a:cubicBezTo>
                    <a:cubicBezTo>
                      <a:pt x="386" y="499"/>
                      <a:pt x="498" y="387"/>
                      <a:pt x="498" y="249"/>
                    </a:cubicBezTo>
                    <a:cubicBezTo>
                      <a:pt x="498" y="112"/>
                      <a:pt x="386" y="0"/>
                      <a:pt x="249" y="1"/>
                    </a:cubicBezTo>
                    <a:close/>
                    <a:moveTo>
                      <a:pt x="249" y="484"/>
                    </a:moveTo>
                    <a:cubicBezTo>
                      <a:pt x="119" y="484"/>
                      <a:pt x="14" y="379"/>
                      <a:pt x="14" y="250"/>
                    </a:cubicBezTo>
                    <a:cubicBezTo>
                      <a:pt x="14" y="120"/>
                      <a:pt x="119" y="15"/>
                      <a:pt x="249" y="15"/>
                    </a:cubicBezTo>
                    <a:cubicBezTo>
                      <a:pt x="378" y="15"/>
                      <a:pt x="483" y="120"/>
                      <a:pt x="484" y="249"/>
                    </a:cubicBezTo>
                    <a:cubicBezTo>
                      <a:pt x="484" y="379"/>
                      <a:pt x="379" y="484"/>
                      <a:pt x="249" y="4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202020"/>
                  </a:solidFill>
                  <a:latin typeface="微软雅黑" panose="020B0503020204020204" pitchFamily="34" charset="-122"/>
                  <a:ea typeface="微软雅黑" panose="020B0503020204020204" pitchFamily="34" charset="-122"/>
                </a:endParaRPr>
              </a:p>
            </p:txBody>
          </p:sp>
          <p:sp>
            <p:nvSpPr>
              <p:cNvPr id="32" name="椭圆 31"/>
              <p:cNvSpPr/>
              <p:nvPr/>
            </p:nvSpPr>
            <p:spPr>
              <a:xfrm>
                <a:off x="4903879" y="3119541"/>
                <a:ext cx="798330" cy="7983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02020"/>
                  </a:solidFill>
                  <a:latin typeface="微软雅黑" panose="020B0503020204020204" pitchFamily="34" charset="-122"/>
                  <a:ea typeface="微软雅黑" panose="020B0503020204020204" pitchFamily="34" charset="-122"/>
                </a:endParaRPr>
              </a:p>
            </p:txBody>
          </p:sp>
        </p:grpSp>
        <p:grpSp>
          <p:nvGrpSpPr>
            <p:cNvPr id="24" name="Group 268"/>
            <p:cNvGrpSpPr/>
            <p:nvPr/>
          </p:nvGrpSpPr>
          <p:grpSpPr>
            <a:xfrm>
              <a:off x="10355524" y="4016304"/>
              <a:ext cx="389999" cy="619173"/>
              <a:chOff x="3824288" y="5486400"/>
              <a:chExt cx="307975" cy="488950"/>
            </a:xfrm>
            <a:solidFill>
              <a:schemeClr val="bg1"/>
            </a:solidFill>
          </p:grpSpPr>
          <p:sp>
            <p:nvSpPr>
              <p:cNvPr id="2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gr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5"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750" fill="hold"/>
                                        <p:tgtEl>
                                          <p:spTgt spid="16"/>
                                        </p:tgtEl>
                                        <p:attrNameLst>
                                          <p:attrName>ppt_w</p:attrName>
                                        </p:attrNameLst>
                                      </p:cBhvr>
                                      <p:tavLst>
                                        <p:tav tm="0">
                                          <p:val>
                                            <p:strVal val="#ppt_w*0.70"/>
                                          </p:val>
                                        </p:tav>
                                        <p:tav tm="100000">
                                          <p:val>
                                            <p:strVal val="#ppt_w"/>
                                          </p:val>
                                        </p:tav>
                                      </p:tavLst>
                                    </p:anim>
                                    <p:anim calcmode="lin" valueType="num">
                                      <p:cBhvr>
                                        <p:cTn id="16" dur="750" fill="hold"/>
                                        <p:tgtEl>
                                          <p:spTgt spid="16"/>
                                        </p:tgtEl>
                                        <p:attrNameLst>
                                          <p:attrName>ppt_h</p:attrName>
                                        </p:attrNameLst>
                                      </p:cBhvr>
                                      <p:tavLst>
                                        <p:tav tm="0">
                                          <p:val>
                                            <p:strVal val="#ppt_h"/>
                                          </p:val>
                                        </p:tav>
                                        <p:tav tm="100000">
                                          <p:val>
                                            <p:strVal val="#ppt_h"/>
                                          </p:val>
                                        </p:tav>
                                      </p:tavLst>
                                    </p:anim>
                                    <p:animEffect transition="in" filter="fade">
                                      <p:cBhvr>
                                        <p:cTn id="17"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6549953" cy="600386"/>
            <a:chOff x="530932" y="384859"/>
            <a:chExt cx="6549953" cy="600386"/>
          </a:xfrm>
        </p:grpSpPr>
        <p:sp>
          <p:nvSpPr>
            <p:cNvPr id="40" name="PA-文本框 7"/>
            <p:cNvSpPr txBox="1"/>
            <p:nvPr>
              <p:custDataLst>
                <p:tags r:id="rId1"/>
              </p:custDataLst>
            </p:nvPr>
          </p:nvSpPr>
          <p:spPr bwMode="auto">
            <a:xfrm>
              <a:off x="1119505" y="400470"/>
              <a:ext cx="5961380" cy="58356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九、政府采购预算编制及执行</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531495" y="1114425"/>
            <a:ext cx="10735310" cy="5169535"/>
            <a:chOff x="1170499" y="1026795"/>
            <a:chExt cx="10447896" cy="5024497"/>
          </a:xfrm>
        </p:grpSpPr>
        <p:sp>
          <p:nvSpPr>
            <p:cNvPr id="17" name="矩形 16"/>
            <p:cNvSpPr/>
            <p:nvPr/>
          </p:nvSpPr>
          <p:spPr>
            <a:xfrm>
              <a:off x="1365138" y="1941509"/>
              <a:ext cx="10253257" cy="3389418"/>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170499" y="1026795"/>
              <a:ext cx="8483600" cy="5024497"/>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zh-CN" altLang="en-US" sz="2000" b="1" kern="100" noProof="0" dirty="0">
                  <a:ln>
                    <a:noFill/>
                  </a:ln>
                  <a:solidFill>
                    <a:srgbClr val="CC435D"/>
                  </a:solidFill>
                  <a:effectLst/>
                  <a:uLnTx/>
                  <a:uFillTx/>
                  <a:cs typeface="Times New Roman" panose="02020603050405020304" pitchFamily="18" charset="0"/>
                  <a:sym typeface="+mn-ea"/>
                </a:rPr>
                <a:t>政府采购预算执行：</a:t>
              </a:r>
              <a:endParaRPr lang="zh-CN" altLang="en-US" sz="2000" b="1" kern="100" noProof="0" dirty="0">
                <a:ln>
                  <a:noFill/>
                </a:ln>
                <a:solidFill>
                  <a:srgbClr val="000000"/>
                </a:solidFill>
                <a:effectLst/>
                <a:uLnTx/>
                <a:uFillTx/>
                <a:cs typeface="Times New Roman" panose="02020603050405020304" pitchFamily="18" charset="0"/>
                <a:sym typeface="+mn-ea"/>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en-US" altLang="zh-CN" sz="2000" b="1" kern="100" noProof="0" dirty="0">
                  <a:ln>
                    <a:noFill/>
                  </a:ln>
                  <a:solidFill>
                    <a:srgbClr val="000000"/>
                  </a:solidFill>
                  <a:effectLst/>
                  <a:uLnTx/>
                  <a:uFillTx/>
                  <a:cs typeface="Times New Roman" panose="02020603050405020304" pitchFamily="18" charset="0"/>
                  <a:sym typeface="+mn-ea"/>
                </a:rPr>
                <a:t>1.</a:t>
              </a:r>
              <a:r>
                <a:rPr lang="zh-CN" altLang="en-US" sz="2000" b="1" kern="100" noProof="0" dirty="0">
                  <a:ln>
                    <a:noFill/>
                  </a:ln>
                  <a:solidFill>
                    <a:srgbClr val="000000"/>
                  </a:solidFill>
                  <a:effectLst/>
                  <a:uLnTx/>
                  <a:uFillTx/>
                  <a:cs typeface="Times New Roman" panose="02020603050405020304" pitchFamily="18" charset="0"/>
                  <a:sym typeface="+mn-ea"/>
                </a:rPr>
                <a:t>计划编报：</a:t>
              </a:r>
              <a:r>
                <a:rPr lang="zh-CN" altLang="en-US" sz="2000" kern="100" noProof="0" dirty="0">
                  <a:ln>
                    <a:noFill/>
                  </a:ln>
                  <a:solidFill>
                    <a:srgbClr val="000000"/>
                  </a:solidFill>
                  <a:effectLst/>
                  <a:uLnTx/>
                  <a:uFillTx/>
                  <a:cs typeface="Times New Roman" panose="02020603050405020304" pitchFamily="18" charset="0"/>
                  <a:sym typeface="+mn-ea"/>
                </a:rPr>
                <a:t>按照“无预算，不采购”原则，所有编报政府采购预算的项目在执行时，都应当编报政府采购计划。</a:t>
              </a:r>
              <a:endParaRPr lang="zh-CN" altLang="en-US" sz="2000" kern="100" noProof="0" dirty="0">
                <a:ln>
                  <a:noFill/>
                </a:ln>
                <a:solidFill>
                  <a:srgbClr val="000000"/>
                </a:solidFill>
                <a:effectLst/>
                <a:uLnTx/>
                <a:uFillTx/>
                <a:cs typeface="Times New Roman" panose="02020603050405020304" pitchFamily="18" charset="0"/>
                <a:sym typeface="+mn-ea"/>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en-US" altLang="zh-CN" sz="2000" b="1" kern="100" noProof="0" dirty="0">
                  <a:ln>
                    <a:noFill/>
                  </a:ln>
                  <a:solidFill>
                    <a:srgbClr val="000000"/>
                  </a:solidFill>
                  <a:effectLst/>
                  <a:uLnTx/>
                  <a:uFillTx/>
                  <a:cs typeface="Times New Roman" panose="02020603050405020304" pitchFamily="18" charset="0"/>
                  <a:sym typeface="+mn-ea"/>
                </a:rPr>
                <a:t>2.</a:t>
              </a:r>
              <a:r>
                <a:rPr lang="zh-CN" altLang="en-US" sz="2000" b="1" kern="100" noProof="0" dirty="0">
                  <a:ln>
                    <a:noFill/>
                  </a:ln>
                  <a:solidFill>
                    <a:srgbClr val="000000"/>
                  </a:solidFill>
                  <a:effectLst/>
                  <a:uLnTx/>
                  <a:uFillTx/>
                  <a:cs typeface="Times New Roman" panose="02020603050405020304" pitchFamily="18" charset="0"/>
                  <a:sym typeface="+mn-ea"/>
                </a:rPr>
                <a:t>组织实施：</a:t>
              </a:r>
              <a:r>
                <a:rPr lang="zh-CN" altLang="en-US" sz="2000" kern="100" noProof="0" dirty="0">
                  <a:ln>
                    <a:noFill/>
                  </a:ln>
                  <a:solidFill>
                    <a:srgbClr val="000000"/>
                  </a:solidFill>
                  <a:effectLst/>
                  <a:uLnTx/>
                  <a:uFillTx/>
                  <a:cs typeface="Times New Roman" panose="02020603050405020304" pitchFamily="18" charset="0"/>
                  <a:sym typeface="+mn-ea"/>
                </a:rPr>
                <a:t>采购计划下达后，各预算单位应及时组织项目招标采购工作，并于</a:t>
              </a:r>
              <a:r>
                <a:rPr lang="zh-CN" altLang="en-US" sz="2000" kern="100" noProof="0" dirty="0">
                  <a:ln>
                    <a:noFill/>
                  </a:ln>
                  <a:solidFill>
                    <a:srgbClr val="FF0000"/>
                  </a:solidFill>
                  <a:effectLst/>
                  <a:uLnTx/>
                  <a:uFillTx/>
                  <a:cs typeface="Times New Roman" panose="02020603050405020304" pitchFamily="18" charset="0"/>
                  <a:sym typeface="+mn-ea"/>
                </a:rPr>
                <a:t>中标通知书发出之日起</a:t>
              </a:r>
              <a:r>
                <a:rPr lang="en-US" altLang="zh-CN" sz="2000" kern="100" noProof="0" dirty="0">
                  <a:ln>
                    <a:noFill/>
                  </a:ln>
                  <a:solidFill>
                    <a:srgbClr val="FF0000"/>
                  </a:solidFill>
                  <a:effectLst/>
                  <a:uLnTx/>
                  <a:uFillTx/>
                  <a:cs typeface="Times New Roman" panose="02020603050405020304" pitchFamily="18" charset="0"/>
                  <a:sym typeface="+mn-ea"/>
                </a:rPr>
                <a:t>30</a:t>
              </a:r>
              <a:r>
                <a:rPr lang="zh-CN" altLang="en-US" sz="2000" kern="100" noProof="0" dirty="0">
                  <a:ln>
                    <a:noFill/>
                  </a:ln>
                  <a:solidFill>
                    <a:srgbClr val="FF0000"/>
                  </a:solidFill>
                  <a:effectLst/>
                  <a:uLnTx/>
                  <a:uFillTx/>
                  <a:cs typeface="Times New Roman" panose="02020603050405020304" pitchFamily="18" charset="0"/>
                  <a:sym typeface="+mn-ea"/>
                </a:rPr>
                <a:t>日内</a:t>
              </a:r>
              <a:r>
                <a:rPr lang="zh-CN" altLang="en-US" sz="2000" kern="100" noProof="0" dirty="0">
                  <a:ln>
                    <a:noFill/>
                  </a:ln>
                  <a:solidFill>
                    <a:srgbClr val="000000"/>
                  </a:solidFill>
                  <a:effectLst/>
                  <a:uLnTx/>
                  <a:uFillTx/>
                  <a:cs typeface="Times New Roman" panose="02020603050405020304" pitchFamily="18" charset="0"/>
                  <a:sym typeface="+mn-ea"/>
                </a:rPr>
                <a:t>，按照招标文件约定，与中标人</a:t>
              </a:r>
              <a:r>
                <a:rPr lang="zh-CN" altLang="en-US" sz="2000" kern="100" noProof="0" dirty="0">
                  <a:ln>
                    <a:noFill/>
                  </a:ln>
                  <a:solidFill>
                    <a:srgbClr val="FF0000"/>
                  </a:solidFill>
                  <a:effectLst/>
                  <a:uLnTx/>
                  <a:uFillTx/>
                  <a:cs typeface="Times New Roman" panose="02020603050405020304" pitchFamily="18" charset="0"/>
                  <a:sym typeface="+mn-ea"/>
                </a:rPr>
                <a:t>签订书面合同</a:t>
              </a:r>
              <a:r>
                <a:rPr lang="zh-CN" altLang="en-US" sz="2000" kern="100" noProof="0" dirty="0">
                  <a:ln>
                    <a:noFill/>
                  </a:ln>
                  <a:effectLst/>
                  <a:uLnTx/>
                  <a:uFillTx/>
                  <a:cs typeface="Times New Roman" panose="02020603050405020304" pitchFamily="18" charset="0"/>
                  <a:sym typeface="+mn-ea"/>
                </a:rPr>
                <a:t>。</a:t>
              </a:r>
              <a:endParaRPr lang="zh-CN" altLang="en-US" sz="2000" kern="100" noProof="0" dirty="0">
                <a:ln>
                  <a:noFill/>
                </a:ln>
                <a:effectLst/>
                <a:uLnTx/>
                <a:uFillTx/>
                <a:cs typeface="Times New Roman" panose="02020603050405020304" pitchFamily="18" charset="0"/>
                <a:sym typeface="+mn-ea"/>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r>
                <a:rPr lang="en-US" altLang="zh-CN" sz="2000" b="1" kern="100" noProof="0" dirty="0">
                  <a:ln>
                    <a:noFill/>
                  </a:ln>
                  <a:effectLst/>
                  <a:uLnTx/>
                  <a:uFillTx/>
                  <a:cs typeface="Times New Roman" panose="02020603050405020304" pitchFamily="18" charset="0"/>
                  <a:sym typeface="+mn-ea"/>
                </a:rPr>
                <a:t>3.</a:t>
              </a:r>
              <a:r>
                <a:rPr lang="zh-CN" altLang="en-US" sz="2000" b="1" kern="100" noProof="0" dirty="0">
                  <a:ln>
                    <a:noFill/>
                  </a:ln>
                  <a:effectLst/>
                  <a:uLnTx/>
                  <a:uFillTx/>
                  <a:cs typeface="Times New Roman" panose="02020603050405020304" pitchFamily="18" charset="0"/>
                  <a:sym typeface="+mn-ea"/>
                </a:rPr>
                <a:t>合同公示：</a:t>
              </a:r>
              <a:r>
                <a:rPr lang="zh-CN" altLang="en-US" sz="2000" kern="100" noProof="0" dirty="0">
                  <a:ln>
                    <a:noFill/>
                  </a:ln>
                  <a:solidFill>
                    <a:srgbClr val="000000"/>
                  </a:solidFill>
                  <a:effectLst/>
                  <a:uLnTx/>
                  <a:uFillTx/>
                  <a:cs typeface="Times New Roman" panose="02020603050405020304" pitchFamily="18" charset="0"/>
                  <a:sym typeface="+mn-ea"/>
                </a:rPr>
                <a:t>各预算单位应当自政府采购</a:t>
              </a:r>
              <a:r>
                <a:rPr lang="zh-CN" altLang="en-US" sz="2000" kern="100" noProof="0" dirty="0">
                  <a:ln>
                    <a:noFill/>
                  </a:ln>
                  <a:solidFill>
                    <a:srgbClr val="FF0000"/>
                  </a:solidFill>
                  <a:effectLst/>
                  <a:uLnTx/>
                  <a:uFillTx/>
                  <a:cs typeface="Times New Roman" panose="02020603050405020304" pitchFamily="18" charset="0"/>
                  <a:sym typeface="+mn-ea"/>
                </a:rPr>
                <a:t>合同签订之日起</a:t>
              </a:r>
              <a:r>
                <a:rPr lang="en-US" altLang="zh-CN" sz="2000" kern="100" noProof="0" dirty="0">
                  <a:ln>
                    <a:noFill/>
                  </a:ln>
                  <a:solidFill>
                    <a:srgbClr val="FF0000"/>
                  </a:solidFill>
                  <a:effectLst/>
                  <a:uLnTx/>
                  <a:uFillTx/>
                  <a:cs typeface="Times New Roman" panose="02020603050405020304" pitchFamily="18" charset="0"/>
                  <a:sym typeface="+mn-ea"/>
                </a:rPr>
                <a:t>2</a:t>
              </a:r>
              <a:r>
                <a:rPr lang="zh-CN" altLang="en-US" sz="2000" kern="100" noProof="0" dirty="0">
                  <a:ln>
                    <a:noFill/>
                  </a:ln>
                  <a:solidFill>
                    <a:srgbClr val="FF0000"/>
                  </a:solidFill>
                  <a:effectLst/>
                  <a:uLnTx/>
                  <a:uFillTx/>
                  <a:cs typeface="Times New Roman" panose="02020603050405020304" pitchFamily="18" charset="0"/>
                  <a:sym typeface="+mn-ea"/>
                </a:rPr>
                <a:t>个工作日内</a:t>
              </a:r>
              <a:r>
                <a:rPr lang="zh-CN" altLang="en-US" sz="2000" kern="100" noProof="0" dirty="0">
                  <a:ln>
                    <a:noFill/>
                  </a:ln>
                  <a:solidFill>
                    <a:srgbClr val="000000"/>
                  </a:solidFill>
                  <a:effectLst/>
                  <a:uLnTx/>
                  <a:uFillTx/>
                  <a:cs typeface="Times New Roman" panose="02020603050405020304" pitchFamily="18" charset="0"/>
                  <a:sym typeface="+mn-ea"/>
                </a:rPr>
                <a:t>，自行登录“宁夏回族自治区政府采购网”合同管理菜单</a:t>
              </a:r>
              <a:r>
                <a:rPr lang="zh-CN" altLang="en-US" sz="2000" kern="100" noProof="0" dirty="0">
                  <a:ln>
                    <a:noFill/>
                  </a:ln>
                  <a:solidFill>
                    <a:srgbClr val="FF0000"/>
                  </a:solidFill>
                  <a:effectLst/>
                  <a:uLnTx/>
                  <a:uFillTx/>
                  <a:cs typeface="Times New Roman" panose="02020603050405020304" pitchFamily="18" charset="0"/>
                  <a:sym typeface="+mn-ea"/>
                </a:rPr>
                <a:t>上传合同并及时公示</a:t>
              </a:r>
              <a:r>
                <a:rPr lang="zh-CN" altLang="en-US" sz="2000" kern="100" noProof="0" dirty="0">
                  <a:ln>
                    <a:noFill/>
                  </a:ln>
                  <a:solidFill>
                    <a:srgbClr val="000000"/>
                  </a:solidFill>
                  <a:effectLst/>
                  <a:uLnTx/>
                  <a:uFillTx/>
                  <a:cs typeface="Times New Roman" panose="02020603050405020304" pitchFamily="18" charset="0"/>
                  <a:sym typeface="+mn-ea"/>
                </a:rPr>
                <a:t>。对法定时限内未进行合同公示的预算单位，系统将自动锁定其采购计划编报功能。</a:t>
              </a:r>
              <a:endParaRPr kumimoji="0" lang="zh-CN" altLang="en-US" sz="2000" b="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pPr marL="0" marR="0" lvl="0" indent="406400" algn="just" defTabSz="914400" rtl="0" eaLnBrk="1" fontAlgn="base" latinLnBrk="0" hangingPunct="1">
                <a:lnSpc>
                  <a:spcPct val="150000"/>
                </a:lnSpc>
                <a:spcBef>
                  <a:spcPts val="0"/>
                </a:spcBef>
                <a:spcAft>
                  <a:spcPts val="0"/>
                </a:spcAft>
                <a:buClrTx/>
                <a:buSzTx/>
                <a:buFont typeface="Arial" panose="020B0604020202020204" pitchFamily="34" charset="0"/>
                <a:buNone/>
                <a:defRPr/>
              </a:pPr>
              <a:endParaRPr lang="zh-CN" altLang="zh-CN" sz="2000" dirty="0"/>
            </a:p>
          </p:txBody>
        </p:sp>
        <p:grpSp>
          <p:nvGrpSpPr>
            <p:cNvPr id="23" name="组合 22"/>
            <p:cNvGrpSpPr/>
            <p:nvPr/>
          </p:nvGrpSpPr>
          <p:grpSpPr>
            <a:xfrm>
              <a:off x="9654117" y="3400001"/>
              <a:ext cx="1792817" cy="1780117"/>
              <a:chOff x="4630738" y="2849562"/>
              <a:chExt cx="1344613" cy="1335088"/>
            </a:xfrm>
            <a:solidFill>
              <a:srgbClr val="FFC000"/>
            </a:solidFill>
          </p:grpSpPr>
          <p:sp>
            <p:nvSpPr>
              <p:cNvPr id="30" name="Freeform 20"/>
              <p:cNvSpPr>
                <a:spLocks noEditPoints="1"/>
              </p:cNvSpPr>
              <p:nvPr/>
            </p:nvSpPr>
            <p:spPr bwMode="auto">
              <a:xfrm>
                <a:off x="4630738" y="2849562"/>
                <a:ext cx="1344613" cy="1335088"/>
              </a:xfrm>
              <a:custGeom>
                <a:avLst/>
                <a:gdLst>
                  <a:gd name="T0" fmla="*/ 344 w 688"/>
                  <a:gd name="T1" fmla="*/ 60 h 682"/>
                  <a:gd name="T2" fmla="*/ 316 w 688"/>
                  <a:gd name="T3" fmla="*/ 61 h 682"/>
                  <a:gd name="T4" fmla="*/ 280 w 688"/>
                  <a:gd name="T5" fmla="*/ 0 h 682"/>
                  <a:gd name="T6" fmla="*/ 194 w 688"/>
                  <a:gd name="T7" fmla="*/ 28 h 682"/>
                  <a:gd name="T8" fmla="*/ 202 w 688"/>
                  <a:gd name="T9" fmla="*/ 98 h 682"/>
                  <a:gd name="T10" fmla="*/ 157 w 688"/>
                  <a:gd name="T11" fmla="*/ 131 h 682"/>
                  <a:gd name="T12" fmla="*/ 92 w 688"/>
                  <a:gd name="T13" fmla="*/ 102 h 682"/>
                  <a:gd name="T14" fmla="*/ 39 w 688"/>
                  <a:gd name="T15" fmla="*/ 175 h 682"/>
                  <a:gd name="T16" fmla="*/ 86 w 688"/>
                  <a:gd name="T17" fmla="*/ 228 h 682"/>
                  <a:gd name="T18" fmla="*/ 69 w 688"/>
                  <a:gd name="T19" fmla="*/ 281 h 682"/>
                  <a:gd name="T20" fmla="*/ 0 w 688"/>
                  <a:gd name="T21" fmla="*/ 296 h 682"/>
                  <a:gd name="T22" fmla="*/ 0 w 688"/>
                  <a:gd name="T23" fmla="*/ 386 h 682"/>
                  <a:gd name="T24" fmla="*/ 69 w 688"/>
                  <a:gd name="T25" fmla="*/ 401 h 682"/>
                  <a:gd name="T26" fmla="*/ 86 w 688"/>
                  <a:gd name="T27" fmla="*/ 454 h 682"/>
                  <a:gd name="T28" fmla="*/ 39 w 688"/>
                  <a:gd name="T29" fmla="*/ 506 h 682"/>
                  <a:gd name="T30" fmla="*/ 92 w 688"/>
                  <a:gd name="T31" fmla="*/ 579 h 682"/>
                  <a:gd name="T32" fmla="*/ 157 w 688"/>
                  <a:gd name="T33" fmla="*/ 551 h 682"/>
                  <a:gd name="T34" fmla="*/ 202 w 688"/>
                  <a:gd name="T35" fmla="*/ 583 h 682"/>
                  <a:gd name="T36" fmla="*/ 195 w 688"/>
                  <a:gd name="T37" fmla="*/ 654 h 682"/>
                  <a:gd name="T38" fmla="*/ 281 w 688"/>
                  <a:gd name="T39" fmla="*/ 682 h 682"/>
                  <a:gd name="T40" fmla="*/ 316 w 688"/>
                  <a:gd name="T41" fmla="*/ 620 h 682"/>
                  <a:gd name="T42" fmla="*/ 344 w 688"/>
                  <a:gd name="T43" fmla="*/ 622 h 682"/>
                  <a:gd name="T44" fmla="*/ 372 w 688"/>
                  <a:gd name="T45" fmla="*/ 620 h 682"/>
                  <a:gd name="T46" fmla="*/ 407 w 688"/>
                  <a:gd name="T47" fmla="*/ 681 h 682"/>
                  <a:gd name="T48" fmla="*/ 493 w 688"/>
                  <a:gd name="T49" fmla="*/ 654 h 682"/>
                  <a:gd name="T50" fmla="*/ 486 w 688"/>
                  <a:gd name="T51" fmla="*/ 583 h 682"/>
                  <a:gd name="T52" fmla="*/ 531 w 688"/>
                  <a:gd name="T53" fmla="*/ 550 h 682"/>
                  <a:gd name="T54" fmla="*/ 596 w 688"/>
                  <a:gd name="T55" fmla="*/ 579 h 682"/>
                  <a:gd name="T56" fmla="*/ 649 w 688"/>
                  <a:gd name="T57" fmla="*/ 506 h 682"/>
                  <a:gd name="T58" fmla="*/ 601 w 688"/>
                  <a:gd name="T59" fmla="*/ 453 h 682"/>
                  <a:gd name="T60" fmla="*/ 618 w 688"/>
                  <a:gd name="T61" fmla="*/ 400 h 682"/>
                  <a:gd name="T62" fmla="*/ 688 w 688"/>
                  <a:gd name="T63" fmla="*/ 385 h 682"/>
                  <a:gd name="T64" fmla="*/ 688 w 688"/>
                  <a:gd name="T65" fmla="*/ 295 h 682"/>
                  <a:gd name="T66" fmla="*/ 618 w 688"/>
                  <a:gd name="T67" fmla="*/ 281 h 682"/>
                  <a:gd name="T68" fmla="*/ 601 w 688"/>
                  <a:gd name="T69" fmla="*/ 227 h 682"/>
                  <a:gd name="T70" fmla="*/ 648 w 688"/>
                  <a:gd name="T71" fmla="*/ 175 h 682"/>
                  <a:gd name="T72" fmla="*/ 595 w 688"/>
                  <a:gd name="T73" fmla="*/ 102 h 682"/>
                  <a:gd name="T74" fmla="*/ 531 w 688"/>
                  <a:gd name="T75" fmla="*/ 131 h 682"/>
                  <a:gd name="T76" fmla="*/ 485 w 688"/>
                  <a:gd name="T77" fmla="*/ 98 h 682"/>
                  <a:gd name="T78" fmla="*/ 493 w 688"/>
                  <a:gd name="T79" fmla="*/ 27 h 682"/>
                  <a:gd name="T80" fmla="*/ 407 w 688"/>
                  <a:gd name="T81" fmla="*/ 0 h 682"/>
                  <a:gd name="T82" fmla="*/ 371 w 688"/>
                  <a:gd name="T83" fmla="*/ 61 h 682"/>
                  <a:gd name="T84" fmla="*/ 344 w 688"/>
                  <a:gd name="T85" fmla="*/ 60 h 682"/>
                  <a:gd name="T86" fmla="*/ 593 w 688"/>
                  <a:gd name="T87" fmla="*/ 340 h 682"/>
                  <a:gd name="T88" fmla="*/ 344 w 688"/>
                  <a:gd name="T89" fmla="*/ 590 h 682"/>
                  <a:gd name="T90" fmla="*/ 95 w 688"/>
                  <a:gd name="T91" fmla="*/ 341 h 682"/>
                  <a:gd name="T92" fmla="*/ 344 w 688"/>
                  <a:gd name="T93" fmla="*/ 92 h 682"/>
                  <a:gd name="T94" fmla="*/ 593 w 688"/>
                  <a:gd name="T95" fmla="*/ 34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4" y="28"/>
                      <a:pt x="194" y="28"/>
                      <a:pt x="194" y="28"/>
                    </a:cubicBezTo>
                    <a:cubicBezTo>
                      <a:pt x="202" y="98"/>
                      <a:pt x="202" y="98"/>
                      <a:pt x="202" y="98"/>
                    </a:cubicBezTo>
                    <a:cubicBezTo>
                      <a:pt x="186" y="107"/>
                      <a:pt x="170" y="118"/>
                      <a:pt x="157" y="131"/>
                    </a:cubicBezTo>
                    <a:cubicBezTo>
                      <a:pt x="92" y="102"/>
                      <a:pt x="92" y="102"/>
                      <a:pt x="92" y="102"/>
                    </a:cubicBezTo>
                    <a:cubicBezTo>
                      <a:pt x="39" y="175"/>
                      <a:pt x="39" y="175"/>
                      <a:pt x="39" y="175"/>
                    </a:cubicBezTo>
                    <a:cubicBezTo>
                      <a:pt x="86" y="228"/>
                      <a:pt x="86" y="228"/>
                      <a:pt x="86" y="228"/>
                    </a:cubicBezTo>
                    <a:cubicBezTo>
                      <a:pt x="79" y="245"/>
                      <a:pt x="73" y="262"/>
                      <a:pt x="69" y="281"/>
                    </a:cubicBezTo>
                    <a:cubicBezTo>
                      <a:pt x="0" y="296"/>
                      <a:pt x="0" y="296"/>
                      <a:pt x="0" y="296"/>
                    </a:cubicBezTo>
                    <a:cubicBezTo>
                      <a:pt x="0" y="386"/>
                      <a:pt x="0" y="386"/>
                      <a:pt x="0" y="386"/>
                    </a:cubicBezTo>
                    <a:cubicBezTo>
                      <a:pt x="69" y="401"/>
                      <a:pt x="69" y="401"/>
                      <a:pt x="69" y="401"/>
                    </a:cubicBezTo>
                    <a:cubicBezTo>
                      <a:pt x="73" y="419"/>
                      <a:pt x="79" y="437"/>
                      <a:pt x="86" y="454"/>
                    </a:cubicBezTo>
                    <a:cubicBezTo>
                      <a:pt x="39" y="506"/>
                      <a:pt x="39" y="506"/>
                      <a:pt x="39" y="506"/>
                    </a:cubicBezTo>
                    <a:cubicBezTo>
                      <a:pt x="92" y="579"/>
                      <a:pt x="92" y="579"/>
                      <a:pt x="92" y="579"/>
                    </a:cubicBezTo>
                    <a:cubicBezTo>
                      <a:pt x="157" y="551"/>
                      <a:pt x="157" y="551"/>
                      <a:pt x="157" y="551"/>
                    </a:cubicBezTo>
                    <a:cubicBezTo>
                      <a:pt x="171" y="563"/>
                      <a:pt x="186" y="574"/>
                      <a:pt x="202" y="583"/>
                    </a:cubicBezTo>
                    <a:cubicBezTo>
                      <a:pt x="195" y="654"/>
                      <a:pt x="195" y="654"/>
                      <a:pt x="195" y="654"/>
                    </a:cubicBezTo>
                    <a:cubicBezTo>
                      <a:pt x="281" y="682"/>
                      <a:pt x="281" y="682"/>
                      <a:pt x="281" y="682"/>
                    </a:cubicBezTo>
                    <a:cubicBezTo>
                      <a:pt x="316" y="620"/>
                      <a:pt x="316" y="620"/>
                      <a:pt x="316" y="620"/>
                    </a:cubicBezTo>
                    <a:cubicBezTo>
                      <a:pt x="325" y="621"/>
                      <a:pt x="335" y="622"/>
                      <a:pt x="344" y="622"/>
                    </a:cubicBezTo>
                    <a:cubicBezTo>
                      <a:pt x="353" y="622"/>
                      <a:pt x="363" y="621"/>
                      <a:pt x="372" y="620"/>
                    </a:cubicBezTo>
                    <a:cubicBezTo>
                      <a:pt x="407" y="681"/>
                      <a:pt x="407" y="681"/>
                      <a:pt x="407" y="681"/>
                    </a:cubicBezTo>
                    <a:cubicBezTo>
                      <a:pt x="493" y="654"/>
                      <a:pt x="493" y="654"/>
                      <a:pt x="493" y="654"/>
                    </a:cubicBezTo>
                    <a:cubicBezTo>
                      <a:pt x="486" y="583"/>
                      <a:pt x="486" y="583"/>
                      <a:pt x="486" y="583"/>
                    </a:cubicBezTo>
                    <a:cubicBezTo>
                      <a:pt x="502" y="574"/>
                      <a:pt x="517" y="563"/>
                      <a:pt x="531" y="550"/>
                    </a:cubicBezTo>
                    <a:cubicBezTo>
                      <a:pt x="596" y="579"/>
                      <a:pt x="596" y="579"/>
                      <a:pt x="596" y="579"/>
                    </a:cubicBezTo>
                    <a:cubicBezTo>
                      <a:pt x="649" y="506"/>
                      <a:pt x="649" y="506"/>
                      <a:pt x="649" y="506"/>
                    </a:cubicBezTo>
                    <a:cubicBezTo>
                      <a:pt x="601" y="453"/>
                      <a:pt x="601" y="453"/>
                      <a:pt x="601" y="453"/>
                    </a:cubicBezTo>
                    <a:cubicBezTo>
                      <a:pt x="609" y="436"/>
                      <a:pt x="614" y="419"/>
                      <a:pt x="618" y="400"/>
                    </a:cubicBezTo>
                    <a:cubicBezTo>
                      <a:pt x="688" y="385"/>
                      <a:pt x="688" y="385"/>
                      <a:pt x="688" y="385"/>
                    </a:cubicBezTo>
                    <a:cubicBezTo>
                      <a:pt x="688" y="295"/>
                      <a:pt x="688" y="295"/>
                      <a:pt x="688" y="295"/>
                    </a:cubicBezTo>
                    <a:cubicBezTo>
                      <a:pt x="618" y="281"/>
                      <a:pt x="618" y="281"/>
                      <a:pt x="618" y="281"/>
                    </a:cubicBezTo>
                    <a:cubicBezTo>
                      <a:pt x="614" y="262"/>
                      <a:pt x="609" y="244"/>
                      <a:pt x="601" y="227"/>
                    </a:cubicBezTo>
                    <a:cubicBezTo>
                      <a:pt x="648" y="175"/>
                      <a:pt x="648" y="175"/>
                      <a:pt x="648" y="175"/>
                    </a:cubicBezTo>
                    <a:cubicBezTo>
                      <a:pt x="595" y="102"/>
                      <a:pt x="595" y="102"/>
                      <a:pt x="595" y="102"/>
                    </a:cubicBezTo>
                    <a:cubicBezTo>
                      <a:pt x="531" y="131"/>
                      <a:pt x="531" y="131"/>
                      <a:pt x="531" y="131"/>
                    </a:cubicBezTo>
                    <a:cubicBezTo>
                      <a:pt x="517" y="118"/>
                      <a:pt x="502" y="107"/>
                      <a:pt x="485" y="98"/>
                    </a:cubicBezTo>
                    <a:cubicBezTo>
                      <a:pt x="493" y="27"/>
                      <a:pt x="493" y="27"/>
                      <a:pt x="493" y="27"/>
                    </a:cubicBezTo>
                    <a:cubicBezTo>
                      <a:pt x="407" y="0"/>
                      <a:pt x="407" y="0"/>
                      <a:pt x="407" y="0"/>
                    </a:cubicBezTo>
                    <a:cubicBezTo>
                      <a:pt x="371" y="61"/>
                      <a:pt x="371" y="61"/>
                      <a:pt x="371" y="61"/>
                    </a:cubicBezTo>
                    <a:cubicBezTo>
                      <a:pt x="362" y="60"/>
                      <a:pt x="353" y="60"/>
                      <a:pt x="344" y="60"/>
                    </a:cubicBezTo>
                    <a:close/>
                    <a:moveTo>
                      <a:pt x="593" y="340"/>
                    </a:moveTo>
                    <a:cubicBezTo>
                      <a:pt x="593" y="478"/>
                      <a:pt x="481" y="590"/>
                      <a:pt x="344" y="590"/>
                    </a:cubicBezTo>
                    <a:cubicBezTo>
                      <a:pt x="206" y="590"/>
                      <a:pt x="95" y="478"/>
                      <a:pt x="95" y="341"/>
                    </a:cubicBezTo>
                    <a:cubicBezTo>
                      <a:pt x="95" y="203"/>
                      <a:pt x="206" y="92"/>
                      <a:pt x="344" y="92"/>
                    </a:cubicBezTo>
                    <a:cubicBezTo>
                      <a:pt x="481" y="91"/>
                      <a:pt x="593" y="203"/>
                      <a:pt x="593" y="340"/>
                    </a:cubicBezTo>
                    <a:close/>
                  </a:path>
                </a:pathLst>
              </a:custGeom>
              <a:grpFill/>
              <a:ln>
                <a:noFill/>
              </a:ln>
              <a:effectLst>
                <a:outerShdw blurRad="50800" dist="38100" dir="5400000" algn="t"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202020"/>
                  </a:solidFill>
                  <a:latin typeface="微软雅黑" panose="020B0503020204020204" pitchFamily="34" charset="-122"/>
                  <a:ea typeface="微软雅黑" panose="020B0503020204020204" pitchFamily="34" charset="-122"/>
                </a:endParaRPr>
              </a:p>
            </p:txBody>
          </p:sp>
          <p:sp>
            <p:nvSpPr>
              <p:cNvPr id="31" name="Freeform 21"/>
              <p:cNvSpPr>
                <a:spLocks noEditPoints="1"/>
              </p:cNvSpPr>
              <p:nvPr/>
            </p:nvSpPr>
            <p:spPr bwMode="auto">
              <a:xfrm>
                <a:off x="4816475" y="3027362"/>
                <a:ext cx="973138" cy="976313"/>
              </a:xfrm>
              <a:custGeom>
                <a:avLst/>
                <a:gdLst>
                  <a:gd name="T0" fmla="*/ 249 w 498"/>
                  <a:gd name="T1" fmla="*/ 1 h 499"/>
                  <a:gd name="T2" fmla="*/ 0 w 498"/>
                  <a:gd name="T3" fmla="*/ 250 h 499"/>
                  <a:gd name="T4" fmla="*/ 249 w 498"/>
                  <a:gd name="T5" fmla="*/ 499 h 499"/>
                  <a:gd name="T6" fmla="*/ 498 w 498"/>
                  <a:gd name="T7" fmla="*/ 249 h 499"/>
                  <a:gd name="T8" fmla="*/ 249 w 498"/>
                  <a:gd name="T9" fmla="*/ 1 h 499"/>
                  <a:gd name="T10" fmla="*/ 249 w 498"/>
                  <a:gd name="T11" fmla="*/ 484 h 499"/>
                  <a:gd name="T12" fmla="*/ 14 w 498"/>
                  <a:gd name="T13" fmla="*/ 250 h 499"/>
                  <a:gd name="T14" fmla="*/ 249 w 498"/>
                  <a:gd name="T15" fmla="*/ 15 h 499"/>
                  <a:gd name="T16" fmla="*/ 484 w 498"/>
                  <a:gd name="T17" fmla="*/ 249 h 499"/>
                  <a:gd name="T18" fmla="*/ 249 w 498"/>
                  <a:gd name="T19" fmla="*/ 484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8" h="499">
                    <a:moveTo>
                      <a:pt x="249" y="1"/>
                    </a:moveTo>
                    <a:cubicBezTo>
                      <a:pt x="111" y="1"/>
                      <a:pt x="0" y="112"/>
                      <a:pt x="0" y="250"/>
                    </a:cubicBezTo>
                    <a:cubicBezTo>
                      <a:pt x="0" y="387"/>
                      <a:pt x="111" y="499"/>
                      <a:pt x="249" y="499"/>
                    </a:cubicBezTo>
                    <a:cubicBezTo>
                      <a:pt x="386" y="499"/>
                      <a:pt x="498" y="387"/>
                      <a:pt x="498" y="249"/>
                    </a:cubicBezTo>
                    <a:cubicBezTo>
                      <a:pt x="498" y="112"/>
                      <a:pt x="386" y="0"/>
                      <a:pt x="249" y="1"/>
                    </a:cubicBezTo>
                    <a:close/>
                    <a:moveTo>
                      <a:pt x="249" y="484"/>
                    </a:moveTo>
                    <a:cubicBezTo>
                      <a:pt x="119" y="484"/>
                      <a:pt x="14" y="379"/>
                      <a:pt x="14" y="250"/>
                    </a:cubicBezTo>
                    <a:cubicBezTo>
                      <a:pt x="14" y="120"/>
                      <a:pt x="119" y="15"/>
                      <a:pt x="249" y="15"/>
                    </a:cubicBezTo>
                    <a:cubicBezTo>
                      <a:pt x="378" y="15"/>
                      <a:pt x="483" y="120"/>
                      <a:pt x="484" y="249"/>
                    </a:cubicBezTo>
                    <a:cubicBezTo>
                      <a:pt x="484" y="379"/>
                      <a:pt x="379" y="484"/>
                      <a:pt x="249" y="4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202020"/>
                  </a:solidFill>
                  <a:latin typeface="微软雅黑" panose="020B0503020204020204" pitchFamily="34" charset="-122"/>
                  <a:ea typeface="微软雅黑" panose="020B0503020204020204" pitchFamily="34" charset="-122"/>
                </a:endParaRPr>
              </a:p>
            </p:txBody>
          </p:sp>
          <p:sp>
            <p:nvSpPr>
              <p:cNvPr id="32" name="椭圆 31"/>
              <p:cNvSpPr/>
              <p:nvPr/>
            </p:nvSpPr>
            <p:spPr>
              <a:xfrm>
                <a:off x="4903879" y="3119541"/>
                <a:ext cx="798330" cy="7983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02020"/>
                  </a:solidFill>
                  <a:latin typeface="微软雅黑" panose="020B0503020204020204" pitchFamily="34" charset="-122"/>
                  <a:ea typeface="微软雅黑" panose="020B0503020204020204" pitchFamily="34" charset="-122"/>
                </a:endParaRPr>
              </a:p>
            </p:txBody>
          </p:sp>
        </p:grpSp>
        <p:grpSp>
          <p:nvGrpSpPr>
            <p:cNvPr id="24" name="Group 268"/>
            <p:cNvGrpSpPr/>
            <p:nvPr/>
          </p:nvGrpSpPr>
          <p:grpSpPr>
            <a:xfrm>
              <a:off x="10355524" y="4016304"/>
              <a:ext cx="389999" cy="619173"/>
              <a:chOff x="3824288" y="5486400"/>
              <a:chExt cx="307975" cy="488950"/>
            </a:xfrm>
            <a:solidFill>
              <a:schemeClr val="bg1"/>
            </a:solidFill>
          </p:grpSpPr>
          <p:sp>
            <p:nvSpPr>
              <p:cNvPr id="2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gr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5"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750" fill="hold"/>
                                        <p:tgtEl>
                                          <p:spTgt spid="16"/>
                                        </p:tgtEl>
                                        <p:attrNameLst>
                                          <p:attrName>ppt_w</p:attrName>
                                        </p:attrNameLst>
                                      </p:cBhvr>
                                      <p:tavLst>
                                        <p:tav tm="0">
                                          <p:val>
                                            <p:strVal val="#ppt_w*0.70"/>
                                          </p:val>
                                        </p:tav>
                                        <p:tav tm="100000">
                                          <p:val>
                                            <p:strVal val="#ppt_w"/>
                                          </p:val>
                                        </p:tav>
                                      </p:tavLst>
                                    </p:anim>
                                    <p:anim calcmode="lin" valueType="num">
                                      <p:cBhvr>
                                        <p:cTn id="16" dur="750" fill="hold"/>
                                        <p:tgtEl>
                                          <p:spTgt spid="16"/>
                                        </p:tgtEl>
                                        <p:attrNameLst>
                                          <p:attrName>ppt_h</p:attrName>
                                        </p:attrNameLst>
                                      </p:cBhvr>
                                      <p:tavLst>
                                        <p:tav tm="0">
                                          <p:val>
                                            <p:strVal val="#ppt_h"/>
                                          </p:val>
                                        </p:tav>
                                        <p:tav tm="100000">
                                          <p:val>
                                            <p:strVal val="#ppt_h"/>
                                          </p:val>
                                        </p:tav>
                                      </p:tavLst>
                                    </p:anim>
                                    <p:animEffect transition="in" filter="fade">
                                      <p:cBhvr>
                                        <p:cTn id="17"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6549953" cy="600386"/>
            <a:chOff x="530932" y="384859"/>
            <a:chExt cx="6549953" cy="600386"/>
          </a:xfrm>
        </p:grpSpPr>
        <p:sp>
          <p:nvSpPr>
            <p:cNvPr id="40" name="PA-文本框 7"/>
            <p:cNvSpPr txBox="1"/>
            <p:nvPr>
              <p:custDataLst>
                <p:tags r:id="rId1"/>
              </p:custDataLst>
            </p:nvPr>
          </p:nvSpPr>
          <p:spPr bwMode="auto">
            <a:xfrm>
              <a:off x="1119505" y="400470"/>
              <a:ext cx="5961380" cy="58356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九、政府采购预算编制及执行</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002322" y="1465238"/>
            <a:ext cx="10253257" cy="3942503"/>
            <a:chOff x="1354014" y="1377315"/>
            <a:chExt cx="10253257" cy="3942503"/>
          </a:xfrm>
        </p:grpSpPr>
        <p:sp>
          <p:nvSpPr>
            <p:cNvPr id="17" name="矩形 16"/>
            <p:cNvSpPr/>
            <p:nvPr/>
          </p:nvSpPr>
          <p:spPr>
            <a:xfrm>
              <a:off x="1354014" y="1930400"/>
              <a:ext cx="10253257" cy="3389418"/>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1354014" y="1377315"/>
              <a:ext cx="8300085" cy="3692525"/>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pPr marL="0" marR="0" lvl="0" indent="406400" algn="just" defTabSz="914400" rtl="0" eaLnBrk="1" fontAlgn="base" latinLnBrk="0" hangingPunct="1">
                <a:lnSpc>
                  <a:spcPct val="130000"/>
                </a:lnSpc>
                <a:spcBef>
                  <a:spcPts val="0"/>
                </a:spcBef>
                <a:spcAft>
                  <a:spcPts val="0"/>
                </a:spcAft>
                <a:buClrTx/>
                <a:buSzTx/>
                <a:buFont typeface="Arial" panose="020B0604020202020204" pitchFamily="34" charset="0"/>
                <a:buNone/>
                <a:defRPr/>
              </a:pPr>
              <a:r>
                <a:rPr lang="en-US" altLang="zh-CN" sz="2000" b="1" kern="100" noProof="0" dirty="0">
                  <a:ln>
                    <a:noFill/>
                  </a:ln>
                  <a:solidFill>
                    <a:srgbClr val="000000"/>
                  </a:solidFill>
                  <a:effectLst/>
                  <a:uLnTx/>
                  <a:uFillTx/>
                  <a:cs typeface="Times New Roman" panose="02020603050405020304" pitchFamily="18" charset="0"/>
                  <a:sym typeface="+mn-ea"/>
                </a:rPr>
                <a:t>4.</a:t>
              </a:r>
              <a:r>
                <a:rPr lang="zh-CN" altLang="en-US" sz="2000" b="1" kern="100" noProof="0" dirty="0">
                  <a:ln>
                    <a:noFill/>
                  </a:ln>
                  <a:solidFill>
                    <a:srgbClr val="000000"/>
                  </a:solidFill>
                  <a:effectLst/>
                  <a:uLnTx/>
                  <a:uFillTx/>
                  <a:cs typeface="Times New Roman" panose="02020603050405020304" pitchFamily="18" charset="0"/>
                  <a:sym typeface="+mn-ea"/>
                </a:rPr>
                <a:t>资金支付：</a:t>
              </a:r>
              <a:r>
                <a:rPr lang="zh-CN" altLang="en-US" sz="2000" kern="100" noProof="0" dirty="0">
                  <a:ln>
                    <a:noFill/>
                  </a:ln>
                  <a:solidFill>
                    <a:srgbClr val="000000"/>
                  </a:solidFill>
                  <a:effectLst/>
                  <a:uLnTx/>
                  <a:uFillTx/>
                  <a:cs typeface="Times New Roman" panose="02020603050405020304" pitchFamily="18" charset="0"/>
                  <a:sym typeface="+mn-ea"/>
                </a:rPr>
                <a:t>为全面抓取政府采购合同资金支付数据，各预算单位</a:t>
              </a:r>
              <a:r>
                <a:rPr lang="zh-CN" altLang="en-US" sz="2000" kern="100" noProof="0" dirty="0">
                  <a:ln>
                    <a:noFill/>
                  </a:ln>
                  <a:solidFill>
                    <a:srgbClr val="FF0000"/>
                  </a:solidFill>
                  <a:effectLst/>
                  <a:uLnTx/>
                  <a:uFillTx/>
                  <a:cs typeface="Times New Roman" panose="02020603050405020304" pitchFamily="18" charset="0"/>
                  <a:sym typeface="+mn-ea"/>
                </a:rPr>
                <a:t>涉及政府采购预算项目的资金在发起采购流程后，不得随意调出指标</a:t>
              </a:r>
              <a:r>
                <a:rPr lang="zh-CN" altLang="en-US" sz="2000" kern="100" noProof="0" dirty="0">
                  <a:ln>
                    <a:noFill/>
                  </a:ln>
                  <a:solidFill>
                    <a:srgbClr val="000000"/>
                  </a:solidFill>
                  <a:effectLst/>
                  <a:uLnTx/>
                  <a:uFillTx/>
                  <a:cs typeface="Times New Roman" panose="02020603050405020304" pitchFamily="18" charset="0"/>
                  <a:sym typeface="+mn-ea"/>
                </a:rPr>
                <a:t>，项目执行结束后应通过 “宁夏回族自治区政府采购网”上传政府采购合同及政府采购项目验收报告，提起国库集中支付申请，由自治区财政厅审核通过后，向供应商支付货款。</a:t>
              </a:r>
              <a:endParaRPr lang="zh-CN" altLang="en-US" sz="2000" kern="100" noProof="0" dirty="0">
                <a:ln>
                  <a:noFill/>
                </a:ln>
                <a:solidFill>
                  <a:srgbClr val="000000"/>
                </a:solidFill>
                <a:effectLst/>
                <a:uLnTx/>
                <a:uFillTx/>
                <a:cs typeface="Times New Roman" panose="02020603050405020304" pitchFamily="18" charset="0"/>
                <a:sym typeface="+mn-ea"/>
              </a:endParaRPr>
            </a:p>
            <a:p>
              <a:pPr marL="0" marR="0" lvl="0" indent="406400" algn="just" defTabSz="914400" rtl="0" eaLnBrk="1" fontAlgn="base" latinLnBrk="0" hangingPunct="1">
                <a:lnSpc>
                  <a:spcPct val="130000"/>
                </a:lnSpc>
                <a:spcBef>
                  <a:spcPts val="0"/>
                </a:spcBef>
                <a:spcAft>
                  <a:spcPts val="0"/>
                </a:spcAft>
                <a:buClrTx/>
                <a:buSzTx/>
                <a:buFont typeface="Arial" panose="020B0604020202020204" pitchFamily="34" charset="0"/>
                <a:buNone/>
                <a:defRPr/>
              </a:pPr>
              <a:r>
                <a:rPr lang="en-US" altLang="zh-CN" sz="2000" b="1" dirty="0">
                  <a:sym typeface="+mn-ea"/>
                </a:rPr>
                <a:t>5.</a:t>
              </a:r>
              <a:r>
                <a:rPr lang="zh-CN" altLang="en-US" sz="2000" b="1" dirty="0">
                  <a:sym typeface="+mn-ea"/>
                </a:rPr>
                <a:t>履约保证金管理：</a:t>
              </a:r>
              <a:r>
                <a:rPr lang="zh-CN" altLang="en-US" sz="2000" kern="100" noProof="0" dirty="0">
                  <a:ln>
                    <a:noFill/>
                  </a:ln>
                  <a:solidFill>
                    <a:srgbClr val="FF0000"/>
                  </a:solidFill>
                  <a:effectLst/>
                  <a:uLnTx/>
                  <a:uFillTx/>
                  <a:cs typeface="Times New Roman" panose="02020603050405020304" pitchFamily="18" charset="0"/>
                  <a:sym typeface="+mn-ea"/>
                </a:rPr>
                <a:t>各预算单位认为政府采购项目有必要提交履约保证金的，履约保证金应当依法由供应商以支票、汇票、本票或者金融机构、担保机构出具的保函等非现金形式单独向采购人提交，并在采购合同中进行明确。</a:t>
              </a:r>
              <a:endParaRPr lang="zh-CN" altLang="en-US" sz="2000" kern="100" noProof="0" dirty="0">
                <a:ln>
                  <a:noFill/>
                </a:ln>
                <a:solidFill>
                  <a:srgbClr val="FF0000"/>
                </a:solidFill>
                <a:effectLst/>
                <a:uLnTx/>
                <a:uFillTx/>
                <a:cs typeface="Times New Roman" panose="02020603050405020304" pitchFamily="18" charset="0"/>
                <a:sym typeface="+mn-ea"/>
              </a:endParaRPr>
            </a:p>
          </p:txBody>
        </p:sp>
        <p:grpSp>
          <p:nvGrpSpPr>
            <p:cNvPr id="23" name="组合 22"/>
            <p:cNvGrpSpPr/>
            <p:nvPr/>
          </p:nvGrpSpPr>
          <p:grpSpPr>
            <a:xfrm>
              <a:off x="9654117" y="3400001"/>
              <a:ext cx="1792817" cy="1780117"/>
              <a:chOff x="4630738" y="2849562"/>
              <a:chExt cx="1344613" cy="1335088"/>
            </a:xfrm>
            <a:solidFill>
              <a:srgbClr val="FFC000"/>
            </a:solidFill>
          </p:grpSpPr>
          <p:sp>
            <p:nvSpPr>
              <p:cNvPr id="30" name="Freeform 20"/>
              <p:cNvSpPr>
                <a:spLocks noEditPoints="1"/>
              </p:cNvSpPr>
              <p:nvPr/>
            </p:nvSpPr>
            <p:spPr bwMode="auto">
              <a:xfrm>
                <a:off x="4630738" y="2849562"/>
                <a:ext cx="1344613" cy="1335088"/>
              </a:xfrm>
              <a:custGeom>
                <a:avLst/>
                <a:gdLst>
                  <a:gd name="T0" fmla="*/ 344 w 688"/>
                  <a:gd name="T1" fmla="*/ 60 h 682"/>
                  <a:gd name="T2" fmla="*/ 316 w 688"/>
                  <a:gd name="T3" fmla="*/ 61 h 682"/>
                  <a:gd name="T4" fmla="*/ 280 w 688"/>
                  <a:gd name="T5" fmla="*/ 0 h 682"/>
                  <a:gd name="T6" fmla="*/ 194 w 688"/>
                  <a:gd name="T7" fmla="*/ 28 h 682"/>
                  <a:gd name="T8" fmla="*/ 202 w 688"/>
                  <a:gd name="T9" fmla="*/ 98 h 682"/>
                  <a:gd name="T10" fmla="*/ 157 w 688"/>
                  <a:gd name="T11" fmla="*/ 131 h 682"/>
                  <a:gd name="T12" fmla="*/ 92 w 688"/>
                  <a:gd name="T13" fmla="*/ 102 h 682"/>
                  <a:gd name="T14" fmla="*/ 39 w 688"/>
                  <a:gd name="T15" fmla="*/ 175 h 682"/>
                  <a:gd name="T16" fmla="*/ 86 w 688"/>
                  <a:gd name="T17" fmla="*/ 228 h 682"/>
                  <a:gd name="T18" fmla="*/ 69 w 688"/>
                  <a:gd name="T19" fmla="*/ 281 h 682"/>
                  <a:gd name="T20" fmla="*/ 0 w 688"/>
                  <a:gd name="T21" fmla="*/ 296 h 682"/>
                  <a:gd name="T22" fmla="*/ 0 w 688"/>
                  <a:gd name="T23" fmla="*/ 386 h 682"/>
                  <a:gd name="T24" fmla="*/ 69 w 688"/>
                  <a:gd name="T25" fmla="*/ 401 h 682"/>
                  <a:gd name="T26" fmla="*/ 86 w 688"/>
                  <a:gd name="T27" fmla="*/ 454 h 682"/>
                  <a:gd name="T28" fmla="*/ 39 w 688"/>
                  <a:gd name="T29" fmla="*/ 506 h 682"/>
                  <a:gd name="T30" fmla="*/ 92 w 688"/>
                  <a:gd name="T31" fmla="*/ 579 h 682"/>
                  <a:gd name="T32" fmla="*/ 157 w 688"/>
                  <a:gd name="T33" fmla="*/ 551 h 682"/>
                  <a:gd name="T34" fmla="*/ 202 w 688"/>
                  <a:gd name="T35" fmla="*/ 583 h 682"/>
                  <a:gd name="T36" fmla="*/ 195 w 688"/>
                  <a:gd name="T37" fmla="*/ 654 h 682"/>
                  <a:gd name="T38" fmla="*/ 281 w 688"/>
                  <a:gd name="T39" fmla="*/ 682 h 682"/>
                  <a:gd name="T40" fmla="*/ 316 w 688"/>
                  <a:gd name="T41" fmla="*/ 620 h 682"/>
                  <a:gd name="T42" fmla="*/ 344 w 688"/>
                  <a:gd name="T43" fmla="*/ 622 h 682"/>
                  <a:gd name="T44" fmla="*/ 372 w 688"/>
                  <a:gd name="T45" fmla="*/ 620 h 682"/>
                  <a:gd name="T46" fmla="*/ 407 w 688"/>
                  <a:gd name="T47" fmla="*/ 681 h 682"/>
                  <a:gd name="T48" fmla="*/ 493 w 688"/>
                  <a:gd name="T49" fmla="*/ 654 h 682"/>
                  <a:gd name="T50" fmla="*/ 486 w 688"/>
                  <a:gd name="T51" fmla="*/ 583 h 682"/>
                  <a:gd name="T52" fmla="*/ 531 w 688"/>
                  <a:gd name="T53" fmla="*/ 550 h 682"/>
                  <a:gd name="T54" fmla="*/ 596 w 688"/>
                  <a:gd name="T55" fmla="*/ 579 h 682"/>
                  <a:gd name="T56" fmla="*/ 649 w 688"/>
                  <a:gd name="T57" fmla="*/ 506 h 682"/>
                  <a:gd name="T58" fmla="*/ 601 w 688"/>
                  <a:gd name="T59" fmla="*/ 453 h 682"/>
                  <a:gd name="T60" fmla="*/ 618 w 688"/>
                  <a:gd name="T61" fmla="*/ 400 h 682"/>
                  <a:gd name="T62" fmla="*/ 688 w 688"/>
                  <a:gd name="T63" fmla="*/ 385 h 682"/>
                  <a:gd name="T64" fmla="*/ 688 w 688"/>
                  <a:gd name="T65" fmla="*/ 295 h 682"/>
                  <a:gd name="T66" fmla="*/ 618 w 688"/>
                  <a:gd name="T67" fmla="*/ 281 h 682"/>
                  <a:gd name="T68" fmla="*/ 601 w 688"/>
                  <a:gd name="T69" fmla="*/ 227 h 682"/>
                  <a:gd name="T70" fmla="*/ 648 w 688"/>
                  <a:gd name="T71" fmla="*/ 175 h 682"/>
                  <a:gd name="T72" fmla="*/ 595 w 688"/>
                  <a:gd name="T73" fmla="*/ 102 h 682"/>
                  <a:gd name="T74" fmla="*/ 531 w 688"/>
                  <a:gd name="T75" fmla="*/ 131 h 682"/>
                  <a:gd name="T76" fmla="*/ 485 w 688"/>
                  <a:gd name="T77" fmla="*/ 98 h 682"/>
                  <a:gd name="T78" fmla="*/ 493 w 688"/>
                  <a:gd name="T79" fmla="*/ 27 h 682"/>
                  <a:gd name="T80" fmla="*/ 407 w 688"/>
                  <a:gd name="T81" fmla="*/ 0 h 682"/>
                  <a:gd name="T82" fmla="*/ 371 w 688"/>
                  <a:gd name="T83" fmla="*/ 61 h 682"/>
                  <a:gd name="T84" fmla="*/ 344 w 688"/>
                  <a:gd name="T85" fmla="*/ 60 h 682"/>
                  <a:gd name="T86" fmla="*/ 593 w 688"/>
                  <a:gd name="T87" fmla="*/ 340 h 682"/>
                  <a:gd name="T88" fmla="*/ 344 w 688"/>
                  <a:gd name="T89" fmla="*/ 590 h 682"/>
                  <a:gd name="T90" fmla="*/ 95 w 688"/>
                  <a:gd name="T91" fmla="*/ 341 h 682"/>
                  <a:gd name="T92" fmla="*/ 344 w 688"/>
                  <a:gd name="T93" fmla="*/ 92 h 682"/>
                  <a:gd name="T94" fmla="*/ 593 w 688"/>
                  <a:gd name="T95" fmla="*/ 34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4" y="28"/>
                      <a:pt x="194" y="28"/>
                      <a:pt x="194" y="28"/>
                    </a:cubicBezTo>
                    <a:cubicBezTo>
                      <a:pt x="202" y="98"/>
                      <a:pt x="202" y="98"/>
                      <a:pt x="202" y="98"/>
                    </a:cubicBezTo>
                    <a:cubicBezTo>
                      <a:pt x="186" y="107"/>
                      <a:pt x="170" y="118"/>
                      <a:pt x="157" y="131"/>
                    </a:cubicBezTo>
                    <a:cubicBezTo>
                      <a:pt x="92" y="102"/>
                      <a:pt x="92" y="102"/>
                      <a:pt x="92" y="102"/>
                    </a:cubicBezTo>
                    <a:cubicBezTo>
                      <a:pt x="39" y="175"/>
                      <a:pt x="39" y="175"/>
                      <a:pt x="39" y="175"/>
                    </a:cubicBezTo>
                    <a:cubicBezTo>
                      <a:pt x="86" y="228"/>
                      <a:pt x="86" y="228"/>
                      <a:pt x="86" y="228"/>
                    </a:cubicBezTo>
                    <a:cubicBezTo>
                      <a:pt x="79" y="245"/>
                      <a:pt x="73" y="262"/>
                      <a:pt x="69" y="281"/>
                    </a:cubicBezTo>
                    <a:cubicBezTo>
                      <a:pt x="0" y="296"/>
                      <a:pt x="0" y="296"/>
                      <a:pt x="0" y="296"/>
                    </a:cubicBezTo>
                    <a:cubicBezTo>
                      <a:pt x="0" y="386"/>
                      <a:pt x="0" y="386"/>
                      <a:pt x="0" y="386"/>
                    </a:cubicBezTo>
                    <a:cubicBezTo>
                      <a:pt x="69" y="401"/>
                      <a:pt x="69" y="401"/>
                      <a:pt x="69" y="401"/>
                    </a:cubicBezTo>
                    <a:cubicBezTo>
                      <a:pt x="73" y="419"/>
                      <a:pt x="79" y="437"/>
                      <a:pt x="86" y="454"/>
                    </a:cubicBezTo>
                    <a:cubicBezTo>
                      <a:pt x="39" y="506"/>
                      <a:pt x="39" y="506"/>
                      <a:pt x="39" y="506"/>
                    </a:cubicBezTo>
                    <a:cubicBezTo>
                      <a:pt x="92" y="579"/>
                      <a:pt x="92" y="579"/>
                      <a:pt x="92" y="579"/>
                    </a:cubicBezTo>
                    <a:cubicBezTo>
                      <a:pt x="157" y="551"/>
                      <a:pt x="157" y="551"/>
                      <a:pt x="157" y="551"/>
                    </a:cubicBezTo>
                    <a:cubicBezTo>
                      <a:pt x="171" y="563"/>
                      <a:pt x="186" y="574"/>
                      <a:pt x="202" y="583"/>
                    </a:cubicBezTo>
                    <a:cubicBezTo>
                      <a:pt x="195" y="654"/>
                      <a:pt x="195" y="654"/>
                      <a:pt x="195" y="654"/>
                    </a:cubicBezTo>
                    <a:cubicBezTo>
                      <a:pt x="281" y="682"/>
                      <a:pt x="281" y="682"/>
                      <a:pt x="281" y="682"/>
                    </a:cubicBezTo>
                    <a:cubicBezTo>
                      <a:pt x="316" y="620"/>
                      <a:pt x="316" y="620"/>
                      <a:pt x="316" y="620"/>
                    </a:cubicBezTo>
                    <a:cubicBezTo>
                      <a:pt x="325" y="621"/>
                      <a:pt x="335" y="622"/>
                      <a:pt x="344" y="622"/>
                    </a:cubicBezTo>
                    <a:cubicBezTo>
                      <a:pt x="353" y="622"/>
                      <a:pt x="363" y="621"/>
                      <a:pt x="372" y="620"/>
                    </a:cubicBezTo>
                    <a:cubicBezTo>
                      <a:pt x="407" y="681"/>
                      <a:pt x="407" y="681"/>
                      <a:pt x="407" y="681"/>
                    </a:cubicBezTo>
                    <a:cubicBezTo>
                      <a:pt x="493" y="654"/>
                      <a:pt x="493" y="654"/>
                      <a:pt x="493" y="654"/>
                    </a:cubicBezTo>
                    <a:cubicBezTo>
                      <a:pt x="486" y="583"/>
                      <a:pt x="486" y="583"/>
                      <a:pt x="486" y="583"/>
                    </a:cubicBezTo>
                    <a:cubicBezTo>
                      <a:pt x="502" y="574"/>
                      <a:pt x="517" y="563"/>
                      <a:pt x="531" y="550"/>
                    </a:cubicBezTo>
                    <a:cubicBezTo>
                      <a:pt x="596" y="579"/>
                      <a:pt x="596" y="579"/>
                      <a:pt x="596" y="579"/>
                    </a:cubicBezTo>
                    <a:cubicBezTo>
                      <a:pt x="649" y="506"/>
                      <a:pt x="649" y="506"/>
                      <a:pt x="649" y="506"/>
                    </a:cubicBezTo>
                    <a:cubicBezTo>
                      <a:pt x="601" y="453"/>
                      <a:pt x="601" y="453"/>
                      <a:pt x="601" y="453"/>
                    </a:cubicBezTo>
                    <a:cubicBezTo>
                      <a:pt x="609" y="436"/>
                      <a:pt x="614" y="419"/>
                      <a:pt x="618" y="400"/>
                    </a:cubicBezTo>
                    <a:cubicBezTo>
                      <a:pt x="688" y="385"/>
                      <a:pt x="688" y="385"/>
                      <a:pt x="688" y="385"/>
                    </a:cubicBezTo>
                    <a:cubicBezTo>
                      <a:pt x="688" y="295"/>
                      <a:pt x="688" y="295"/>
                      <a:pt x="688" y="295"/>
                    </a:cubicBezTo>
                    <a:cubicBezTo>
                      <a:pt x="618" y="281"/>
                      <a:pt x="618" y="281"/>
                      <a:pt x="618" y="281"/>
                    </a:cubicBezTo>
                    <a:cubicBezTo>
                      <a:pt x="614" y="262"/>
                      <a:pt x="609" y="244"/>
                      <a:pt x="601" y="227"/>
                    </a:cubicBezTo>
                    <a:cubicBezTo>
                      <a:pt x="648" y="175"/>
                      <a:pt x="648" y="175"/>
                      <a:pt x="648" y="175"/>
                    </a:cubicBezTo>
                    <a:cubicBezTo>
                      <a:pt x="595" y="102"/>
                      <a:pt x="595" y="102"/>
                      <a:pt x="595" y="102"/>
                    </a:cubicBezTo>
                    <a:cubicBezTo>
                      <a:pt x="531" y="131"/>
                      <a:pt x="531" y="131"/>
                      <a:pt x="531" y="131"/>
                    </a:cubicBezTo>
                    <a:cubicBezTo>
                      <a:pt x="517" y="118"/>
                      <a:pt x="502" y="107"/>
                      <a:pt x="485" y="98"/>
                    </a:cubicBezTo>
                    <a:cubicBezTo>
                      <a:pt x="493" y="27"/>
                      <a:pt x="493" y="27"/>
                      <a:pt x="493" y="27"/>
                    </a:cubicBezTo>
                    <a:cubicBezTo>
                      <a:pt x="407" y="0"/>
                      <a:pt x="407" y="0"/>
                      <a:pt x="407" y="0"/>
                    </a:cubicBezTo>
                    <a:cubicBezTo>
                      <a:pt x="371" y="61"/>
                      <a:pt x="371" y="61"/>
                      <a:pt x="371" y="61"/>
                    </a:cubicBezTo>
                    <a:cubicBezTo>
                      <a:pt x="362" y="60"/>
                      <a:pt x="353" y="60"/>
                      <a:pt x="344" y="60"/>
                    </a:cubicBezTo>
                    <a:close/>
                    <a:moveTo>
                      <a:pt x="593" y="340"/>
                    </a:moveTo>
                    <a:cubicBezTo>
                      <a:pt x="593" y="478"/>
                      <a:pt x="481" y="590"/>
                      <a:pt x="344" y="590"/>
                    </a:cubicBezTo>
                    <a:cubicBezTo>
                      <a:pt x="206" y="590"/>
                      <a:pt x="95" y="478"/>
                      <a:pt x="95" y="341"/>
                    </a:cubicBezTo>
                    <a:cubicBezTo>
                      <a:pt x="95" y="203"/>
                      <a:pt x="206" y="92"/>
                      <a:pt x="344" y="92"/>
                    </a:cubicBezTo>
                    <a:cubicBezTo>
                      <a:pt x="481" y="91"/>
                      <a:pt x="593" y="203"/>
                      <a:pt x="593" y="340"/>
                    </a:cubicBezTo>
                    <a:close/>
                  </a:path>
                </a:pathLst>
              </a:custGeom>
              <a:grpFill/>
              <a:ln>
                <a:noFill/>
              </a:ln>
              <a:effectLst>
                <a:outerShdw blurRad="50800" dist="38100" dir="5400000" algn="t"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202020"/>
                  </a:solidFill>
                  <a:latin typeface="微软雅黑" panose="020B0503020204020204" pitchFamily="34" charset="-122"/>
                  <a:ea typeface="微软雅黑" panose="020B0503020204020204" pitchFamily="34" charset="-122"/>
                </a:endParaRPr>
              </a:p>
            </p:txBody>
          </p:sp>
          <p:sp>
            <p:nvSpPr>
              <p:cNvPr id="31" name="Freeform 21"/>
              <p:cNvSpPr>
                <a:spLocks noEditPoints="1"/>
              </p:cNvSpPr>
              <p:nvPr/>
            </p:nvSpPr>
            <p:spPr bwMode="auto">
              <a:xfrm>
                <a:off x="4816475" y="3027362"/>
                <a:ext cx="973138" cy="976313"/>
              </a:xfrm>
              <a:custGeom>
                <a:avLst/>
                <a:gdLst>
                  <a:gd name="T0" fmla="*/ 249 w 498"/>
                  <a:gd name="T1" fmla="*/ 1 h 499"/>
                  <a:gd name="T2" fmla="*/ 0 w 498"/>
                  <a:gd name="T3" fmla="*/ 250 h 499"/>
                  <a:gd name="T4" fmla="*/ 249 w 498"/>
                  <a:gd name="T5" fmla="*/ 499 h 499"/>
                  <a:gd name="T6" fmla="*/ 498 w 498"/>
                  <a:gd name="T7" fmla="*/ 249 h 499"/>
                  <a:gd name="T8" fmla="*/ 249 w 498"/>
                  <a:gd name="T9" fmla="*/ 1 h 499"/>
                  <a:gd name="T10" fmla="*/ 249 w 498"/>
                  <a:gd name="T11" fmla="*/ 484 h 499"/>
                  <a:gd name="T12" fmla="*/ 14 w 498"/>
                  <a:gd name="T13" fmla="*/ 250 h 499"/>
                  <a:gd name="T14" fmla="*/ 249 w 498"/>
                  <a:gd name="T15" fmla="*/ 15 h 499"/>
                  <a:gd name="T16" fmla="*/ 484 w 498"/>
                  <a:gd name="T17" fmla="*/ 249 h 499"/>
                  <a:gd name="T18" fmla="*/ 249 w 498"/>
                  <a:gd name="T19" fmla="*/ 484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8" h="499">
                    <a:moveTo>
                      <a:pt x="249" y="1"/>
                    </a:moveTo>
                    <a:cubicBezTo>
                      <a:pt x="111" y="1"/>
                      <a:pt x="0" y="112"/>
                      <a:pt x="0" y="250"/>
                    </a:cubicBezTo>
                    <a:cubicBezTo>
                      <a:pt x="0" y="387"/>
                      <a:pt x="111" y="499"/>
                      <a:pt x="249" y="499"/>
                    </a:cubicBezTo>
                    <a:cubicBezTo>
                      <a:pt x="386" y="499"/>
                      <a:pt x="498" y="387"/>
                      <a:pt x="498" y="249"/>
                    </a:cubicBezTo>
                    <a:cubicBezTo>
                      <a:pt x="498" y="112"/>
                      <a:pt x="386" y="0"/>
                      <a:pt x="249" y="1"/>
                    </a:cubicBezTo>
                    <a:close/>
                    <a:moveTo>
                      <a:pt x="249" y="484"/>
                    </a:moveTo>
                    <a:cubicBezTo>
                      <a:pt x="119" y="484"/>
                      <a:pt x="14" y="379"/>
                      <a:pt x="14" y="250"/>
                    </a:cubicBezTo>
                    <a:cubicBezTo>
                      <a:pt x="14" y="120"/>
                      <a:pt x="119" y="15"/>
                      <a:pt x="249" y="15"/>
                    </a:cubicBezTo>
                    <a:cubicBezTo>
                      <a:pt x="378" y="15"/>
                      <a:pt x="483" y="120"/>
                      <a:pt x="484" y="249"/>
                    </a:cubicBezTo>
                    <a:cubicBezTo>
                      <a:pt x="484" y="379"/>
                      <a:pt x="379" y="484"/>
                      <a:pt x="249" y="4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rgbClr val="202020"/>
                  </a:solidFill>
                  <a:latin typeface="微软雅黑" panose="020B0503020204020204" pitchFamily="34" charset="-122"/>
                  <a:ea typeface="微软雅黑" panose="020B0503020204020204" pitchFamily="34" charset="-122"/>
                </a:endParaRPr>
              </a:p>
            </p:txBody>
          </p:sp>
          <p:sp>
            <p:nvSpPr>
              <p:cNvPr id="32" name="椭圆 31"/>
              <p:cNvSpPr/>
              <p:nvPr/>
            </p:nvSpPr>
            <p:spPr>
              <a:xfrm>
                <a:off x="4903879" y="3119541"/>
                <a:ext cx="798330" cy="7983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202020"/>
                  </a:solidFill>
                  <a:latin typeface="微软雅黑" panose="020B0503020204020204" pitchFamily="34" charset="-122"/>
                  <a:ea typeface="微软雅黑" panose="020B0503020204020204" pitchFamily="34" charset="-122"/>
                </a:endParaRPr>
              </a:p>
            </p:txBody>
          </p:sp>
        </p:grpSp>
        <p:grpSp>
          <p:nvGrpSpPr>
            <p:cNvPr id="24" name="Group 268"/>
            <p:cNvGrpSpPr/>
            <p:nvPr/>
          </p:nvGrpSpPr>
          <p:grpSpPr>
            <a:xfrm>
              <a:off x="10355524" y="4016304"/>
              <a:ext cx="389999" cy="619173"/>
              <a:chOff x="3824288" y="5486400"/>
              <a:chExt cx="307975" cy="488950"/>
            </a:xfrm>
            <a:solidFill>
              <a:schemeClr val="bg1"/>
            </a:solidFill>
          </p:grpSpPr>
          <p:sp>
            <p:nvSpPr>
              <p:cNvPr id="2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sp>
            <p:nvSpPr>
              <p:cNvPr id="2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2400" b="0" i="0" u="none" strike="noStrike" kern="0" cap="none" spc="0" normalizeH="0" baseline="0" noProof="0">
                  <a:ln>
                    <a:noFill/>
                  </a:ln>
                  <a:solidFill>
                    <a:srgbClr val="202020"/>
                  </a:solidFill>
                  <a:effectLst/>
                  <a:uLnTx/>
                  <a:uFillTx/>
                  <a:latin typeface="微软雅黑" panose="020B0503020204020204" pitchFamily="34" charset="-122"/>
                  <a:ea typeface="微软雅黑" panose="020B0503020204020204" pitchFamily="34" charset="-122"/>
                </a:endParaRPr>
              </a:p>
            </p:txBody>
          </p:sp>
        </p:gr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5"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750" fill="hold"/>
                                        <p:tgtEl>
                                          <p:spTgt spid="16"/>
                                        </p:tgtEl>
                                        <p:attrNameLst>
                                          <p:attrName>ppt_w</p:attrName>
                                        </p:attrNameLst>
                                      </p:cBhvr>
                                      <p:tavLst>
                                        <p:tav tm="0">
                                          <p:val>
                                            <p:strVal val="#ppt_w*0.70"/>
                                          </p:val>
                                        </p:tav>
                                        <p:tav tm="100000">
                                          <p:val>
                                            <p:strVal val="#ppt_w"/>
                                          </p:val>
                                        </p:tav>
                                      </p:tavLst>
                                    </p:anim>
                                    <p:anim calcmode="lin" valueType="num">
                                      <p:cBhvr>
                                        <p:cTn id="16" dur="750" fill="hold"/>
                                        <p:tgtEl>
                                          <p:spTgt spid="16"/>
                                        </p:tgtEl>
                                        <p:attrNameLst>
                                          <p:attrName>ppt_h</p:attrName>
                                        </p:attrNameLst>
                                      </p:cBhvr>
                                      <p:tavLst>
                                        <p:tav tm="0">
                                          <p:val>
                                            <p:strVal val="#ppt_h"/>
                                          </p:val>
                                        </p:tav>
                                        <p:tav tm="100000">
                                          <p:val>
                                            <p:strVal val="#ppt_h"/>
                                          </p:val>
                                        </p:tav>
                                      </p:tavLst>
                                    </p:anim>
                                    <p:animEffect transition="in" filter="fade">
                                      <p:cBhvr>
                                        <p:cTn id="17"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5261647" cy="600386"/>
            <a:chOff x="530932" y="384859"/>
            <a:chExt cx="5261647" cy="600386"/>
          </a:xfrm>
        </p:grpSpPr>
        <p:sp>
          <p:nvSpPr>
            <p:cNvPr id="40" name="PA-文本框 7"/>
            <p:cNvSpPr txBox="1"/>
            <p:nvPr>
              <p:custDataLst>
                <p:tags r:id="rId1"/>
              </p:custDataLst>
            </p:nvPr>
          </p:nvSpPr>
          <p:spPr bwMode="auto">
            <a:xfrm>
              <a:off x="1119505" y="400470"/>
              <a:ext cx="4673074"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十、政府采购方式</a:t>
              </a: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适用</a:t>
              </a: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43972" y="1633740"/>
            <a:ext cx="11290300" cy="4960258"/>
            <a:chOff x="443972" y="1633740"/>
            <a:chExt cx="11290300" cy="4960258"/>
          </a:xfrm>
        </p:grpSpPr>
        <p:sp>
          <p:nvSpPr>
            <p:cNvPr id="17" name="矩形 16"/>
            <p:cNvSpPr/>
            <p:nvPr/>
          </p:nvSpPr>
          <p:spPr>
            <a:xfrm>
              <a:off x="443972" y="1633740"/>
              <a:ext cx="11290300" cy="4495800"/>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825500" y="1991007"/>
              <a:ext cx="10642599" cy="4602991"/>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r>
                <a:rPr lang="en-US" altLang="zh-CN" sz="2200" dirty="0" smtClean="0"/>
                <a:t>       </a:t>
              </a:r>
              <a:r>
                <a:rPr lang="zh-CN" altLang="zh-CN" sz="2200" dirty="0" smtClean="0"/>
                <a:t>采购</a:t>
              </a:r>
              <a:r>
                <a:rPr lang="zh-CN" altLang="zh-CN" sz="2200" dirty="0"/>
                <a:t>人应根据政府采购法律法规规定选择适用的采购方式。分散采购限额标准以上但未达到公开招标数额标准的项目，采购人可以根据项目特点依法自行选择适用的采购方式。达到公开招标数额标准的货物或服务采购项目，应当采用公开招标方式采购，因特殊情况需要采用公开招标以外的采购方式的，采购人须在采购活动开始前获得设区的市级以上财政部门批准。实行财政直管的县（市）级政府财政部门可以行使变更采购方式的审批职权。</a:t>
              </a:r>
              <a:endParaRPr lang="zh-CN" altLang="zh-CN" sz="2200" dirty="0"/>
            </a:p>
            <a:p>
              <a:endParaRPr lang="zh-CN" altLang="zh-CN" sz="2200" dirty="0"/>
            </a:p>
            <a:p>
              <a:endParaRPr lang="zh-CN" altLang="zh-CN" sz="2200" dirty="0"/>
            </a:p>
            <a:p>
              <a:endParaRPr lang="zh-CN" altLang="zh-CN" sz="2200" dirty="0"/>
            </a:p>
          </p:txBody>
        </p:sp>
        <p:grpSp>
          <p:nvGrpSpPr>
            <p:cNvPr id="23" name="组合 22"/>
            <p:cNvGrpSpPr/>
            <p:nvPr/>
          </p:nvGrpSpPr>
          <p:grpSpPr>
            <a:xfrm>
              <a:off x="9956722" y="5087463"/>
              <a:ext cx="1362319" cy="1362319"/>
              <a:chOff x="9956722" y="5087463"/>
              <a:chExt cx="1362319" cy="1362319"/>
            </a:xfrm>
          </p:grpSpPr>
          <p:sp>
            <p:nvSpPr>
              <p:cNvPr id="24" name="圆角矩形 23"/>
              <p:cNvSpPr/>
              <p:nvPr/>
            </p:nvSpPr>
            <p:spPr>
              <a:xfrm rot="2700000">
                <a:off x="9956722" y="5087463"/>
                <a:ext cx="1362319" cy="1362319"/>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10217570" y="5417683"/>
                <a:ext cx="840621" cy="701878"/>
                <a:chOff x="909639" y="3043238"/>
                <a:chExt cx="327025" cy="273050"/>
              </a:xfrm>
              <a:solidFill>
                <a:schemeClr val="bg1"/>
              </a:solidFill>
            </p:grpSpPr>
            <p:sp>
              <p:nvSpPr>
                <p:cNvPr id="26" name="Rectangle 74"/>
                <p:cNvSpPr>
                  <a:spLocks noChangeArrowheads="1"/>
                </p:cNvSpPr>
                <p:nvPr/>
              </p:nvSpPr>
              <p:spPr bwMode="auto">
                <a:xfrm>
                  <a:off x="947738" y="3084514"/>
                  <a:ext cx="247650" cy="123825"/>
                </a:xfrm>
                <a:prstGeom prst="rect">
                  <a:avLst/>
                </a:pr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sp>
              <p:nvSpPr>
                <p:cNvPr id="27" name="Rectangle 75"/>
                <p:cNvSpPr>
                  <a:spLocks noChangeArrowheads="1"/>
                </p:cNvSpPr>
                <p:nvPr/>
              </p:nvSpPr>
              <p:spPr bwMode="auto">
                <a:xfrm>
                  <a:off x="947738" y="3084514"/>
                  <a:ext cx="247650" cy="123825"/>
                </a:xfrm>
                <a:prstGeom prst="rect">
                  <a:avLst/>
                </a:pr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sp>
              <p:nvSpPr>
                <p:cNvPr id="28" name="Rectangle 76"/>
                <p:cNvSpPr>
                  <a:spLocks noChangeArrowheads="1"/>
                </p:cNvSpPr>
                <p:nvPr/>
              </p:nvSpPr>
              <p:spPr bwMode="auto">
                <a:xfrm>
                  <a:off x="947738" y="3084514"/>
                  <a:ext cx="247650" cy="123825"/>
                </a:xfrm>
                <a:prstGeom prst="rect">
                  <a:avLst/>
                </a:pr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sp>
              <p:nvSpPr>
                <p:cNvPr id="29" name="Rectangle 77"/>
                <p:cNvSpPr>
                  <a:spLocks noChangeArrowheads="1"/>
                </p:cNvSpPr>
                <p:nvPr/>
              </p:nvSpPr>
              <p:spPr bwMode="auto">
                <a:xfrm>
                  <a:off x="947738" y="3084514"/>
                  <a:ext cx="247650" cy="123825"/>
                </a:xfrm>
                <a:prstGeom prst="rect">
                  <a:avLst/>
                </a:pr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sp>
              <p:nvSpPr>
                <p:cNvPr id="30" name="Freeform 78"/>
                <p:cNvSpPr>
                  <a:spLocks noEditPoints="1"/>
                </p:cNvSpPr>
                <p:nvPr/>
              </p:nvSpPr>
              <p:spPr bwMode="auto">
                <a:xfrm>
                  <a:off x="909639" y="3043238"/>
                  <a:ext cx="327025" cy="273050"/>
                </a:xfrm>
                <a:custGeom>
                  <a:avLst/>
                  <a:gdLst>
                    <a:gd name="T0" fmla="*/ 132 w 144"/>
                    <a:gd name="T1" fmla="*/ 0 h 120"/>
                    <a:gd name="T2" fmla="*/ 12 w 144"/>
                    <a:gd name="T3" fmla="*/ 0 h 120"/>
                    <a:gd name="T4" fmla="*/ 0 w 144"/>
                    <a:gd name="T5" fmla="*/ 12 h 120"/>
                    <a:gd name="T6" fmla="*/ 0 w 144"/>
                    <a:gd name="T7" fmla="*/ 78 h 120"/>
                    <a:gd name="T8" fmla="*/ 12 w 144"/>
                    <a:gd name="T9" fmla="*/ 90 h 120"/>
                    <a:gd name="T10" fmla="*/ 60 w 144"/>
                    <a:gd name="T11" fmla="*/ 90 h 120"/>
                    <a:gd name="T12" fmla="*/ 60 w 144"/>
                    <a:gd name="T13" fmla="*/ 114 h 120"/>
                    <a:gd name="T14" fmla="*/ 54 w 144"/>
                    <a:gd name="T15" fmla="*/ 114 h 120"/>
                    <a:gd name="T16" fmla="*/ 48 w 144"/>
                    <a:gd name="T17" fmla="*/ 120 h 120"/>
                    <a:gd name="T18" fmla="*/ 96 w 144"/>
                    <a:gd name="T19" fmla="*/ 120 h 120"/>
                    <a:gd name="T20" fmla="*/ 90 w 144"/>
                    <a:gd name="T21" fmla="*/ 114 h 120"/>
                    <a:gd name="T22" fmla="*/ 84 w 144"/>
                    <a:gd name="T23" fmla="*/ 114 h 120"/>
                    <a:gd name="T24" fmla="*/ 84 w 144"/>
                    <a:gd name="T25" fmla="*/ 90 h 120"/>
                    <a:gd name="T26" fmla="*/ 132 w 144"/>
                    <a:gd name="T27" fmla="*/ 90 h 120"/>
                    <a:gd name="T28" fmla="*/ 144 w 144"/>
                    <a:gd name="T29" fmla="*/ 78 h 120"/>
                    <a:gd name="T30" fmla="*/ 144 w 144"/>
                    <a:gd name="T31" fmla="*/ 12 h 120"/>
                    <a:gd name="T32" fmla="*/ 132 w 144"/>
                    <a:gd name="T33" fmla="*/ 0 h 120"/>
                    <a:gd name="T34" fmla="*/ 132 w 144"/>
                    <a:gd name="T35" fmla="*/ 78 h 120"/>
                    <a:gd name="T36" fmla="*/ 12 w 144"/>
                    <a:gd name="T37" fmla="*/ 78 h 120"/>
                    <a:gd name="T38" fmla="*/ 12 w 144"/>
                    <a:gd name="T39" fmla="*/ 12 h 120"/>
                    <a:gd name="T40" fmla="*/ 132 w 144"/>
                    <a:gd name="T41" fmla="*/ 12 h 120"/>
                    <a:gd name="T42" fmla="*/ 132 w 144"/>
                    <a:gd name="T43" fmla="*/ 7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20">
                      <a:moveTo>
                        <a:pt x="132" y="0"/>
                      </a:moveTo>
                      <a:cubicBezTo>
                        <a:pt x="12" y="0"/>
                        <a:pt x="12" y="0"/>
                        <a:pt x="12" y="0"/>
                      </a:cubicBezTo>
                      <a:cubicBezTo>
                        <a:pt x="5" y="0"/>
                        <a:pt x="0" y="5"/>
                        <a:pt x="0" y="12"/>
                      </a:cubicBezTo>
                      <a:cubicBezTo>
                        <a:pt x="0" y="78"/>
                        <a:pt x="0" y="78"/>
                        <a:pt x="0" y="78"/>
                      </a:cubicBezTo>
                      <a:cubicBezTo>
                        <a:pt x="0" y="85"/>
                        <a:pt x="5" y="90"/>
                        <a:pt x="12" y="90"/>
                      </a:cubicBezTo>
                      <a:cubicBezTo>
                        <a:pt x="60" y="90"/>
                        <a:pt x="60" y="90"/>
                        <a:pt x="60" y="90"/>
                      </a:cubicBezTo>
                      <a:cubicBezTo>
                        <a:pt x="60" y="114"/>
                        <a:pt x="60" y="114"/>
                        <a:pt x="60" y="114"/>
                      </a:cubicBezTo>
                      <a:cubicBezTo>
                        <a:pt x="54" y="114"/>
                        <a:pt x="54" y="114"/>
                        <a:pt x="54" y="114"/>
                      </a:cubicBezTo>
                      <a:cubicBezTo>
                        <a:pt x="48" y="114"/>
                        <a:pt x="48" y="120"/>
                        <a:pt x="48" y="120"/>
                      </a:cubicBezTo>
                      <a:cubicBezTo>
                        <a:pt x="96" y="120"/>
                        <a:pt x="96" y="120"/>
                        <a:pt x="96" y="120"/>
                      </a:cubicBezTo>
                      <a:cubicBezTo>
                        <a:pt x="96" y="114"/>
                        <a:pt x="90" y="114"/>
                        <a:pt x="90" y="114"/>
                      </a:cubicBezTo>
                      <a:cubicBezTo>
                        <a:pt x="84" y="114"/>
                        <a:pt x="84" y="114"/>
                        <a:pt x="84" y="114"/>
                      </a:cubicBezTo>
                      <a:cubicBezTo>
                        <a:pt x="84" y="90"/>
                        <a:pt x="84" y="90"/>
                        <a:pt x="84" y="90"/>
                      </a:cubicBezTo>
                      <a:cubicBezTo>
                        <a:pt x="132" y="90"/>
                        <a:pt x="132" y="90"/>
                        <a:pt x="132" y="90"/>
                      </a:cubicBezTo>
                      <a:cubicBezTo>
                        <a:pt x="139" y="90"/>
                        <a:pt x="144" y="85"/>
                        <a:pt x="144" y="78"/>
                      </a:cubicBezTo>
                      <a:cubicBezTo>
                        <a:pt x="144" y="12"/>
                        <a:pt x="144" y="12"/>
                        <a:pt x="144" y="12"/>
                      </a:cubicBezTo>
                      <a:cubicBezTo>
                        <a:pt x="144" y="5"/>
                        <a:pt x="139" y="0"/>
                        <a:pt x="132" y="0"/>
                      </a:cubicBezTo>
                      <a:moveTo>
                        <a:pt x="132" y="78"/>
                      </a:moveTo>
                      <a:cubicBezTo>
                        <a:pt x="12" y="78"/>
                        <a:pt x="12" y="78"/>
                        <a:pt x="12" y="78"/>
                      </a:cubicBezTo>
                      <a:cubicBezTo>
                        <a:pt x="12" y="12"/>
                        <a:pt x="12" y="12"/>
                        <a:pt x="12" y="12"/>
                      </a:cubicBezTo>
                      <a:cubicBezTo>
                        <a:pt x="132" y="12"/>
                        <a:pt x="132" y="12"/>
                        <a:pt x="132" y="12"/>
                      </a:cubicBezTo>
                      <a:lnTo>
                        <a:pt x="132" y="78"/>
                      </a:lnTo>
                      <a:close/>
                    </a:path>
                  </a:pathLst>
                </a:custGeom>
                <a:grpFill/>
                <a:ln>
                  <a:noFill/>
                </a:ln>
              </p:spPr>
              <p:txBody>
                <a:bodyPr lIns="91434" tIns="45717" rIns="91434" bIns="45717"/>
                <a:lstStyle/>
                <a:p>
                  <a:pPr defTabSz="685800" eaLnBrk="1" fontAlgn="auto" hangingPunct="1">
                    <a:spcBef>
                      <a:spcPts val="0"/>
                    </a:spcBef>
                    <a:spcAft>
                      <a:spcPts val="0"/>
                    </a:spcAft>
                    <a:defRPr/>
                  </a:pPr>
                  <a:endParaRPr lang="zh-CN" altLang="en-US">
                    <a:latin typeface="+mn-lt"/>
                    <a:ea typeface="+mn-ea"/>
                  </a:endParaRPr>
                </a:p>
              </p:txBody>
            </p:sp>
          </p:grpSp>
        </p:gr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5"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750" fill="hold"/>
                                        <p:tgtEl>
                                          <p:spTgt spid="16"/>
                                        </p:tgtEl>
                                        <p:attrNameLst>
                                          <p:attrName>ppt_w</p:attrName>
                                        </p:attrNameLst>
                                      </p:cBhvr>
                                      <p:tavLst>
                                        <p:tav tm="0">
                                          <p:val>
                                            <p:strVal val="#ppt_w*0.70"/>
                                          </p:val>
                                        </p:tav>
                                        <p:tav tm="100000">
                                          <p:val>
                                            <p:strVal val="#ppt_w"/>
                                          </p:val>
                                        </p:tav>
                                      </p:tavLst>
                                    </p:anim>
                                    <p:anim calcmode="lin" valueType="num">
                                      <p:cBhvr>
                                        <p:cTn id="16" dur="750" fill="hold"/>
                                        <p:tgtEl>
                                          <p:spTgt spid="16"/>
                                        </p:tgtEl>
                                        <p:attrNameLst>
                                          <p:attrName>ppt_h</p:attrName>
                                        </p:attrNameLst>
                                      </p:cBhvr>
                                      <p:tavLst>
                                        <p:tav tm="0">
                                          <p:val>
                                            <p:strVal val="#ppt_h"/>
                                          </p:val>
                                        </p:tav>
                                        <p:tav tm="100000">
                                          <p:val>
                                            <p:strVal val="#ppt_h"/>
                                          </p:val>
                                        </p:tav>
                                      </p:tavLst>
                                    </p:anim>
                                    <p:animEffect transition="in" filter="fade">
                                      <p:cBhvr>
                                        <p:cTn id="17"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915125" cy="600386"/>
            <a:chOff x="530932" y="384859"/>
            <a:chExt cx="3915125" cy="600386"/>
          </a:xfrm>
        </p:grpSpPr>
        <p:sp>
          <p:nvSpPr>
            <p:cNvPr id="40" name="PA-文本框 7"/>
            <p:cNvSpPr txBox="1"/>
            <p:nvPr>
              <p:custDataLst>
                <p:tags r:id="rId1"/>
              </p:custDataLst>
            </p:nvPr>
          </p:nvSpPr>
          <p:spPr bwMode="auto">
            <a:xfrm>
              <a:off x="1119505" y="400470"/>
              <a:ext cx="3326552" cy="584775"/>
            </a:xfrm>
            <a:prstGeom prst="rect">
              <a:avLst/>
            </a:prstGeom>
            <a:noFill/>
          </p:spPr>
          <p:txBody>
            <a:bodyPr wrap="none">
              <a:spAutoFit/>
            </a:bodyPr>
            <a:lstStyle/>
            <a:p>
              <a:pPr lvl="0">
                <a:defRPr/>
              </a:pP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十一、其他事项</a:t>
              </a:r>
              <a:endParaRPr kumimoji="0" lang="zh-CN" altLang="en-US" sz="3200" b="1" i="0" u="none" strike="noStrike" kern="0" cap="none" spc="30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110761" y="2014416"/>
            <a:ext cx="9932377" cy="3477875"/>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pPr>
              <a:lnSpc>
                <a:spcPct val="200000"/>
              </a:lnSpc>
            </a:pPr>
            <a:r>
              <a:rPr lang="en-US" altLang="zh-CN" sz="2200" dirty="0" smtClean="0"/>
              <a:t>        </a:t>
            </a:r>
            <a:r>
              <a:rPr lang="zh-CN" altLang="zh-CN" sz="2200" dirty="0" smtClean="0"/>
              <a:t>各级</a:t>
            </a:r>
            <a:r>
              <a:rPr lang="zh-CN" altLang="zh-CN" sz="2200" dirty="0"/>
              <a:t>预算单位不得以化整为零的方式拆分、肢解政府采购项目，不得逃避政府采购监管或者规避公开招标采购。在一个财政年度内，采购人将一个预算项目下的同一品目或者类别的货物、服务、工程采购使用公开招标以外的方式多次采购，累计金额超过公开招标数额标准的，属于以化整为零方式规避公开招标。项目预算调整或者经批准采用公开招标以外方式采购的除外</a:t>
            </a:r>
            <a:r>
              <a:rPr lang="zh-CN" altLang="zh-CN" sz="2200" dirty="0" smtClean="0"/>
              <a:t>。</a:t>
            </a:r>
            <a:endParaRPr lang="zh-CN" altLang="zh-CN" sz="2200" dirty="0"/>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
                                        <p:tgtEl>
                                          <p:spTgt spid="39"/>
                                        </p:tgtEl>
                                      </p:cBhvr>
                                    </p:animEffect>
                                    <p:anim calcmode="lin" valueType="num">
                                      <p:cBhvr>
                                        <p:cTn id="8" dur="400" fill="hold"/>
                                        <p:tgtEl>
                                          <p:spTgt spid="39"/>
                                        </p:tgtEl>
                                        <p:attrNameLst>
                                          <p:attrName>ppt_x</p:attrName>
                                        </p:attrNameLst>
                                      </p:cBhvr>
                                      <p:tavLst>
                                        <p:tav tm="0">
                                          <p:val>
                                            <p:strVal val="#ppt_x"/>
                                          </p:val>
                                        </p:tav>
                                        <p:tav tm="100000">
                                          <p:val>
                                            <p:strVal val="#ppt_x"/>
                                          </p:val>
                                        </p:tav>
                                      </p:tavLst>
                                    </p:anim>
                                    <p:anim calcmode="lin" valueType="num">
                                      <p:cBhvr>
                                        <p:cTn id="9" dur="400" fill="hold"/>
                                        <p:tgtEl>
                                          <p:spTgt spid="39"/>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rotWithShape="1">
          <a:blip r:embed="rId1" cstate="print">
            <a:extLst>
              <a:ext uri="{28A0092B-C50C-407E-A947-70E740481C1C}">
                <a14:useLocalDpi xmlns:a14="http://schemas.microsoft.com/office/drawing/2010/main" val="0"/>
              </a:ext>
            </a:extLst>
          </a:blip>
          <a:srcRect l="50754"/>
          <a:stretch>
            <a:fillRect/>
          </a:stretch>
        </p:blipFill>
        <p:spPr>
          <a:xfrm>
            <a:off x="0" y="-13175"/>
            <a:ext cx="5444166" cy="6879773"/>
          </a:xfrm>
          <a:prstGeom prst="rect">
            <a:avLst/>
          </a:prstGeom>
        </p:spPr>
      </p:pic>
      <p:sp>
        <p:nvSpPr>
          <p:cNvPr id="24" name="矩形 23"/>
          <p:cNvSpPr/>
          <p:nvPr/>
        </p:nvSpPr>
        <p:spPr>
          <a:xfrm>
            <a:off x="3410857" y="-13175"/>
            <a:ext cx="2290742" cy="6862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230" y="-21774"/>
            <a:ext cx="3584378" cy="6896969"/>
          </a:xfrm>
          <a:prstGeom prst="rect">
            <a:avLst/>
          </a:prstGeom>
          <a:solidFill>
            <a:schemeClr val="tx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形状 6"/>
          <p:cNvSpPr/>
          <p:nvPr/>
        </p:nvSpPr>
        <p:spPr>
          <a:xfrm>
            <a:off x="4060919" y="-10886"/>
            <a:ext cx="1772285" cy="3241985"/>
          </a:xfrm>
          <a:custGeom>
            <a:avLst/>
            <a:gdLst>
              <a:gd name="connsiteX0" fmla="*/ 0 w 722445"/>
              <a:gd name="connsiteY0" fmla="*/ 0 h 1321546"/>
              <a:gd name="connsiteX1" fmla="*/ 722445 w 722445"/>
              <a:gd name="connsiteY1" fmla="*/ 0 h 1321546"/>
              <a:gd name="connsiteX2" fmla="*/ 215853 w 722445"/>
              <a:gd name="connsiteY2" fmla="*/ 1321546 h 1321546"/>
            </a:gdLst>
            <a:ahLst/>
            <a:cxnLst>
              <a:cxn ang="0">
                <a:pos x="connsiteX0" y="connsiteY0"/>
              </a:cxn>
              <a:cxn ang="0">
                <a:pos x="connsiteX1" y="connsiteY1"/>
              </a:cxn>
              <a:cxn ang="0">
                <a:pos x="connsiteX2" y="connsiteY2"/>
              </a:cxn>
            </a:cxnLst>
            <a:rect l="l" t="t" r="r" b="b"/>
            <a:pathLst>
              <a:path w="722445" h="1321546">
                <a:moveTo>
                  <a:pt x="0" y="0"/>
                </a:moveTo>
                <a:lnTo>
                  <a:pt x="722445" y="0"/>
                </a:lnTo>
                <a:lnTo>
                  <a:pt x="215853" y="1321546"/>
                </a:lnTo>
              </a:path>
            </a:pathLst>
          </a:custGeom>
          <a:solidFill>
            <a:srgbClr val="B02F43"/>
          </a:solidFill>
          <a:ln w="17593" cap="flat">
            <a:noFill/>
            <a:prstDash val="solid"/>
            <a:miter/>
          </a:ln>
        </p:spPr>
        <p:txBody>
          <a:bodyPr rtlCol="0" anchor="ctr"/>
          <a:lstStyle/>
          <a:p>
            <a:endParaRPr lang="zh-CN" altLang="en-US" dirty="0"/>
          </a:p>
        </p:txBody>
      </p:sp>
      <p:sp>
        <p:nvSpPr>
          <p:cNvPr id="9" name="任意多边形: 形状 8"/>
          <p:cNvSpPr/>
          <p:nvPr/>
        </p:nvSpPr>
        <p:spPr>
          <a:xfrm>
            <a:off x="2593946" y="3063886"/>
            <a:ext cx="1123888" cy="3794113"/>
          </a:xfrm>
          <a:custGeom>
            <a:avLst/>
            <a:gdLst>
              <a:gd name="connsiteX0" fmla="*/ 303251 w 458136"/>
              <a:gd name="connsiteY0" fmla="*/ 0 h 1545680"/>
              <a:gd name="connsiteX1" fmla="*/ 0 w 458136"/>
              <a:gd name="connsiteY1" fmla="*/ 1545681 h 1545680"/>
              <a:gd name="connsiteX2" fmla="*/ 458136 w 458136"/>
              <a:gd name="connsiteY2" fmla="*/ 1544447 h 1545680"/>
              <a:gd name="connsiteX3" fmla="*/ 303251 w 458136"/>
              <a:gd name="connsiteY3" fmla="*/ 0 h 1545680"/>
            </a:gdLst>
            <a:ahLst/>
            <a:cxnLst>
              <a:cxn ang="0">
                <a:pos x="connsiteX0" y="connsiteY0"/>
              </a:cxn>
              <a:cxn ang="0">
                <a:pos x="connsiteX1" y="connsiteY1"/>
              </a:cxn>
              <a:cxn ang="0">
                <a:pos x="connsiteX2" y="connsiteY2"/>
              </a:cxn>
              <a:cxn ang="0">
                <a:pos x="connsiteX3" y="connsiteY3"/>
              </a:cxn>
            </a:cxnLst>
            <a:rect l="l" t="t" r="r" b="b"/>
            <a:pathLst>
              <a:path w="458136" h="1545680">
                <a:moveTo>
                  <a:pt x="303251" y="0"/>
                </a:moveTo>
                <a:lnTo>
                  <a:pt x="0" y="1545681"/>
                </a:lnTo>
                <a:lnTo>
                  <a:pt x="458136" y="1544447"/>
                </a:lnTo>
                <a:lnTo>
                  <a:pt x="303251" y="0"/>
                </a:lnTo>
                <a:close/>
              </a:path>
            </a:pathLst>
          </a:custGeom>
          <a:solidFill>
            <a:srgbClr val="AB1F43"/>
          </a:solidFill>
          <a:ln w="17593" cap="flat">
            <a:noFill/>
            <a:prstDash val="solid"/>
            <a:miter/>
          </a:ln>
        </p:spPr>
        <p:txBody>
          <a:bodyPr rtlCol="0" anchor="ctr"/>
          <a:lstStyle/>
          <a:p>
            <a:endParaRPr lang="zh-CN" altLang="en-US"/>
          </a:p>
        </p:txBody>
      </p:sp>
      <p:grpSp>
        <p:nvGrpSpPr>
          <p:cNvPr id="33" name="组合 32"/>
          <p:cNvGrpSpPr/>
          <p:nvPr/>
        </p:nvGrpSpPr>
        <p:grpSpPr>
          <a:xfrm>
            <a:off x="2996551" y="-10886"/>
            <a:ext cx="2170492" cy="6868886"/>
            <a:chOff x="2996551" y="-10886"/>
            <a:chExt cx="2170492" cy="6868886"/>
          </a:xfrm>
        </p:grpSpPr>
        <p:sp>
          <p:nvSpPr>
            <p:cNvPr id="11" name="任意多边形: 形状 10"/>
            <p:cNvSpPr/>
            <p:nvPr/>
          </p:nvSpPr>
          <p:spPr>
            <a:xfrm>
              <a:off x="3783797" y="1"/>
              <a:ext cx="1383246" cy="6855710"/>
            </a:xfrm>
            <a:custGeom>
              <a:avLst/>
              <a:gdLst>
                <a:gd name="connsiteX0" fmla="*/ 440515 w 563859"/>
                <a:gd name="connsiteY0" fmla="*/ 2695954 h 2695954"/>
                <a:gd name="connsiteX1" fmla="*/ 563860 w 563859"/>
                <a:gd name="connsiteY1" fmla="*/ 2695954 h 2695954"/>
                <a:gd name="connsiteX2" fmla="*/ 123344 w 563859"/>
                <a:gd name="connsiteY2" fmla="*/ 0 h 2695954"/>
                <a:gd name="connsiteX3" fmla="*/ 0 w 563859"/>
                <a:gd name="connsiteY3" fmla="*/ 0 h 2695954"/>
                <a:gd name="connsiteX4" fmla="*/ 440515 w 563859"/>
                <a:gd name="connsiteY4" fmla="*/ 2695954 h 269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859" h="2695954">
                  <a:moveTo>
                    <a:pt x="440515" y="2695954"/>
                  </a:moveTo>
                  <a:lnTo>
                    <a:pt x="563860" y="2695954"/>
                  </a:lnTo>
                  <a:lnTo>
                    <a:pt x="123344" y="0"/>
                  </a:lnTo>
                  <a:lnTo>
                    <a:pt x="0" y="0"/>
                  </a:lnTo>
                  <a:lnTo>
                    <a:pt x="440515" y="2695954"/>
                  </a:lnTo>
                  <a:close/>
                </a:path>
              </a:pathLst>
            </a:custGeom>
            <a:solidFill>
              <a:srgbClr val="CC435D"/>
            </a:solidFill>
            <a:ln w="17593" cap="flat">
              <a:noFill/>
              <a:prstDash val="solid"/>
              <a:miter/>
            </a:ln>
          </p:spPr>
          <p:txBody>
            <a:bodyPr rtlCol="0" anchor="ctr"/>
            <a:lstStyle/>
            <a:p>
              <a:endParaRPr lang="zh-CN" altLang="en-US"/>
            </a:p>
          </p:txBody>
        </p:sp>
        <p:sp>
          <p:nvSpPr>
            <p:cNvPr id="13" name="任意多边形: 形状 12"/>
            <p:cNvSpPr/>
            <p:nvPr/>
          </p:nvSpPr>
          <p:spPr>
            <a:xfrm>
              <a:off x="2996551" y="-10886"/>
              <a:ext cx="1772285" cy="6868886"/>
            </a:xfrm>
            <a:custGeom>
              <a:avLst/>
              <a:gdLst>
                <a:gd name="connsiteX0" fmla="*/ 0 w 681213"/>
                <a:gd name="connsiteY0" fmla="*/ 0 h 2697187"/>
                <a:gd name="connsiteX1" fmla="*/ 270124 w 681213"/>
                <a:gd name="connsiteY1" fmla="*/ 2696130 h 2697187"/>
                <a:gd name="connsiteX2" fmla="*/ 681213 w 681213"/>
                <a:gd name="connsiteY2" fmla="*/ 2697188 h 2697187"/>
                <a:gd name="connsiteX3" fmla="*/ 246689 w 681213"/>
                <a:gd name="connsiteY3" fmla="*/ 0 h 2697187"/>
                <a:gd name="connsiteX4" fmla="*/ 0 w 681213"/>
                <a:gd name="connsiteY4" fmla="*/ 0 h 26971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1213" h="2697187">
                  <a:moveTo>
                    <a:pt x="0" y="0"/>
                  </a:moveTo>
                  <a:lnTo>
                    <a:pt x="270124" y="2696130"/>
                  </a:lnTo>
                  <a:lnTo>
                    <a:pt x="681213" y="2697188"/>
                  </a:lnTo>
                  <a:lnTo>
                    <a:pt x="246689" y="0"/>
                  </a:lnTo>
                  <a:lnTo>
                    <a:pt x="0" y="0"/>
                  </a:lnTo>
                  <a:close/>
                </a:path>
              </a:pathLst>
            </a:custGeom>
            <a:solidFill>
              <a:srgbClr val="CC3548"/>
            </a:solidFill>
            <a:ln w="17593" cap="flat">
              <a:noFill/>
              <a:prstDash val="solid"/>
              <a:miter/>
            </a:ln>
          </p:spPr>
          <p:txBody>
            <a:bodyPr rtlCol="0" anchor="ctr"/>
            <a:lstStyle/>
            <a:p>
              <a:endParaRPr lang="zh-CN" altLang="en-US"/>
            </a:p>
          </p:txBody>
        </p:sp>
      </p:grpSp>
      <p:sp>
        <p:nvSpPr>
          <p:cNvPr id="14" name="PA-文本框 7"/>
          <p:cNvSpPr txBox="1"/>
          <p:nvPr>
            <p:custDataLst>
              <p:tags r:id="rId2"/>
            </p:custDataLst>
          </p:nvPr>
        </p:nvSpPr>
        <p:spPr bwMode="auto">
          <a:xfrm>
            <a:off x="6338647" y="3234923"/>
            <a:ext cx="4559261" cy="830997"/>
          </a:xfrm>
          <a:prstGeom prst="rect">
            <a:avLst/>
          </a:prstGeom>
          <a:noFill/>
        </p:spPr>
        <p:txBody>
          <a:bodyPr wrap="none">
            <a:spAutoFit/>
          </a:bodyPr>
          <a:lstStyle/>
          <a:p>
            <a:pPr algn="ctr"/>
            <a:r>
              <a:rPr lang="zh-CN" altLang="en-US" sz="4800" b="1" dirty="0" smtClean="0"/>
              <a:t>采 购 意 向 公 开</a:t>
            </a:r>
            <a:endParaRPr lang="zh-CN" altLang="en-US" sz="4800" dirty="0"/>
          </a:p>
        </p:txBody>
      </p:sp>
      <p:sp>
        <p:nvSpPr>
          <p:cNvPr id="35" name="PA-文本框 18"/>
          <p:cNvSpPr txBox="1"/>
          <p:nvPr>
            <p:custDataLst>
              <p:tags r:id="rId3"/>
            </p:custDataLst>
          </p:nvPr>
        </p:nvSpPr>
        <p:spPr>
          <a:xfrm>
            <a:off x="7053287" y="2140151"/>
            <a:ext cx="2938780" cy="646331"/>
          </a:xfrm>
          <a:prstGeom prst="rect">
            <a:avLst/>
          </a:prstGeom>
          <a:noFill/>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3600" b="1" i="0" u="none" strike="noStrike" kern="0" cap="none" spc="0" normalizeH="0" baseline="0" noProof="0" dirty="0" smtClean="0">
                <a:ln>
                  <a:noFill/>
                </a:ln>
                <a:solidFill>
                  <a:srgbClr val="CC3548"/>
                </a:solidFill>
                <a:effectLst/>
                <a:uLnTx/>
                <a:uFillTx/>
                <a:latin typeface="微软雅黑" panose="020B0503020204020204" pitchFamily="34" charset="-122"/>
                <a:ea typeface="微软雅黑" panose="020B0503020204020204" pitchFamily="34" charset="-122"/>
                <a:cs typeface="+mn-ea"/>
                <a:sym typeface="+mn-lt"/>
              </a:rPr>
              <a:t>第 三 部 分</a:t>
            </a:r>
            <a:endParaRPr kumimoji="0" lang="zh-CN" altLang="en-US" sz="3600" b="1" i="0" u="none" strike="noStrike" kern="0" cap="none" spc="0" normalizeH="0" baseline="0" noProof="0" dirty="0">
              <a:ln>
                <a:noFill/>
              </a:ln>
              <a:solidFill>
                <a:srgbClr val="CC3548"/>
              </a:solidFill>
              <a:effectLst/>
              <a:uLnTx/>
              <a:uFillTx/>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采购</a:t>
              </a: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意向公开</a:t>
              </a: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952500" y="2032000"/>
            <a:ext cx="10642599" cy="1135054"/>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r>
              <a:rPr lang="en-US" altLang="zh-CN" dirty="0" smtClean="0"/>
              <a:t>        </a:t>
            </a:r>
            <a:r>
              <a:rPr lang="zh-CN" altLang="zh-CN" b="1" dirty="0"/>
              <a:t>《自治区财政厅关于开展政府采购意向公开工作的通知》（宁财（采）发［</a:t>
            </a:r>
            <a:r>
              <a:rPr lang="en-US" altLang="zh-CN" b="1" dirty="0"/>
              <a:t>2020</a:t>
            </a:r>
            <a:r>
              <a:rPr lang="zh-CN" altLang="zh-CN" b="1" dirty="0"/>
              <a:t>］</a:t>
            </a:r>
            <a:r>
              <a:rPr lang="en-US" altLang="zh-CN" b="1" dirty="0"/>
              <a:t>325</a:t>
            </a:r>
            <a:r>
              <a:rPr lang="zh-CN" altLang="zh-CN" b="1" dirty="0"/>
              <a:t>号</a:t>
            </a:r>
            <a:r>
              <a:rPr lang="zh-CN" altLang="zh-CN" b="1" dirty="0" smtClean="0"/>
              <a:t>）</a:t>
            </a:r>
            <a:endParaRPr lang="zh-CN" altLang="zh-CN" dirty="0"/>
          </a:p>
        </p:txBody>
      </p:sp>
      <p:sp>
        <p:nvSpPr>
          <p:cNvPr id="8" name="îŝḷîḓé-Rectangle 2">
            <a:hlinkClick r:id="rId3" action="ppaction://hlinkfile"/>
          </p:cNvPr>
          <p:cNvSpPr/>
          <p:nvPr/>
        </p:nvSpPr>
        <p:spPr>
          <a:xfrm>
            <a:off x="1536700" y="3883827"/>
            <a:ext cx="9169400" cy="1277123"/>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9" name="文本框 8">
            <a:hlinkClick r:id="rId4" action="ppaction://hlinkfile"/>
          </p:cNvPr>
          <p:cNvSpPr txBox="1"/>
          <p:nvPr/>
        </p:nvSpPr>
        <p:spPr>
          <a:xfrm>
            <a:off x="2901950" y="4309203"/>
            <a:ext cx="7315200" cy="461665"/>
          </a:xfrm>
          <a:prstGeom prst="rect">
            <a:avLst/>
          </a:prstGeom>
          <a:noFill/>
        </p:spPr>
        <p:txBody>
          <a:bodyPr wrap="square" rtlCol="0">
            <a:spAutoFit/>
          </a:bodyPr>
          <a:lstStyle/>
          <a:p>
            <a:r>
              <a:rPr lang="zh-CN" altLang="en-US" sz="2400" b="1" dirty="0">
                <a:solidFill>
                  <a:srgbClr val="FF9409"/>
                </a:solidFill>
                <a:latin typeface="微软雅黑" panose="020B0503020204020204" pitchFamily="34" charset="-122"/>
                <a:ea typeface="微软雅黑" panose="020B0503020204020204" pitchFamily="34" charset="-122"/>
              </a:rPr>
              <a:t>自治区财政厅关于开展政府采购意向公开工作的通知</a:t>
            </a:r>
            <a:endParaRPr lang="en-US" altLang="zh-CN" sz="2400" b="1" dirty="0">
              <a:solidFill>
                <a:srgbClr val="FF9409"/>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10" name="组合 9"/>
          <p:cNvGrpSpPr/>
          <p:nvPr/>
        </p:nvGrpSpPr>
        <p:grpSpPr>
          <a:xfrm>
            <a:off x="1940719" y="4242988"/>
            <a:ext cx="557212" cy="558800"/>
            <a:chOff x="11331575" y="4251326"/>
            <a:chExt cx="422275" cy="558800"/>
          </a:xfrm>
          <a:solidFill>
            <a:srgbClr val="FF0000"/>
          </a:solidFill>
        </p:grpSpPr>
        <p:sp>
          <p:nvSpPr>
            <p:cNvPr id="11" name="Freeform 170"/>
            <p:cNvSpPr>
              <a:spLocks noEditPoints="1"/>
            </p:cNvSpPr>
            <p:nvPr/>
          </p:nvSpPr>
          <p:spPr bwMode="auto">
            <a:xfrm>
              <a:off x="11331575" y="4251326"/>
              <a:ext cx="422275" cy="558800"/>
            </a:xfrm>
            <a:custGeom>
              <a:avLst/>
              <a:gdLst>
                <a:gd name="T0" fmla="*/ 144 w 145"/>
                <a:gd name="T1" fmla="*/ 23 h 192"/>
                <a:gd name="T2" fmla="*/ 127 w 145"/>
                <a:gd name="T3" fmla="*/ 23 h 192"/>
                <a:gd name="T4" fmla="*/ 108 w 145"/>
                <a:gd name="T5" fmla="*/ 1 h 192"/>
                <a:gd name="T6" fmla="*/ 105 w 145"/>
                <a:gd name="T7" fmla="*/ 0 h 192"/>
                <a:gd name="T8" fmla="*/ 40 w 145"/>
                <a:gd name="T9" fmla="*/ 0 h 192"/>
                <a:gd name="T10" fmla="*/ 37 w 145"/>
                <a:gd name="T11" fmla="*/ 2 h 192"/>
                <a:gd name="T12" fmla="*/ 21 w 145"/>
                <a:gd name="T13" fmla="*/ 22 h 192"/>
                <a:gd name="T14" fmla="*/ 21 w 145"/>
                <a:gd name="T15" fmla="*/ 23 h 192"/>
                <a:gd name="T16" fmla="*/ 1 w 145"/>
                <a:gd name="T17" fmla="*/ 23 h 192"/>
                <a:gd name="T18" fmla="*/ 0 w 145"/>
                <a:gd name="T19" fmla="*/ 24 h 192"/>
                <a:gd name="T20" fmla="*/ 0 w 145"/>
                <a:gd name="T21" fmla="*/ 191 h 192"/>
                <a:gd name="T22" fmla="*/ 1 w 145"/>
                <a:gd name="T23" fmla="*/ 192 h 192"/>
                <a:gd name="T24" fmla="*/ 87 w 145"/>
                <a:gd name="T25" fmla="*/ 192 h 192"/>
                <a:gd name="T26" fmla="*/ 87 w 145"/>
                <a:gd name="T27" fmla="*/ 191 h 192"/>
                <a:gd name="T28" fmla="*/ 87 w 145"/>
                <a:gd name="T29" fmla="*/ 129 h 192"/>
                <a:gd name="T30" fmla="*/ 91 w 145"/>
                <a:gd name="T31" fmla="*/ 124 h 192"/>
                <a:gd name="T32" fmla="*/ 145 w 145"/>
                <a:gd name="T33" fmla="*/ 124 h 192"/>
                <a:gd name="T34" fmla="*/ 145 w 145"/>
                <a:gd name="T35" fmla="*/ 24 h 192"/>
                <a:gd name="T36" fmla="*/ 144 w 145"/>
                <a:gd name="T37" fmla="*/ 23 h 192"/>
                <a:gd name="T38" fmla="*/ 104 w 145"/>
                <a:gd name="T39" fmla="*/ 111 h 192"/>
                <a:gd name="T40" fmla="*/ 46 w 145"/>
                <a:gd name="T41" fmla="*/ 111 h 192"/>
                <a:gd name="T42" fmla="*/ 41 w 145"/>
                <a:gd name="T43" fmla="*/ 107 h 192"/>
                <a:gd name="T44" fmla="*/ 46 w 145"/>
                <a:gd name="T45" fmla="*/ 103 h 192"/>
                <a:gd name="T46" fmla="*/ 104 w 145"/>
                <a:gd name="T47" fmla="*/ 103 h 192"/>
                <a:gd name="T48" fmla="*/ 108 w 145"/>
                <a:gd name="T49" fmla="*/ 107 h 192"/>
                <a:gd name="T50" fmla="*/ 104 w 145"/>
                <a:gd name="T51" fmla="*/ 111 h 192"/>
                <a:gd name="T52" fmla="*/ 104 w 145"/>
                <a:gd name="T53" fmla="*/ 85 h 192"/>
                <a:gd name="T54" fmla="*/ 46 w 145"/>
                <a:gd name="T55" fmla="*/ 85 h 192"/>
                <a:gd name="T56" fmla="*/ 41 w 145"/>
                <a:gd name="T57" fmla="*/ 81 h 192"/>
                <a:gd name="T58" fmla="*/ 46 w 145"/>
                <a:gd name="T59" fmla="*/ 77 h 192"/>
                <a:gd name="T60" fmla="*/ 104 w 145"/>
                <a:gd name="T61" fmla="*/ 77 h 192"/>
                <a:gd name="T62" fmla="*/ 108 w 145"/>
                <a:gd name="T63" fmla="*/ 81 h 192"/>
                <a:gd name="T64" fmla="*/ 104 w 145"/>
                <a:gd name="T65" fmla="*/ 85 h 192"/>
                <a:gd name="T66" fmla="*/ 104 w 145"/>
                <a:gd name="T67" fmla="*/ 60 h 192"/>
                <a:gd name="T68" fmla="*/ 46 w 145"/>
                <a:gd name="T69" fmla="*/ 60 h 192"/>
                <a:gd name="T70" fmla="*/ 41 w 145"/>
                <a:gd name="T71" fmla="*/ 55 h 192"/>
                <a:gd name="T72" fmla="*/ 46 w 145"/>
                <a:gd name="T73" fmla="*/ 51 h 192"/>
                <a:gd name="T74" fmla="*/ 104 w 145"/>
                <a:gd name="T75" fmla="*/ 51 h 192"/>
                <a:gd name="T76" fmla="*/ 108 w 145"/>
                <a:gd name="T77" fmla="*/ 55 h 192"/>
                <a:gd name="T78" fmla="*/ 104 w 145"/>
                <a:gd name="T79" fmla="*/ 60 h 192"/>
                <a:gd name="T80" fmla="*/ 31 w 145"/>
                <a:gd name="T81" fmla="*/ 23 h 192"/>
                <a:gd name="T82" fmla="*/ 42 w 145"/>
                <a:gd name="T83" fmla="*/ 8 h 192"/>
                <a:gd name="T84" fmla="*/ 103 w 145"/>
                <a:gd name="T85" fmla="*/ 8 h 192"/>
                <a:gd name="T86" fmla="*/ 116 w 145"/>
                <a:gd name="T87" fmla="*/ 23 h 192"/>
                <a:gd name="T88" fmla="*/ 31 w 145"/>
                <a:gd name="T89" fmla="*/ 2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5" h="192">
                  <a:moveTo>
                    <a:pt x="144" y="23"/>
                  </a:moveTo>
                  <a:cubicBezTo>
                    <a:pt x="127" y="23"/>
                    <a:pt x="127" y="23"/>
                    <a:pt x="127" y="23"/>
                  </a:cubicBezTo>
                  <a:cubicBezTo>
                    <a:pt x="108" y="1"/>
                    <a:pt x="108" y="1"/>
                    <a:pt x="108" y="1"/>
                  </a:cubicBezTo>
                  <a:cubicBezTo>
                    <a:pt x="108" y="0"/>
                    <a:pt x="106" y="0"/>
                    <a:pt x="105" y="0"/>
                  </a:cubicBezTo>
                  <a:cubicBezTo>
                    <a:pt x="40" y="0"/>
                    <a:pt x="40" y="0"/>
                    <a:pt x="40" y="0"/>
                  </a:cubicBezTo>
                  <a:cubicBezTo>
                    <a:pt x="39" y="0"/>
                    <a:pt x="38" y="1"/>
                    <a:pt x="37" y="2"/>
                  </a:cubicBezTo>
                  <a:cubicBezTo>
                    <a:pt x="21" y="22"/>
                    <a:pt x="21" y="22"/>
                    <a:pt x="21" y="22"/>
                  </a:cubicBezTo>
                  <a:cubicBezTo>
                    <a:pt x="21" y="22"/>
                    <a:pt x="21" y="23"/>
                    <a:pt x="21" y="23"/>
                  </a:cubicBezTo>
                  <a:cubicBezTo>
                    <a:pt x="1" y="23"/>
                    <a:pt x="1" y="23"/>
                    <a:pt x="1" y="23"/>
                  </a:cubicBezTo>
                  <a:cubicBezTo>
                    <a:pt x="0" y="23"/>
                    <a:pt x="0" y="23"/>
                    <a:pt x="0" y="24"/>
                  </a:cubicBezTo>
                  <a:cubicBezTo>
                    <a:pt x="0" y="191"/>
                    <a:pt x="0" y="191"/>
                    <a:pt x="0" y="191"/>
                  </a:cubicBezTo>
                  <a:cubicBezTo>
                    <a:pt x="0" y="191"/>
                    <a:pt x="0" y="192"/>
                    <a:pt x="1" y="192"/>
                  </a:cubicBezTo>
                  <a:cubicBezTo>
                    <a:pt x="87" y="192"/>
                    <a:pt x="87" y="192"/>
                    <a:pt x="87" y="192"/>
                  </a:cubicBezTo>
                  <a:cubicBezTo>
                    <a:pt x="87" y="192"/>
                    <a:pt x="87" y="192"/>
                    <a:pt x="87" y="191"/>
                  </a:cubicBezTo>
                  <a:cubicBezTo>
                    <a:pt x="87" y="129"/>
                    <a:pt x="87" y="129"/>
                    <a:pt x="87" y="129"/>
                  </a:cubicBezTo>
                  <a:cubicBezTo>
                    <a:pt x="87" y="126"/>
                    <a:pt x="89" y="124"/>
                    <a:pt x="91" y="124"/>
                  </a:cubicBezTo>
                  <a:cubicBezTo>
                    <a:pt x="145" y="124"/>
                    <a:pt x="145" y="124"/>
                    <a:pt x="145" y="124"/>
                  </a:cubicBezTo>
                  <a:cubicBezTo>
                    <a:pt x="145" y="24"/>
                    <a:pt x="145" y="24"/>
                    <a:pt x="145" y="24"/>
                  </a:cubicBezTo>
                  <a:cubicBezTo>
                    <a:pt x="145" y="23"/>
                    <a:pt x="145" y="23"/>
                    <a:pt x="144" y="23"/>
                  </a:cubicBezTo>
                  <a:close/>
                  <a:moveTo>
                    <a:pt x="104" y="111"/>
                  </a:moveTo>
                  <a:cubicBezTo>
                    <a:pt x="46" y="111"/>
                    <a:pt x="46" y="111"/>
                    <a:pt x="46" y="111"/>
                  </a:cubicBezTo>
                  <a:cubicBezTo>
                    <a:pt x="43" y="111"/>
                    <a:pt x="41" y="110"/>
                    <a:pt x="41" y="107"/>
                  </a:cubicBezTo>
                  <a:cubicBezTo>
                    <a:pt x="41" y="105"/>
                    <a:pt x="43" y="103"/>
                    <a:pt x="46" y="103"/>
                  </a:cubicBezTo>
                  <a:cubicBezTo>
                    <a:pt x="104" y="103"/>
                    <a:pt x="104" y="103"/>
                    <a:pt x="104" y="103"/>
                  </a:cubicBezTo>
                  <a:cubicBezTo>
                    <a:pt x="106" y="103"/>
                    <a:pt x="108" y="105"/>
                    <a:pt x="108" y="107"/>
                  </a:cubicBezTo>
                  <a:cubicBezTo>
                    <a:pt x="108" y="110"/>
                    <a:pt x="106" y="111"/>
                    <a:pt x="104" y="111"/>
                  </a:cubicBezTo>
                  <a:close/>
                  <a:moveTo>
                    <a:pt x="104" y="85"/>
                  </a:moveTo>
                  <a:cubicBezTo>
                    <a:pt x="46" y="85"/>
                    <a:pt x="46" y="85"/>
                    <a:pt x="46" y="85"/>
                  </a:cubicBezTo>
                  <a:cubicBezTo>
                    <a:pt x="43" y="85"/>
                    <a:pt x="41" y="84"/>
                    <a:pt x="41" y="81"/>
                  </a:cubicBezTo>
                  <a:cubicBezTo>
                    <a:pt x="41" y="79"/>
                    <a:pt x="43" y="77"/>
                    <a:pt x="46" y="77"/>
                  </a:cubicBezTo>
                  <a:cubicBezTo>
                    <a:pt x="104" y="77"/>
                    <a:pt x="104" y="77"/>
                    <a:pt x="104" y="77"/>
                  </a:cubicBezTo>
                  <a:cubicBezTo>
                    <a:pt x="106" y="77"/>
                    <a:pt x="108" y="79"/>
                    <a:pt x="108" y="81"/>
                  </a:cubicBezTo>
                  <a:cubicBezTo>
                    <a:pt x="108" y="84"/>
                    <a:pt x="106" y="85"/>
                    <a:pt x="104" y="85"/>
                  </a:cubicBezTo>
                  <a:close/>
                  <a:moveTo>
                    <a:pt x="104" y="60"/>
                  </a:moveTo>
                  <a:cubicBezTo>
                    <a:pt x="46" y="60"/>
                    <a:pt x="46" y="60"/>
                    <a:pt x="46" y="60"/>
                  </a:cubicBezTo>
                  <a:cubicBezTo>
                    <a:pt x="43" y="60"/>
                    <a:pt x="41" y="58"/>
                    <a:pt x="41" y="55"/>
                  </a:cubicBezTo>
                  <a:cubicBezTo>
                    <a:pt x="41" y="53"/>
                    <a:pt x="43" y="51"/>
                    <a:pt x="46" y="51"/>
                  </a:cubicBezTo>
                  <a:cubicBezTo>
                    <a:pt x="104" y="51"/>
                    <a:pt x="104" y="51"/>
                    <a:pt x="104" y="51"/>
                  </a:cubicBezTo>
                  <a:cubicBezTo>
                    <a:pt x="106" y="51"/>
                    <a:pt x="108" y="53"/>
                    <a:pt x="108" y="55"/>
                  </a:cubicBezTo>
                  <a:cubicBezTo>
                    <a:pt x="108" y="58"/>
                    <a:pt x="106" y="60"/>
                    <a:pt x="104" y="60"/>
                  </a:cubicBezTo>
                  <a:close/>
                  <a:moveTo>
                    <a:pt x="31" y="23"/>
                  </a:moveTo>
                  <a:cubicBezTo>
                    <a:pt x="42" y="8"/>
                    <a:pt x="42" y="8"/>
                    <a:pt x="42" y="8"/>
                  </a:cubicBezTo>
                  <a:cubicBezTo>
                    <a:pt x="103" y="8"/>
                    <a:pt x="103" y="8"/>
                    <a:pt x="103" y="8"/>
                  </a:cubicBezTo>
                  <a:cubicBezTo>
                    <a:pt x="116" y="23"/>
                    <a:pt x="116" y="23"/>
                    <a:pt x="116" y="23"/>
                  </a:cubicBezTo>
                  <a:lnTo>
                    <a:pt x="31" y="23"/>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 name="Freeform 171"/>
            <p:cNvSpPr/>
            <p:nvPr/>
          </p:nvSpPr>
          <p:spPr bwMode="auto">
            <a:xfrm>
              <a:off x="11610975" y="4638676"/>
              <a:ext cx="119063" cy="134938"/>
            </a:xfrm>
            <a:custGeom>
              <a:avLst/>
              <a:gdLst>
                <a:gd name="T0" fmla="*/ 0 w 75"/>
                <a:gd name="T1" fmla="*/ 0 h 85"/>
                <a:gd name="T2" fmla="*/ 0 w 75"/>
                <a:gd name="T3" fmla="*/ 85 h 85"/>
                <a:gd name="T4" fmla="*/ 75 w 75"/>
                <a:gd name="T5" fmla="*/ 0 h 85"/>
                <a:gd name="T6" fmla="*/ 0 w 75"/>
                <a:gd name="T7" fmla="*/ 0 h 85"/>
              </a:gdLst>
              <a:ahLst/>
              <a:cxnLst>
                <a:cxn ang="0">
                  <a:pos x="T0" y="T1"/>
                </a:cxn>
                <a:cxn ang="0">
                  <a:pos x="T2" y="T3"/>
                </a:cxn>
                <a:cxn ang="0">
                  <a:pos x="T4" y="T5"/>
                </a:cxn>
                <a:cxn ang="0">
                  <a:pos x="T6" y="T7"/>
                </a:cxn>
              </a:cxnLst>
              <a:rect l="0" t="0" r="r" b="b"/>
              <a:pathLst>
                <a:path w="75" h="85">
                  <a:moveTo>
                    <a:pt x="0" y="0"/>
                  </a:moveTo>
                  <a:lnTo>
                    <a:pt x="0" y="85"/>
                  </a:lnTo>
                  <a:lnTo>
                    <a:pt x="75" y="0"/>
                  </a:lnTo>
                  <a:lnTo>
                    <a:pt x="0"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Freeform 172"/>
            <p:cNvSpPr/>
            <p:nvPr/>
          </p:nvSpPr>
          <p:spPr bwMode="auto">
            <a:xfrm>
              <a:off x="11614150" y="4652963"/>
              <a:ext cx="139700" cy="157163"/>
            </a:xfrm>
            <a:custGeom>
              <a:avLst/>
              <a:gdLst>
                <a:gd name="T0" fmla="*/ 47 w 48"/>
                <a:gd name="T1" fmla="*/ 54 h 54"/>
                <a:gd name="T2" fmla="*/ 48 w 48"/>
                <a:gd name="T3" fmla="*/ 53 h 54"/>
                <a:gd name="T4" fmla="*/ 48 w 48"/>
                <a:gd name="T5" fmla="*/ 0 h 54"/>
                <a:gd name="T6" fmla="*/ 0 w 48"/>
                <a:gd name="T7" fmla="*/ 54 h 54"/>
                <a:gd name="T8" fmla="*/ 47 w 48"/>
                <a:gd name="T9" fmla="*/ 54 h 54"/>
              </a:gdLst>
              <a:ahLst/>
              <a:cxnLst>
                <a:cxn ang="0">
                  <a:pos x="T0" y="T1"/>
                </a:cxn>
                <a:cxn ang="0">
                  <a:pos x="T2" y="T3"/>
                </a:cxn>
                <a:cxn ang="0">
                  <a:pos x="T4" y="T5"/>
                </a:cxn>
                <a:cxn ang="0">
                  <a:pos x="T6" y="T7"/>
                </a:cxn>
                <a:cxn ang="0">
                  <a:pos x="T8" y="T9"/>
                </a:cxn>
              </a:cxnLst>
              <a:rect l="0" t="0" r="r" b="b"/>
              <a:pathLst>
                <a:path w="48" h="54">
                  <a:moveTo>
                    <a:pt x="47" y="54"/>
                  </a:moveTo>
                  <a:cubicBezTo>
                    <a:pt x="48" y="54"/>
                    <a:pt x="48" y="53"/>
                    <a:pt x="48" y="53"/>
                  </a:cubicBezTo>
                  <a:cubicBezTo>
                    <a:pt x="48" y="0"/>
                    <a:pt x="48" y="0"/>
                    <a:pt x="48" y="0"/>
                  </a:cubicBezTo>
                  <a:cubicBezTo>
                    <a:pt x="0" y="54"/>
                    <a:pt x="0" y="54"/>
                    <a:pt x="0" y="54"/>
                  </a:cubicBezTo>
                  <a:lnTo>
                    <a:pt x="47" y="54"/>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custDataLst>
      <p:tags r:id="rId5"/>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采购</a:t>
              </a: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意向公开</a:t>
              </a: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965200" y="3289300"/>
            <a:ext cx="10287000" cy="2063835"/>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r>
              <a:rPr lang="en-US" altLang="zh-CN" sz="2200" dirty="0" smtClean="0"/>
              <a:t>       </a:t>
            </a:r>
            <a:r>
              <a:rPr lang="zh-CN" altLang="zh-CN" sz="2200" dirty="0" smtClean="0"/>
              <a:t>采购</a:t>
            </a:r>
            <a:r>
              <a:rPr lang="zh-CN" altLang="zh-CN" sz="2200" dirty="0"/>
              <a:t>意向按采购项目公开。除网上超市、小额零星采购外，</a:t>
            </a:r>
            <a:r>
              <a:rPr lang="zh-CN" altLang="zh-CN" sz="2200" b="1" dirty="0">
                <a:solidFill>
                  <a:srgbClr val="FF0000"/>
                </a:solidFill>
              </a:rPr>
              <a:t>按项目实施的政府集中采购目录以内或者采购限额标准以上的货物、工程、服务采购均应当公开采购意向。</a:t>
            </a:r>
            <a:r>
              <a:rPr lang="zh-CN" altLang="zh-CN" sz="2200" dirty="0"/>
              <a:t>采购意向公开的内容应当包括采购项目名称、采购需求概况、预算金额、预计采购时间等。</a:t>
            </a:r>
            <a:endParaRPr lang="zh-CN" altLang="en-US" sz="2200" dirty="0"/>
          </a:p>
        </p:txBody>
      </p:sp>
      <p:grpSp>
        <p:nvGrpSpPr>
          <p:cNvPr id="2" name="组合 1"/>
          <p:cNvGrpSpPr/>
          <p:nvPr/>
        </p:nvGrpSpPr>
        <p:grpSpPr>
          <a:xfrm>
            <a:off x="1079500" y="2118491"/>
            <a:ext cx="3644900" cy="764409"/>
            <a:chOff x="1079500" y="2118491"/>
            <a:chExt cx="3644900" cy="764409"/>
          </a:xfrm>
        </p:grpSpPr>
        <p:sp>
          <p:nvSpPr>
            <p:cNvPr id="14" name="矩形 13"/>
            <p:cNvSpPr/>
            <p:nvPr/>
          </p:nvSpPr>
          <p:spPr>
            <a:xfrm>
              <a:off x="1079500" y="2209800"/>
              <a:ext cx="3644900" cy="6731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文本框 14"/>
            <p:cNvSpPr txBox="1"/>
            <p:nvPr/>
          </p:nvSpPr>
          <p:spPr>
            <a:xfrm>
              <a:off x="1536509" y="2315517"/>
              <a:ext cx="3086100" cy="461665"/>
            </a:xfrm>
            <a:prstGeom prst="rect">
              <a:avLst/>
            </a:prstGeom>
            <a:noFill/>
          </p:spPr>
          <p:txBody>
            <a:bodyPr wrap="square" rtlCol="0">
              <a:spAutoFit/>
            </a:bodyPr>
            <a:lstStyle/>
            <a:p>
              <a:r>
                <a:rPr lang="zh-CN" altLang="zh-CN" sz="2400" b="1" dirty="0">
                  <a:solidFill>
                    <a:schemeClr val="bg1"/>
                  </a:solidFill>
                  <a:latin typeface="微软雅黑" panose="020B0503020204020204" pitchFamily="34" charset="-122"/>
                  <a:ea typeface="微软雅黑" panose="020B0503020204020204" pitchFamily="34" charset="-122"/>
                </a:rPr>
                <a:t>采购意向公开的内容</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1079500" y="2118491"/>
              <a:ext cx="3644900" cy="9748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530932" y="384859"/>
            <a:ext cx="3466284" cy="600386"/>
            <a:chOff x="530932" y="384859"/>
            <a:chExt cx="3466284" cy="600386"/>
          </a:xfrm>
        </p:grpSpPr>
        <p:sp>
          <p:nvSpPr>
            <p:cNvPr id="40" name="PA-文本框 7"/>
            <p:cNvSpPr txBox="1"/>
            <p:nvPr>
              <p:custDataLst>
                <p:tags r:id="rId1"/>
              </p:custDataLst>
            </p:nvPr>
          </p:nvSpPr>
          <p:spPr bwMode="auto">
            <a:xfrm>
              <a:off x="1119505" y="400470"/>
              <a:ext cx="2877711" cy="584775"/>
            </a:xfrm>
            <a:prstGeom prst="rect">
              <a:avLst/>
            </a:prstGeom>
            <a:noFill/>
          </p:spPr>
          <p:txBody>
            <a:bodyPr wrap="none">
              <a:spAutoFit/>
            </a:bodyPr>
            <a:lstStyle/>
            <a:p>
              <a:pPr lvl="0">
                <a:defRPr/>
              </a:pPr>
              <a:r>
                <a:rPr lang="zh-CN" altLang="en-US" sz="3200" b="1" kern="0" spc="300" dirty="0" smtClean="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采购</a:t>
              </a:r>
              <a:r>
                <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意向公开</a:t>
              </a:r>
              <a:endParaRPr lang="zh-CN" altLang="en-US" sz="3200" b="1" kern="0" spc="3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pic>
          <p:nvPicPr>
            <p:cNvPr id="41" name="图片 40"/>
            <p:cNvPicPr>
              <a:picLocks noChangeAspect="1"/>
            </p:cNvPicPr>
            <p:nvPr/>
          </p:nvPicPr>
          <p:blipFill rotWithShape="1">
            <a:blip r:embed="rId2"/>
            <a:srcRect b="78448"/>
            <a:stretch>
              <a:fillRect/>
            </a:stretch>
          </p:blipFill>
          <p:spPr>
            <a:xfrm>
              <a:off x="530932" y="384859"/>
              <a:ext cx="879963" cy="600386"/>
            </a:xfrm>
            <a:prstGeom prst="rect">
              <a:avLst/>
            </a:prstGeom>
          </p:spPr>
        </p:pic>
      </p:grpSp>
      <p:sp>
        <p:nvSpPr>
          <p:cNvPr id="117" name="矩形 116"/>
          <p:cNvSpPr/>
          <p:nvPr/>
        </p:nvSpPr>
        <p:spPr>
          <a:xfrm>
            <a:off x="-1" y="1114341"/>
            <a:ext cx="12191999" cy="45719"/>
          </a:xfrm>
          <a:prstGeom prst="rect">
            <a:avLst/>
          </a:prstGeom>
          <a:solidFill>
            <a:srgbClr val="CC35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1079499" y="1784383"/>
            <a:ext cx="4354147" cy="764409"/>
            <a:chOff x="1079499" y="1784383"/>
            <a:chExt cx="4354147" cy="764409"/>
          </a:xfrm>
        </p:grpSpPr>
        <p:sp>
          <p:nvSpPr>
            <p:cNvPr id="14" name="矩形 13"/>
            <p:cNvSpPr/>
            <p:nvPr/>
          </p:nvSpPr>
          <p:spPr>
            <a:xfrm>
              <a:off x="1079499" y="1875692"/>
              <a:ext cx="4354147" cy="6731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文本框 14"/>
            <p:cNvSpPr txBox="1"/>
            <p:nvPr/>
          </p:nvSpPr>
          <p:spPr>
            <a:xfrm>
              <a:off x="1378246" y="1981409"/>
              <a:ext cx="38443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采购意向公开的依据和时间</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1079499" y="1784383"/>
              <a:ext cx="4354147" cy="9748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文本框 9"/>
          <p:cNvSpPr txBox="1"/>
          <p:nvPr/>
        </p:nvSpPr>
        <p:spPr>
          <a:xfrm>
            <a:off x="697972" y="2884854"/>
            <a:ext cx="10782300" cy="3079497"/>
          </a:xfrm>
          <a:prstGeom prst="rect">
            <a:avLst/>
          </a:prstGeom>
          <a:noFill/>
        </p:spPr>
        <p:txBody>
          <a:bodyPr wrap="square" rtlCol="0">
            <a:spAutoFit/>
          </a:bodyPr>
          <a:lstStyle>
            <a:defPPr>
              <a:defRPr lang="en-US"/>
            </a:defPPr>
            <a:lvl1pPr>
              <a:lnSpc>
                <a:spcPct val="150000"/>
              </a:lnSpc>
              <a:defRPr sz="2400">
                <a:latin typeface="微软雅黑" panose="020B0503020204020204" pitchFamily="34" charset="-122"/>
                <a:ea typeface="微软雅黑" panose="020B0503020204020204" pitchFamily="34" charset="-122"/>
              </a:defRPr>
            </a:lvl1pPr>
          </a:lstStyle>
          <a:p>
            <a:r>
              <a:rPr lang="en-US" altLang="zh-CN" sz="2200" dirty="0" smtClean="0"/>
              <a:t>       </a:t>
            </a:r>
            <a:r>
              <a:rPr lang="zh-CN" altLang="zh-CN" sz="2200" dirty="0" smtClean="0"/>
              <a:t>采购</a:t>
            </a:r>
            <a:r>
              <a:rPr lang="zh-CN" altLang="zh-CN" sz="2200" dirty="0"/>
              <a:t>意向由预算单位定期或者不定期公开。</a:t>
            </a:r>
            <a:r>
              <a:rPr lang="zh-CN" altLang="zh-CN" sz="2200" b="1" dirty="0">
                <a:solidFill>
                  <a:srgbClr val="FF0000"/>
                </a:solidFill>
              </a:rPr>
              <a:t>部门预算批复后公开的采购意向，以部门预算为依据。预算执行中新增采购项目应当及时公开采购意向。</a:t>
            </a:r>
            <a:r>
              <a:rPr lang="zh-CN" altLang="zh-CN" sz="2200" dirty="0"/>
              <a:t>采购意向公开时间应当尽量提前，</a:t>
            </a:r>
            <a:r>
              <a:rPr lang="zh-CN" altLang="zh-CN" sz="2200" b="1" dirty="0">
                <a:solidFill>
                  <a:srgbClr val="FF0000"/>
                </a:solidFill>
              </a:rPr>
              <a:t>原则上不得晚于采购活动开始前</a:t>
            </a:r>
            <a:r>
              <a:rPr lang="en-US" altLang="zh-CN" sz="2200" b="1" dirty="0">
                <a:solidFill>
                  <a:srgbClr val="FF0000"/>
                </a:solidFill>
              </a:rPr>
              <a:t>30</a:t>
            </a:r>
            <a:r>
              <a:rPr lang="zh-CN" altLang="zh-CN" sz="2200" b="1" dirty="0">
                <a:solidFill>
                  <a:srgbClr val="FF0000"/>
                </a:solidFill>
              </a:rPr>
              <a:t>日进行公开</a:t>
            </a:r>
            <a:r>
              <a:rPr lang="zh-CN" altLang="zh-CN" sz="2200" dirty="0"/>
              <a:t>。采购意向公开与采购计划填报进行关联，填报采购计划时未公开采购意向信息的，原则上不予实施政府采购活动。因预算单位不可预见的原因急需开展的采购项目，可不公开采购意向，须在填报采购计划时上传能说明其急需开展采购的证明文件。</a:t>
            </a:r>
            <a:endParaRPr lang="zh-CN" altLang="en-US" sz="2200" dirty="0"/>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5999" y="-14514"/>
            <a:ext cx="12237999" cy="6872514"/>
          </a:xfrm>
          <a:prstGeom prst="rect">
            <a:avLst/>
          </a:prstGeom>
        </p:spPr>
      </p:pic>
      <p:sp>
        <p:nvSpPr>
          <p:cNvPr id="14" name="矩形 13"/>
          <p:cNvSpPr/>
          <p:nvPr/>
        </p:nvSpPr>
        <p:spPr>
          <a:xfrm>
            <a:off x="-69167" y="90"/>
            <a:ext cx="12300844" cy="6872516"/>
          </a:xfrm>
          <a:prstGeom prst="rect">
            <a:avLst/>
          </a:prstGeom>
          <a:solidFill>
            <a:schemeClr val="tx1">
              <a:lumMod val="95000"/>
              <a:lumOff val="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任意多边形 5"/>
          <p:cNvSpPr/>
          <p:nvPr>
            <p:custDataLst>
              <p:tags r:id="rId2"/>
            </p:custDataLst>
          </p:nvPr>
        </p:nvSpPr>
        <p:spPr bwMode="auto">
          <a:xfrm rot="10800000">
            <a:off x="-84636" y="1619241"/>
            <a:ext cx="2148002" cy="3605003"/>
          </a:xfrm>
          <a:custGeom>
            <a:avLst/>
            <a:gdLst>
              <a:gd name="T0" fmla="*/ 1462 w 2332"/>
              <a:gd name="T1" fmla="*/ 0 h 3907"/>
              <a:gd name="T2" fmla="*/ 2332 w 2332"/>
              <a:gd name="T3" fmla="*/ 0 h 3907"/>
              <a:gd name="T4" fmla="*/ 2332 w 2332"/>
              <a:gd name="T5" fmla="*/ 3907 h 3907"/>
              <a:gd name="T6" fmla="*/ 0 w 2332"/>
              <a:gd name="T7" fmla="*/ 2595 h 3907"/>
              <a:gd name="T8" fmla="*/ 1462 w 2332"/>
              <a:gd name="T9" fmla="*/ 0 h 3907"/>
            </a:gdLst>
            <a:ahLst/>
            <a:cxnLst>
              <a:cxn ang="0">
                <a:pos x="T0" y="T1"/>
              </a:cxn>
              <a:cxn ang="0">
                <a:pos x="T2" y="T3"/>
              </a:cxn>
              <a:cxn ang="0">
                <a:pos x="T4" y="T5"/>
              </a:cxn>
              <a:cxn ang="0">
                <a:pos x="T6" y="T7"/>
              </a:cxn>
              <a:cxn ang="0">
                <a:pos x="T8" y="T9"/>
              </a:cxn>
            </a:cxnLst>
            <a:rect l="0" t="0" r="r" b="b"/>
            <a:pathLst>
              <a:path w="2332" h="3907">
                <a:moveTo>
                  <a:pt x="1462" y="0"/>
                </a:moveTo>
                <a:lnTo>
                  <a:pt x="2332" y="0"/>
                </a:lnTo>
                <a:lnTo>
                  <a:pt x="2332" y="3907"/>
                </a:lnTo>
                <a:lnTo>
                  <a:pt x="0" y="2595"/>
                </a:lnTo>
                <a:lnTo>
                  <a:pt x="1462" y="0"/>
                </a:lnTo>
                <a:close/>
              </a:path>
            </a:pathLst>
          </a:custGeom>
          <a:solidFill>
            <a:srgbClr val="E99D9B"/>
          </a:solidFill>
          <a:ln w="28575">
            <a:noFill/>
          </a:ln>
          <a:effectLst>
            <a:outerShdw blurRad="254000" dist="127000" dir="2700000" algn="tl" rotWithShape="0">
              <a:prstClr val="black">
                <a:alpha val="40000"/>
              </a:prstClr>
            </a:outerShdw>
          </a:effectLst>
        </p:spPr>
        <p:txBody>
          <a:bodyPr anchor="ctr"/>
          <a:lstStyle/>
          <a:p>
            <a:pPr algn="ctr"/>
            <a:endParaRPr lang="zh-CN" altLang="en-US" sz="2000" dirty="0">
              <a:solidFill>
                <a:srgbClr val="00183C"/>
              </a:solidFill>
              <a:latin typeface="Calibri" panose="020F0502020204030204" pitchFamily="34" charset="0"/>
              <a:ea typeface="宋体" panose="02010600030101010101" pitchFamily="2" charset="-122"/>
            </a:endParaRPr>
          </a:p>
        </p:txBody>
      </p:sp>
      <p:sp>
        <p:nvSpPr>
          <p:cNvPr id="16" name="PA_任意多边形 5"/>
          <p:cNvSpPr/>
          <p:nvPr>
            <p:custDataLst>
              <p:tags r:id="rId3"/>
            </p:custDataLst>
          </p:nvPr>
        </p:nvSpPr>
        <p:spPr bwMode="auto">
          <a:xfrm rot="16200000">
            <a:off x="708486" y="-792034"/>
            <a:ext cx="2292532" cy="3847568"/>
          </a:xfrm>
          <a:custGeom>
            <a:avLst/>
            <a:gdLst>
              <a:gd name="T0" fmla="*/ 1462 w 2332"/>
              <a:gd name="T1" fmla="*/ 0 h 3907"/>
              <a:gd name="T2" fmla="*/ 2332 w 2332"/>
              <a:gd name="T3" fmla="*/ 0 h 3907"/>
              <a:gd name="T4" fmla="*/ 2332 w 2332"/>
              <a:gd name="T5" fmla="*/ 3907 h 3907"/>
              <a:gd name="T6" fmla="*/ 0 w 2332"/>
              <a:gd name="T7" fmla="*/ 2595 h 3907"/>
              <a:gd name="T8" fmla="*/ 1462 w 2332"/>
              <a:gd name="T9" fmla="*/ 0 h 3907"/>
            </a:gdLst>
            <a:ahLst/>
            <a:cxnLst>
              <a:cxn ang="0">
                <a:pos x="T0" y="T1"/>
              </a:cxn>
              <a:cxn ang="0">
                <a:pos x="T2" y="T3"/>
              </a:cxn>
              <a:cxn ang="0">
                <a:pos x="T4" y="T5"/>
              </a:cxn>
              <a:cxn ang="0">
                <a:pos x="T6" y="T7"/>
              </a:cxn>
              <a:cxn ang="0">
                <a:pos x="T8" y="T9"/>
              </a:cxn>
            </a:cxnLst>
            <a:rect l="0" t="0" r="r" b="b"/>
            <a:pathLst>
              <a:path w="2332" h="3907">
                <a:moveTo>
                  <a:pt x="1462" y="0"/>
                </a:moveTo>
                <a:lnTo>
                  <a:pt x="2332" y="0"/>
                </a:lnTo>
                <a:lnTo>
                  <a:pt x="2332" y="3907"/>
                </a:lnTo>
                <a:lnTo>
                  <a:pt x="0" y="2595"/>
                </a:lnTo>
                <a:lnTo>
                  <a:pt x="1462" y="0"/>
                </a:lnTo>
                <a:close/>
              </a:path>
            </a:pathLst>
          </a:custGeom>
          <a:solidFill>
            <a:srgbClr val="CC3548"/>
          </a:solidFill>
          <a:ln w="28575">
            <a:noFill/>
          </a:ln>
          <a:effectLst>
            <a:outerShdw blurRad="254000" dist="127000" dir="2700000" algn="tl" rotWithShape="0">
              <a:prstClr val="black">
                <a:alpha val="40000"/>
              </a:prstClr>
            </a:outerShdw>
          </a:effectLst>
        </p:spPr>
        <p:txBody>
          <a:bodyPr anchor="ctr"/>
          <a:lstStyle/>
          <a:p>
            <a:pPr algn="ctr"/>
            <a:endParaRPr lang="zh-CN" altLang="en-US" sz="2000" dirty="0">
              <a:solidFill>
                <a:srgbClr val="00183C"/>
              </a:solidFill>
              <a:latin typeface="Calibri" panose="020F0502020204030204" pitchFamily="34" charset="0"/>
              <a:ea typeface="宋体" panose="02010600030101010101" pitchFamily="2" charset="-122"/>
            </a:endParaRPr>
          </a:p>
        </p:txBody>
      </p:sp>
      <p:sp>
        <p:nvSpPr>
          <p:cNvPr id="17" name="PA_任意多边形 5"/>
          <p:cNvSpPr/>
          <p:nvPr>
            <p:custDataLst>
              <p:tags r:id="rId4"/>
            </p:custDataLst>
          </p:nvPr>
        </p:nvSpPr>
        <p:spPr bwMode="auto">
          <a:xfrm rot="5560520">
            <a:off x="580266" y="4181825"/>
            <a:ext cx="2639536" cy="3823576"/>
          </a:xfrm>
          <a:custGeom>
            <a:avLst/>
            <a:gdLst>
              <a:gd name="T0" fmla="*/ 1462 w 2332"/>
              <a:gd name="T1" fmla="*/ 0 h 3907"/>
              <a:gd name="T2" fmla="*/ 2332 w 2332"/>
              <a:gd name="T3" fmla="*/ 0 h 3907"/>
              <a:gd name="T4" fmla="*/ 2332 w 2332"/>
              <a:gd name="T5" fmla="*/ 3907 h 3907"/>
              <a:gd name="T6" fmla="*/ 0 w 2332"/>
              <a:gd name="T7" fmla="*/ 2595 h 3907"/>
              <a:gd name="T8" fmla="*/ 1462 w 2332"/>
              <a:gd name="T9" fmla="*/ 0 h 3907"/>
            </a:gdLst>
            <a:ahLst/>
            <a:cxnLst>
              <a:cxn ang="0">
                <a:pos x="T0" y="T1"/>
              </a:cxn>
              <a:cxn ang="0">
                <a:pos x="T2" y="T3"/>
              </a:cxn>
              <a:cxn ang="0">
                <a:pos x="T4" y="T5"/>
              </a:cxn>
              <a:cxn ang="0">
                <a:pos x="T6" y="T7"/>
              </a:cxn>
              <a:cxn ang="0">
                <a:pos x="T8" y="T9"/>
              </a:cxn>
            </a:cxnLst>
            <a:rect l="0" t="0" r="r" b="b"/>
            <a:pathLst>
              <a:path w="2332" h="3907">
                <a:moveTo>
                  <a:pt x="1462" y="0"/>
                </a:moveTo>
                <a:lnTo>
                  <a:pt x="2332" y="0"/>
                </a:lnTo>
                <a:lnTo>
                  <a:pt x="2332" y="3907"/>
                </a:lnTo>
                <a:lnTo>
                  <a:pt x="0" y="2595"/>
                </a:lnTo>
                <a:lnTo>
                  <a:pt x="1462" y="0"/>
                </a:lnTo>
                <a:close/>
              </a:path>
            </a:pathLst>
          </a:custGeom>
          <a:solidFill>
            <a:srgbClr val="CC3548"/>
          </a:solidFill>
          <a:ln w="28575">
            <a:noFill/>
          </a:ln>
          <a:effectLst>
            <a:outerShdw blurRad="254000" dist="127000" dir="2700000" algn="tl" rotWithShape="0">
              <a:prstClr val="black">
                <a:alpha val="40000"/>
              </a:prstClr>
            </a:outerShdw>
          </a:effectLst>
        </p:spPr>
        <p:txBody>
          <a:bodyPr anchor="ctr"/>
          <a:lstStyle/>
          <a:p>
            <a:pPr algn="ctr"/>
            <a:endParaRPr lang="zh-CN" altLang="en-US" sz="2000">
              <a:solidFill>
                <a:srgbClr val="00183C"/>
              </a:solidFill>
              <a:latin typeface="Calibri" panose="020F0502020204030204" pitchFamily="34" charset="0"/>
              <a:ea typeface="宋体" panose="02010600030101010101" pitchFamily="2" charset="-122"/>
            </a:endParaRPr>
          </a:p>
        </p:txBody>
      </p:sp>
      <p:sp>
        <p:nvSpPr>
          <p:cNvPr id="20" name="PA-文本框 12"/>
          <p:cNvSpPr txBox="1"/>
          <p:nvPr>
            <p:custDataLst>
              <p:tags r:id="rId5"/>
            </p:custDataLst>
          </p:nvPr>
        </p:nvSpPr>
        <p:spPr>
          <a:xfrm>
            <a:off x="5624235" y="5055456"/>
            <a:ext cx="2921887" cy="437366"/>
          </a:xfrm>
          <a:prstGeom prst="rect">
            <a:avLst/>
          </a:prstGeom>
          <a:noFill/>
          <a:ln>
            <a:noFill/>
          </a:ln>
        </p:spPr>
        <p:txBody>
          <a:bodyPr wrap="square" lIns="67376" tIns="33688" rIns="67376" bIns="33688" rtlCol="0">
            <a:spAutoFit/>
          </a:bodyPr>
          <a:lstStyle>
            <a:defPPr>
              <a:defRPr lang="zh-CN"/>
            </a:defPPr>
            <a:lvl1pPr>
              <a:defRPr sz="2000">
                <a:solidFill>
                  <a:schemeClr val="accent2"/>
                </a:solidFill>
                <a:latin typeface="+mn-ea"/>
                <a:ea typeface="+mn-ea"/>
              </a:defRPr>
            </a:lvl1pPr>
          </a:lstStyle>
          <a:p>
            <a:pPr algn="ctr"/>
            <a:r>
              <a:rPr lang="zh-CN" altLang="en-US" sz="2400" b="1" dirty="0" smtClean="0">
                <a:solidFill>
                  <a:schemeClr val="bg1"/>
                </a:solidFill>
                <a:latin typeface="微软雅黑" panose="020B0503020204020204" pitchFamily="34" charset="-122"/>
                <a:ea typeface="微软雅黑" panose="020B0503020204020204" pitchFamily="34" charset="-122"/>
                <a:cs typeface="+mn-ea"/>
                <a:sym typeface="+mn-lt"/>
              </a:rPr>
              <a:t>宁夏财政厅   宋晓雨</a:t>
            </a:r>
            <a:endParaRPr lang="zh-CN" altLang="en-US" sz="24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074990" y="2674113"/>
            <a:ext cx="7913783" cy="1106805"/>
          </a:xfrm>
          <a:prstGeom prst="rect">
            <a:avLst/>
          </a:prstGeom>
          <a:noFill/>
        </p:spPr>
        <p:txBody>
          <a:bodyPr wrap="square">
            <a:spAutoFit/>
          </a:bodyPr>
          <a:lstStyle/>
          <a:p>
            <a:pPr algn="ctr"/>
            <a:r>
              <a:rPr lang="zh-CN" altLang="en-US" sz="6600" b="1" dirty="0">
                <a:solidFill>
                  <a:srgbClr val="FF9409"/>
                </a:solidFill>
                <a:effectLst>
                  <a:outerShdw blurRad="38100" dist="38100" dir="2700000" algn="tl">
                    <a:srgbClr val="000000">
                      <a:alpha val="43137"/>
                    </a:srgbClr>
                  </a:outerShdw>
                  <a:reflection blurRad="6350" stA="60000" endA="900" endPos="58000" dir="5400000" sy="-100000" algn="bl" rotWithShape="0"/>
                </a:effectLst>
                <a:latin typeface="微软雅黑" panose="020B0503020204020204" pitchFamily="34" charset="-122"/>
                <a:ea typeface="微软雅黑" panose="020B0503020204020204" pitchFamily="34" charset="-122"/>
                <a:cs typeface="微软雅黑" panose="020B0503020204020204" pitchFamily="34" charset="-122"/>
                <a:sym typeface="+mn-ea"/>
              </a:rPr>
              <a:t>谢 谢 观 看</a:t>
            </a:r>
            <a:endParaRPr lang="zh-CN" altLang="en-US" sz="6600" b="1" spc="300" dirty="0">
              <a:solidFill>
                <a:srgbClr val="FF9409"/>
              </a:solidFill>
              <a:effectLst>
                <a:outerShdw blurRad="38100" dist="38100" dir="2700000" algn="tl">
                  <a:srgbClr val="000000">
                    <a:alpha val="43137"/>
                  </a:srgbClr>
                </a:outerShdw>
                <a:reflection blurRad="6350" stA="60000" endA="900" endPos="58000" dir="5400000" sy="-100000" algn="bl" rotWithShape="0"/>
              </a:effectLst>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1000"/>
                            </p:stCondLst>
                            <p:childTnLst>
                              <p:par>
                                <p:cTn id="15" presetID="2" presetClass="entr" presetSubtype="3"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3"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1+#ppt_w/2"/>
                                          </p:val>
                                        </p:tav>
                                        <p:tav tm="100000">
                                          <p:val>
                                            <p:strVal val="#ppt_x"/>
                                          </p:val>
                                        </p:tav>
                                      </p:tavLst>
                                    </p:anim>
                                    <p:anim calcmode="lin" valueType="num">
                                      <p:cBhvr additive="base">
                                        <p:cTn id="23" dur="500" fill="hold"/>
                                        <p:tgtEl>
                                          <p:spTgt spid="1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3"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6" grpId="0" bldLvl="0" animBg="1"/>
      <p:bldP spid="17" grpId="0" bldLvl="0" animBg="1"/>
      <p:bldP spid="20" grpId="0"/>
      <p:bldP spid="21" grpId="0"/>
    </p:bldLst>
  </p:timing>
</p:sld>
</file>

<file path=ppt/tags/tag1.xml><?xml version="1.0" encoding="utf-8"?>
<p:tagLst xmlns:p="http://schemas.openxmlformats.org/presentationml/2006/main">
  <p:tag name="PA" val="v3.0.1"/>
</p:tagLst>
</file>

<file path=ppt/tags/tag2.xml><?xml version="1.0" encoding="utf-8"?>
<p:tagLst xmlns:p="http://schemas.openxmlformats.org/presentationml/2006/main">
  <p:tag name="PA" val="v3.0.1"/>
</p:tagLst>
</file>

<file path=ppt/tags/tag3.xml><?xml version="1.0" encoding="utf-8"?>
<p:tagLst xmlns:p="http://schemas.openxmlformats.org/presentationml/2006/main">
  <p:tag name="PA" val="v3.0.1"/>
</p:tagLst>
</file>

<file path=ppt/tags/tag4.xml><?xml version="1.0" encoding="utf-8"?>
<p:tagLst xmlns:p="http://schemas.openxmlformats.org/presentationml/2006/main">
  <p:tag name="PA" val="v5.2.11"/>
</p:tagLst>
</file>

<file path=ppt/tags/tag5.xml><?xml version="1.0" encoding="utf-8"?>
<p:tagLst xmlns:p="http://schemas.openxmlformats.org/presentationml/2006/main">
  <p:tag name="PA" val="v5.2.11"/>
</p:tagLst>
</file>

<file path=ppt/tags/tag6.xml><?xml version="1.0" encoding="utf-8"?>
<p:tagLst xmlns:p="http://schemas.openxmlformats.org/presentationml/2006/main">
  <p:tag name="PA" val="v5.2.11"/>
</p:tagLst>
</file>

<file path=ppt/tags/tag7.xml><?xml version="1.0" encoding="utf-8"?>
<p:tagLst xmlns:p="http://schemas.openxmlformats.org/presentationml/2006/main">
  <p:tag name="PA" val="v5.2.11"/>
</p:tagLst>
</file>

<file path=ppt/tags/tag8.xml><?xml version="1.0" encoding="utf-8"?>
<p:tagLst xmlns:p="http://schemas.openxmlformats.org/presentationml/2006/main">
  <p:tag name="PA" val="v5.2.11"/>
</p:tagLst>
</file>

<file path=ppt/tags/tag9.xml><?xml version="1.0" encoding="utf-8"?>
<p:tagLst xmlns:p="http://schemas.openxmlformats.org/presentationml/2006/main">
  <p:tag name="PA" val="v5.2.11"/>
</p:tagLst>
</file>

<file path=ppt/tags/tag10.xml><?xml version="1.0" encoding="utf-8"?>
<p:tagLst xmlns:p="http://schemas.openxmlformats.org/presentationml/2006/main">
  <p:tag name="PA" val="v5.2.11"/>
</p:tagLst>
</file>

<file path=ppt/tags/tag11.xml><?xml version="1.0" encoding="utf-8"?>
<p:tagLst xmlns:p="http://schemas.openxmlformats.org/presentationml/2006/main">
  <p:tag name="PA" val="v5.2.11"/>
</p:tagLst>
</file>

<file path=ppt/tags/tag12.xml><?xml version="1.0" encoding="utf-8"?>
<p:tagLst xmlns:p="http://schemas.openxmlformats.org/presentationml/2006/main">
  <p:tag name="PA" val="v5.2.11"/>
</p:tagLst>
</file>

<file path=ppt/tags/tag13.xml><?xml version="1.0" encoding="utf-8"?>
<p:tagLst xmlns:p="http://schemas.openxmlformats.org/presentationml/2006/main">
  <p:tag name="PA" val="v5.2.11"/>
  <p:tag name="WHOLESPTYPE" val="Shape_SubTitle"/>
</p:tagLst>
</file>

<file path=ppt/tags/tag14.xml><?xml version="1.0" encoding="utf-8"?>
<p:tagLst xmlns:p="http://schemas.openxmlformats.org/presentationml/2006/main">
  <p:tag name="PA" val="v5.2.11"/>
</p:tagLst>
</file>

<file path=ppt/tags/tag15.xml><?xml version="1.0" encoding="utf-8"?>
<p:tagLst xmlns:p="http://schemas.openxmlformats.org/presentationml/2006/main">
  <p:tag name="PA" val="v5.2.5"/>
</p:tagLst>
</file>

<file path=ppt/tags/tag16.xml><?xml version="1.0" encoding="utf-8"?>
<p:tagLst xmlns:p="http://schemas.openxmlformats.org/presentationml/2006/main">
  <p:tag name="PA" val="v5.2.5"/>
</p:tagLst>
</file>

<file path=ppt/tags/tag17.xml><?xml version="1.0" encoding="utf-8"?>
<p:tagLst xmlns:p="http://schemas.openxmlformats.org/presentationml/2006/main">
  <p:tag name="PA" val="v5.2.5"/>
</p:tagLst>
</file>

<file path=ppt/tags/tag18.xml><?xml version="1.0" encoding="utf-8"?>
<p:tagLst xmlns:p="http://schemas.openxmlformats.org/presentationml/2006/main">
  <p:tag name="PA" val="v5.2.5"/>
</p:tagLst>
</file>

<file path=ppt/tags/tag19.xml><?xml version="1.0" encoding="utf-8"?>
<p:tagLst xmlns:p="http://schemas.openxmlformats.org/presentationml/2006/main">
  <p:tag name="RESOURCELIBID_LIB" val="308831"/>
  <p:tag name="WHOLEPAGETYPE" val="Page_Head"/>
</p:tagLst>
</file>

<file path=ppt/tags/tag20.xml><?xml version="1.0" encoding="utf-8"?>
<p:tagLst xmlns:p="http://schemas.openxmlformats.org/presentationml/2006/main">
  <p:tag name="PA" val="v5.2.11"/>
</p:tagLst>
</file>

<file path=ppt/tags/tag21.xml><?xml version="1.0" encoding="utf-8"?>
<p:tagLst xmlns:p="http://schemas.openxmlformats.org/presentationml/2006/main">
  <p:tag name="PA" val="v5.2.5"/>
</p:tagLst>
</file>

<file path=ppt/tags/tag22.xml><?xml version="1.0" encoding="utf-8"?>
<p:tagLst xmlns:p="http://schemas.openxmlformats.org/presentationml/2006/main">
  <p:tag name="RESOURCELIBID_LIB" val="308831"/>
  <p:tag name="WHOLEPAGETYPE" val="Page_Head"/>
</p:tagLst>
</file>

<file path=ppt/tags/tag23.xml><?xml version="1.0" encoding="utf-8"?>
<p:tagLst xmlns:p="http://schemas.openxmlformats.org/presentationml/2006/main">
  <p:tag name="PA" val="v5.2.11"/>
</p:tagLst>
</file>

<file path=ppt/tags/tag24.xml><?xml version="1.0" encoding="utf-8"?>
<p:tagLst xmlns:p="http://schemas.openxmlformats.org/presentationml/2006/main">
  <p:tag name="RESOURCELIBID_LIB" val="308831"/>
  <p:tag name="WHOLEPAGETYPE" val="Page_Head"/>
</p:tagLst>
</file>

<file path=ppt/tags/tag25.xml><?xml version="1.0" encoding="utf-8"?>
<p:tagLst xmlns:p="http://schemas.openxmlformats.org/presentationml/2006/main">
  <p:tag name="PA" val="v5.2.11"/>
</p:tagLst>
</file>

<file path=ppt/tags/tag26.xml><?xml version="1.0" encoding="utf-8"?>
<p:tagLst xmlns:p="http://schemas.openxmlformats.org/presentationml/2006/main">
  <p:tag name="PA" val="v5.2.11"/>
  <p:tag name="WHOLESPTYPE" val="Shape_SubTitle"/>
</p:tagLst>
</file>

<file path=ppt/tags/tag27.xml><?xml version="1.0" encoding="utf-8"?>
<p:tagLst xmlns:p="http://schemas.openxmlformats.org/presentationml/2006/main">
  <p:tag name="PA" val="v5.2.11"/>
  <p:tag name="WHOLESPTYPE" val="Shape_Text"/>
</p:tagLst>
</file>

<file path=ppt/tags/tag28.xml><?xml version="1.0" encoding="utf-8"?>
<p:tagLst xmlns:p="http://schemas.openxmlformats.org/presentationml/2006/main">
  <p:tag name="PA" val="v5.2.11"/>
  <p:tag name="WHOLESPTYPE" val="Shape_Text"/>
</p:tagLst>
</file>

<file path=ppt/tags/tag29.xml><?xml version="1.0" encoding="utf-8"?>
<p:tagLst xmlns:p="http://schemas.openxmlformats.org/presentationml/2006/main">
  <p:tag name="PA" val="v5.2.11"/>
  <p:tag name="WHOLESPTYPE" val="Shape_Title"/>
  <p:tag name="SCANEADDTIONSP" val="true"/>
  <p:tag name="SCENESHAPETYPE" val="SceneShape"/>
  <p:tag name="SCENESHAPESUBTYPE" val="ScenePicShape"/>
  <p:tag name="SCENESHAPENAME" val="幻影图形"/>
  <p:tag name="LOOPID" val="637327577400388898"/>
  <p:tag name="RESOURCEID" val="637327577400508627"/>
  <p:tag name="SCENEID" val="Unkown"/>
  <p:tag name="SCENELINKIDS" val="7|15|17|18"/>
  <p:tag name="ANIMSTRING" val="97dc195e9db14a91331b8d825796bfd8"/>
</p:tagLst>
</file>

<file path=ppt/tags/tag30.xml><?xml version="1.0" encoding="utf-8"?>
<p:tagLst xmlns:p="http://schemas.openxmlformats.org/presentationml/2006/main">
  <p:tag name="RESOURCELIBID_LIB" val="308831"/>
  <p:tag name="WHOLEPAGETYPE" val="Page_Head"/>
</p:tagLst>
</file>

<file path=ppt/tags/tag31.xml><?xml version="1.0" encoding="utf-8"?>
<p:tagLst xmlns:p="http://schemas.openxmlformats.org/presentationml/2006/main">
  <p:tag name="PA" val="v5.2.11"/>
</p:tagLst>
</file>

<file path=ppt/tags/tag32.xml><?xml version="1.0" encoding="utf-8"?>
<p:tagLst xmlns:p="http://schemas.openxmlformats.org/presentationml/2006/main">
  <p:tag name="PA" val="v5.2.11"/>
  <p:tag name="WHOLESPTYPE" val="Shape_SubTitle"/>
</p:tagLst>
</file>

<file path=ppt/tags/tag33.xml><?xml version="1.0" encoding="utf-8"?>
<p:tagLst xmlns:p="http://schemas.openxmlformats.org/presentationml/2006/main">
  <p:tag name="PA" val="v5.2.11"/>
  <p:tag name="WHOLESPTYPE" val="Shape_SubTitle"/>
</p:tagLst>
</file>

<file path=ppt/tags/tag34.xml><?xml version="1.0" encoding="utf-8"?>
<p:tagLst xmlns:p="http://schemas.openxmlformats.org/presentationml/2006/main">
  <p:tag name="PA" val="v5.2.11"/>
  <p:tag name="WHOLESPTYPE" val="Shape_SubTitle"/>
</p:tagLst>
</file>

<file path=ppt/tags/tag35.xml><?xml version="1.0" encoding="utf-8"?>
<p:tagLst xmlns:p="http://schemas.openxmlformats.org/presentationml/2006/main">
  <p:tag name="PA" val="v5.2.11"/>
  <p:tag name="WHOLESPTYPE" val="Shape_SubTitle"/>
</p:tagLst>
</file>

<file path=ppt/tags/tag36.xml><?xml version="1.0" encoding="utf-8"?>
<p:tagLst xmlns:p="http://schemas.openxmlformats.org/presentationml/2006/main">
  <p:tag name="PA" val="v5.2.11"/>
  <p:tag name="WHOLESPTYPE" val="Shape_SubTitle"/>
</p:tagLst>
</file>

<file path=ppt/tags/tag37.xml><?xml version="1.0" encoding="utf-8"?>
<p:tagLst xmlns:p="http://schemas.openxmlformats.org/presentationml/2006/main">
  <p:tag name="PA" val="v5.2.11"/>
  <p:tag name="WHOLESPTYPE" val="Shape_SubTitle"/>
</p:tagLst>
</file>

<file path=ppt/tags/tag38.xml><?xml version="1.0" encoding="utf-8"?>
<p:tagLst xmlns:p="http://schemas.openxmlformats.org/presentationml/2006/main">
  <p:tag name="PA" val="v5.2.11"/>
  <p:tag name="WHOLESPTYPE" val="Shape_SubTitle"/>
</p:tagLst>
</file>

<file path=ppt/tags/tag39.xml><?xml version="1.0" encoding="utf-8"?>
<p:tagLst xmlns:p="http://schemas.openxmlformats.org/presentationml/2006/main">
  <p:tag name="PA" val="v5.2.11"/>
  <p:tag name="WHOLESPTYPE" val="Shape_SubTitle"/>
</p:tagLst>
</file>

<file path=ppt/tags/tag40.xml><?xml version="1.0" encoding="utf-8"?>
<p:tagLst xmlns:p="http://schemas.openxmlformats.org/presentationml/2006/main">
  <p:tag name="PA" val="v5.2.11"/>
  <p:tag name="WHOLESPTYPE" val="Shape_SubTitle"/>
</p:tagLst>
</file>

<file path=ppt/tags/tag41.xml><?xml version="1.0" encoding="utf-8"?>
<p:tagLst xmlns:p="http://schemas.openxmlformats.org/presentationml/2006/main">
  <p:tag name="RESOURCELIBID_LIB" val="308831"/>
  <p:tag name="WHOLEPAGETYPE" val="Page_Head"/>
</p:tagLst>
</file>

<file path=ppt/tags/tag42.xml><?xml version="1.0" encoding="utf-8"?>
<p:tagLst xmlns:p="http://schemas.openxmlformats.org/presentationml/2006/main">
  <p:tag name="PA" val="v5.2.11"/>
</p:tagLst>
</file>

<file path=ppt/tags/tag43.xml><?xml version="1.0" encoding="utf-8"?>
<p:tagLst xmlns:p="http://schemas.openxmlformats.org/presentationml/2006/main">
  <p:tag name="PA" val="v5.2.11"/>
  <p:tag name="WHOLESPTYPE" val="Shape_SubTitle"/>
</p:tagLst>
</file>

<file path=ppt/tags/tag44.xml><?xml version="1.0" encoding="utf-8"?>
<p:tagLst xmlns:p="http://schemas.openxmlformats.org/presentationml/2006/main">
  <p:tag name="PA" val="v5.2.11"/>
</p:tagLst>
</file>

<file path=ppt/tags/tag45.xml><?xml version="1.0" encoding="utf-8"?>
<p:tagLst xmlns:p="http://schemas.openxmlformats.org/presentationml/2006/main">
  <p:tag name="RESOURCELIBID_LIB" val="308831"/>
  <p:tag name="WHOLEPAGETYPE" val="Page_Head"/>
</p:tagLst>
</file>

<file path=ppt/tags/tag46.xml><?xml version="1.0" encoding="utf-8"?>
<p:tagLst xmlns:p="http://schemas.openxmlformats.org/presentationml/2006/main">
  <p:tag name="PA" val="v5.2.11"/>
</p:tagLst>
</file>

<file path=ppt/tags/tag47.xml><?xml version="1.0" encoding="utf-8"?>
<p:tagLst xmlns:p="http://schemas.openxmlformats.org/presentationml/2006/main">
  <p:tag name="RESOURCELIBID_LIB" val="308831"/>
  <p:tag name="WHOLEPAGETYPE" val="Page_Head"/>
</p:tagLst>
</file>

<file path=ppt/tags/tag48.xml><?xml version="1.0" encoding="utf-8"?>
<p:tagLst xmlns:p="http://schemas.openxmlformats.org/presentationml/2006/main">
  <p:tag name="PA" val="v5.2.11"/>
</p:tagLst>
</file>

<file path=ppt/tags/tag49.xml><?xml version="1.0" encoding="utf-8"?>
<p:tagLst xmlns:p="http://schemas.openxmlformats.org/presentationml/2006/main">
  <p:tag name="RESOURCELIBID_LIB" val="308831"/>
  <p:tag name="WHOLEPAGETYPE" val="Page_Head"/>
</p:tagLst>
</file>

<file path=ppt/tags/tag50.xml><?xml version="1.0" encoding="utf-8"?>
<p:tagLst xmlns:p="http://schemas.openxmlformats.org/presentationml/2006/main">
  <p:tag name="PA" val="v5.2.11"/>
</p:tagLst>
</file>

<file path=ppt/tags/tag51.xml><?xml version="1.0" encoding="utf-8"?>
<p:tagLst xmlns:p="http://schemas.openxmlformats.org/presentationml/2006/main">
  <p:tag name="RESOURCELIBID_LIB" val="308831"/>
  <p:tag name="WHOLEPAGETYPE" val="Page_Head"/>
</p:tagLst>
</file>

<file path=ppt/tags/tag52.xml><?xml version="1.0" encoding="utf-8"?>
<p:tagLst xmlns:p="http://schemas.openxmlformats.org/presentationml/2006/main">
  <p:tag name="PA" val="v5.2.11"/>
</p:tagLst>
</file>

<file path=ppt/tags/tag53.xml><?xml version="1.0" encoding="utf-8"?>
<p:tagLst xmlns:p="http://schemas.openxmlformats.org/presentationml/2006/main">
  <p:tag name="RESOURCELIBID_LIB" val="308831"/>
  <p:tag name="WHOLEPAGETYPE" val="Page_Head"/>
</p:tagLst>
</file>

<file path=ppt/tags/tag54.xml><?xml version="1.0" encoding="utf-8"?>
<p:tagLst xmlns:p="http://schemas.openxmlformats.org/presentationml/2006/main">
  <p:tag name="PA" val="v5.2.11"/>
</p:tagLst>
</file>

<file path=ppt/tags/tag55.xml><?xml version="1.0" encoding="utf-8"?>
<p:tagLst xmlns:p="http://schemas.openxmlformats.org/presentationml/2006/main">
  <p:tag name="RESOURCELIBID_LIB" val="308831"/>
  <p:tag name="WHOLEPAGETYPE" val="Page_Head"/>
</p:tagLst>
</file>

<file path=ppt/tags/tag56.xml><?xml version="1.0" encoding="utf-8"?>
<p:tagLst xmlns:p="http://schemas.openxmlformats.org/presentationml/2006/main">
  <p:tag name="PA" val="v5.2.11"/>
</p:tagLst>
</file>

<file path=ppt/tags/tag57.xml><?xml version="1.0" encoding="utf-8"?>
<p:tagLst xmlns:p="http://schemas.openxmlformats.org/presentationml/2006/main">
  <p:tag name="RESOURCELIBID_LIB" val="308831"/>
  <p:tag name="WHOLEPAGETYPE" val="Page_Head"/>
</p:tagLst>
</file>

<file path=ppt/tags/tag58.xml><?xml version="1.0" encoding="utf-8"?>
<p:tagLst xmlns:p="http://schemas.openxmlformats.org/presentationml/2006/main">
  <p:tag name="PA" val="v5.2.11"/>
</p:tagLst>
</file>

<file path=ppt/tags/tag59.xml><?xml version="1.0" encoding="utf-8"?>
<p:tagLst xmlns:p="http://schemas.openxmlformats.org/presentationml/2006/main">
  <p:tag name="RESOURCELIBID_LIB" val="308831"/>
  <p:tag name="WHOLEPAGETYPE" val="Page_Head"/>
</p:tagLst>
</file>

<file path=ppt/tags/tag60.xml><?xml version="1.0" encoding="utf-8"?>
<p:tagLst xmlns:p="http://schemas.openxmlformats.org/presentationml/2006/main">
  <p:tag name="PA" val="v5.2.11"/>
</p:tagLst>
</file>

<file path=ppt/tags/tag61.xml><?xml version="1.0" encoding="utf-8"?>
<p:tagLst xmlns:p="http://schemas.openxmlformats.org/presentationml/2006/main">
  <p:tag name="RESOURCELIBID_LIB" val="308831"/>
  <p:tag name="WHOLEPAGETYPE" val="Page_Head"/>
</p:tagLst>
</file>

<file path=ppt/tags/tag62.xml><?xml version="1.0" encoding="utf-8"?>
<p:tagLst xmlns:p="http://schemas.openxmlformats.org/presentationml/2006/main">
  <p:tag name="PA" val="v5.2.11"/>
</p:tagLst>
</file>

<file path=ppt/tags/tag63.xml><?xml version="1.0" encoding="utf-8"?>
<p:tagLst xmlns:p="http://schemas.openxmlformats.org/presentationml/2006/main">
  <p:tag name="RESOURCELIBID_LIB" val="308831"/>
  <p:tag name="WHOLEPAGETYPE" val="Page_Head"/>
</p:tagLst>
</file>

<file path=ppt/tags/tag64.xml><?xml version="1.0" encoding="utf-8"?>
<p:tagLst xmlns:p="http://schemas.openxmlformats.org/presentationml/2006/main">
  <p:tag name="PA" val="v5.2.11"/>
</p:tagLst>
</file>

<file path=ppt/tags/tag65.xml><?xml version="1.0" encoding="utf-8"?>
<p:tagLst xmlns:p="http://schemas.openxmlformats.org/presentationml/2006/main">
  <p:tag name="RESOURCELIBID_LIB" val="308831"/>
  <p:tag name="WHOLEPAGETYPE" val="Page_Head"/>
</p:tagLst>
</file>

<file path=ppt/tags/tag66.xml><?xml version="1.0" encoding="utf-8"?>
<p:tagLst xmlns:p="http://schemas.openxmlformats.org/presentationml/2006/main">
  <p:tag name="PA" val="v5.2.11"/>
</p:tagLst>
</file>

<file path=ppt/tags/tag67.xml><?xml version="1.0" encoding="utf-8"?>
<p:tagLst xmlns:p="http://schemas.openxmlformats.org/presentationml/2006/main">
  <p:tag name="RESOURCELIBID_LIB" val="308831"/>
  <p:tag name="WHOLEPAGETYPE" val="Page_Head"/>
</p:tagLst>
</file>

<file path=ppt/tags/tag68.xml><?xml version="1.0" encoding="utf-8"?>
<p:tagLst xmlns:p="http://schemas.openxmlformats.org/presentationml/2006/main">
  <p:tag name="PA" val="v5.2.11"/>
</p:tagLst>
</file>

<file path=ppt/tags/tag69.xml><?xml version="1.0" encoding="utf-8"?>
<p:tagLst xmlns:p="http://schemas.openxmlformats.org/presentationml/2006/main">
  <p:tag name="RESOURCELIBID_LIB" val="308831"/>
  <p:tag name="WHOLEPAGETYPE" val="Page_Head"/>
</p:tagLst>
</file>

<file path=ppt/tags/tag70.xml><?xml version="1.0" encoding="utf-8"?>
<p:tagLst xmlns:p="http://schemas.openxmlformats.org/presentationml/2006/main">
  <p:tag name="PA" val="v5.2.11"/>
</p:tagLst>
</file>

<file path=ppt/tags/tag71.xml><?xml version="1.0" encoding="utf-8"?>
<p:tagLst xmlns:p="http://schemas.openxmlformats.org/presentationml/2006/main">
  <p:tag name="PA" val="v5.2.11"/>
  <p:tag name="WHOLESPTYPE" val="Shape_SubTitle"/>
</p:tagLst>
</file>

<file path=ppt/tags/tag72.xml><?xml version="1.0" encoding="utf-8"?>
<p:tagLst xmlns:p="http://schemas.openxmlformats.org/presentationml/2006/main">
  <p:tag name="PA" val="v5.2.11"/>
</p:tagLst>
</file>

<file path=ppt/tags/tag73.xml><?xml version="1.0" encoding="utf-8"?>
<p:tagLst xmlns:p="http://schemas.openxmlformats.org/presentationml/2006/main">
  <p:tag name="RESOURCELIBID_LIB" val="308831"/>
  <p:tag name="WHOLEPAGETYPE" val="Page_Head"/>
</p:tagLst>
</file>

<file path=ppt/tags/tag74.xml><?xml version="1.0" encoding="utf-8"?>
<p:tagLst xmlns:p="http://schemas.openxmlformats.org/presentationml/2006/main">
  <p:tag name="PA" val="v5.2.11"/>
</p:tagLst>
</file>

<file path=ppt/tags/tag75.xml><?xml version="1.0" encoding="utf-8"?>
<p:tagLst xmlns:p="http://schemas.openxmlformats.org/presentationml/2006/main">
  <p:tag name="RESOURCELIBID_LIB" val="308831"/>
  <p:tag name="WHOLEPAGETYPE" val="Page_Head"/>
</p:tagLst>
</file>

<file path=ppt/tags/tag76.xml><?xml version="1.0" encoding="utf-8"?>
<p:tagLst xmlns:p="http://schemas.openxmlformats.org/presentationml/2006/main">
  <p:tag name="PA" val="v5.2.11"/>
</p:tagLst>
</file>

<file path=ppt/tags/tag77.xml><?xml version="1.0" encoding="utf-8"?>
<p:tagLst xmlns:p="http://schemas.openxmlformats.org/presentationml/2006/main">
  <p:tag name="RESOURCELIBID_LIB" val="308831"/>
  <p:tag name="WHOLEPAGETYPE" val="Page_Head"/>
</p:tagLst>
</file>

<file path=ppt/tags/tag78.xml><?xml version="1.0" encoding="utf-8"?>
<p:tagLst xmlns:p="http://schemas.openxmlformats.org/presentationml/2006/main">
  <p:tag name="PA" val="v3.0.1"/>
</p:tagLst>
</file>

<file path=ppt/tags/tag79.xml><?xml version="1.0" encoding="utf-8"?>
<p:tagLst xmlns:p="http://schemas.openxmlformats.org/presentationml/2006/main">
  <p:tag name="PA" val="v3.0.1"/>
</p:tagLst>
</file>

<file path=ppt/tags/tag80.xml><?xml version="1.0" encoding="utf-8"?>
<p:tagLst xmlns:p="http://schemas.openxmlformats.org/presentationml/2006/main">
  <p:tag name="PA" val="v3.0.1"/>
</p:tagLst>
</file>

<file path=ppt/tags/tag81.xml><?xml version="1.0" encoding="utf-8"?>
<p:tagLst xmlns:p="http://schemas.openxmlformats.org/presentationml/2006/main">
  <p:tag name="PA" val="v5.2.1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3444</Words>
  <Application>WPS 演示</Application>
  <PresentationFormat>宽屏</PresentationFormat>
  <Paragraphs>244</Paragraphs>
  <Slides>27</Slides>
  <Notes>54</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27</vt:i4>
      </vt:variant>
    </vt:vector>
  </HeadingPairs>
  <TitlesOfParts>
    <vt:vector size="46" baseType="lpstr">
      <vt:lpstr>Arial</vt:lpstr>
      <vt:lpstr>宋体</vt:lpstr>
      <vt:lpstr>Wingdings</vt:lpstr>
      <vt:lpstr>Calibri</vt:lpstr>
      <vt:lpstr>微软雅黑</vt:lpstr>
      <vt:lpstr>Agency FB</vt:lpstr>
      <vt:lpstr>Trebuchet MS</vt:lpstr>
      <vt:lpstr>等线</vt:lpstr>
      <vt:lpstr>等线</vt:lpstr>
      <vt:lpstr>字魂105号-简雅黑</vt:lpstr>
      <vt:lpstr>黑体</vt:lpstr>
      <vt:lpstr>楷体</vt:lpstr>
      <vt:lpstr>仿宋_GB2312</vt:lpstr>
      <vt:lpstr>Times New Roman</vt:lpstr>
      <vt:lpstr>Arial Unicode MS</vt:lpstr>
      <vt:lpstr>仿宋</vt:lpstr>
      <vt:lpstr>等线 Light</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橘子 设计</dc:creator>
  <cp:lastModifiedBy>Administrator</cp:lastModifiedBy>
  <cp:revision>64</cp:revision>
  <dcterms:created xsi:type="dcterms:W3CDTF">2020-08-17T02:16:00Z</dcterms:created>
  <dcterms:modified xsi:type="dcterms:W3CDTF">2020-09-11T02:30:56Z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2052-11.1.0.9828</vt:lpwstr>
  </property>
</Properties>
</file>