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handoutMasterIdLst>
    <p:handoutMasterId r:id="rId80"/>
  </p:handoutMasterIdLst>
  <p:sldIdLst>
    <p:sldId id="256" r:id="rId4"/>
    <p:sldId id="331" r:id="rId5"/>
    <p:sldId id="304" r:id="rId7"/>
    <p:sldId id="506" r:id="rId8"/>
    <p:sldId id="507" r:id="rId9"/>
    <p:sldId id="1311" r:id="rId10"/>
    <p:sldId id="1312" r:id="rId11"/>
    <p:sldId id="1313" r:id="rId12"/>
    <p:sldId id="508" r:id="rId13"/>
    <p:sldId id="1015" r:id="rId14"/>
    <p:sldId id="1017" r:id="rId15"/>
    <p:sldId id="1018" r:id="rId16"/>
    <p:sldId id="1019" r:id="rId17"/>
    <p:sldId id="1202" r:id="rId18"/>
    <p:sldId id="1020" r:id="rId19"/>
    <p:sldId id="1022" r:id="rId20"/>
    <p:sldId id="1026" r:id="rId21"/>
    <p:sldId id="1027" r:id="rId22"/>
    <p:sldId id="1380" r:id="rId23"/>
    <p:sldId id="1379" r:id="rId24"/>
    <p:sldId id="1086" r:id="rId25"/>
    <p:sldId id="1089" r:id="rId26"/>
    <p:sldId id="1259" r:id="rId27"/>
    <p:sldId id="1375" r:id="rId28"/>
    <p:sldId id="1261" r:id="rId29"/>
    <p:sldId id="1262" r:id="rId30"/>
    <p:sldId id="1092" r:id="rId31"/>
    <p:sldId id="1093" r:id="rId32"/>
    <p:sldId id="1095" r:id="rId33"/>
    <p:sldId id="1096" r:id="rId34"/>
    <p:sldId id="1097" r:id="rId35"/>
    <p:sldId id="1098" r:id="rId36"/>
    <p:sldId id="1381" r:id="rId37"/>
    <p:sldId id="1263" r:id="rId38"/>
    <p:sldId id="1376" r:id="rId39"/>
    <p:sldId id="1100" r:id="rId40"/>
    <p:sldId id="1264" r:id="rId41"/>
    <p:sldId id="1265" r:id="rId42"/>
    <p:sldId id="1269" r:id="rId43"/>
    <p:sldId id="1270" r:id="rId44"/>
    <p:sldId id="1271" r:id="rId45"/>
    <p:sldId id="1266" r:id="rId46"/>
    <p:sldId id="1267" r:id="rId47"/>
    <p:sldId id="504" r:id="rId48"/>
    <p:sldId id="1203" r:id="rId49"/>
    <p:sldId id="1307" r:id="rId50"/>
    <p:sldId id="1108" r:id="rId51"/>
    <p:sldId id="1109" r:id="rId52"/>
    <p:sldId id="1110" r:id="rId53"/>
    <p:sldId id="1111" r:id="rId54"/>
    <p:sldId id="1278" r:id="rId55"/>
    <p:sldId id="1377" r:id="rId56"/>
    <p:sldId id="1378" r:id="rId57"/>
    <p:sldId id="1273" r:id="rId58"/>
    <p:sldId id="1274" r:id="rId59"/>
    <p:sldId id="1275" r:id="rId60"/>
    <p:sldId id="1310" r:id="rId61"/>
    <p:sldId id="1276" r:id="rId62"/>
    <p:sldId id="1277" r:id="rId63"/>
    <p:sldId id="1114" r:id="rId64"/>
    <p:sldId id="1117" r:id="rId65"/>
    <p:sldId id="1119" r:id="rId66"/>
    <p:sldId id="1127" r:id="rId67"/>
    <p:sldId id="1128" r:id="rId68"/>
    <p:sldId id="1258" r:id="rId69"/>
    <p:sldId id="1130" r:id="rId70"/>
    <p:sldId id="1131" r:id="rId71"/>
    <p:sldId id="1132" r:id="rId72"/>
    <p:sldId id="1134" r:id="rId73"/>
    <p:sldId id="1135" r:id="rId74"/>
    <p:sldId id="1136" r:id="rId75"/>
    <p:sldId id="1308" r:id="rId76"/>
    <p:sldId id="1309" r:id="rId77"/>
    <p:sldId id="533" r:id="rId78"/>
    <p:sldId id="278" r:id="rId79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A500"/>
    <a:srgbClr val="1E949A"/>
    <a:srgbClr val="009AD0"/>
    <a:srgbClr val="235B8D"/>
    <a:srgbClr val="25B7C0"/>
    <a:srgbClr val="9862BA"/>
    <a:srgbClr val="FD7104"/>
    <a:srgbClr val="FFAD23"/>
    <a:srgbClr val="C4F2F4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735"/>
    <p:restoredTop sz="94660"/>
  </p:normalViewPr>
  <p:slideViewPr>
    <p:cSldViewPr snapToGrid="0" showGuides="1">
      <p:cViewPr>
        <p:scale>
          <a:sx n="66" d="100"/>
          <a:sy n="66" d="100"/>
        </p:scale>
        <p:origin x="744" y="246"/>
      </p:cViewPr>
      <p:guideLst>
        <p:guide orient="horz" pos="220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3" Type="http://schemas.openxmlformats.org/officeDocument/2006/relationships/tableStyles" Target="tableStyles.xml"/><Relationship Id="rId82" Type="http://schemas.openxmlformats.org/officeDocument/2006/relationships/viewProps" Target="viewProps.xml"/><Relationship Id="rId81" Type="http://schemas.openxmlformats.org/officeDocument/2006/relationships/presProps" Target="presProps.xml"/><Relationship Id="rId80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79" Type="http://schemas.openxmlformats.org/officeDocument/2006/relationships/slide" Target="slides/slide75.xml"/><Relationship Id="rId78" Type="http://schemas.openxmlformats.org/officeDocument/2006/relationships/slide" Target="slides/slide74.xml"/><Relationship Id="rId77" Type="http://schemas.openxmlformats.org/officeDocument/2006/relationships/slide" Target="slides/slide73.xml"/><Relationship Id="rId76" Type="http://schemas.openxmlformats.org/officeDocument/2006/relationships/slide" Target="slides/slide72.xml"/><Relationship Id="rId75" Type="http://schemas.openxmlformats.org/officeDocument/2006/relationships/slide" Target="slides/slide71.xml"/><Relationship Id="rId74" Type="http://schemas.openxmlformats.org/officeDocument/2006/relationships/slide" Target="slides/slide70.xml"/><Relationship Id="rId73" Type="http://schemas.openxmlformats.org/officeDocument/2006/relationships/slide" Target="slides/slide69.xml"/><Relationship Id="rId72" Type="http://schemas.openxmlformats.org/officeDocument/2006/relationships/slide" Target="slides/slide68.xml"/><Relationship Id="rId71" Type="http://schemas.openxmlformats.org/officeDocument/2006/relationships/slide" Target="slides/slide67.xml"/><Relationship Id="rId70" Type="http://schemas.openxmlformats.org/officeDocument/2006/relationships/slide" Target="slides/slide66.xml"/><Relationship Id="rId7" Type="http://schemas.openxmlformats.org/officeDocument/2006/relationships/slide" Target="slides/slide3.xml"/><Relationship Id="rId69" Type="http://schemas.openxmlformats.org/officeDocument/2006/relationships/slide" Target="slides/slide65.xml"/><Relationship Id="rId68" Type="http://schemas.openxmlformats.org/officeDocument/2006/relationships/slide" Target="slides/slide64.xml"/><Relationship Id="rId67" Type="http://schemas.openxmlformats.org/officeDocument/2006/relationships/slide" Target="slides/slide63.xml"/><Relationship Id="rId66" Type="http://schemas.openxmlformats.org/officeDocument/2006/relationships/slide" Target="slides/slide62.xml"/><Relationship Id="rId65" Type="http://schemas.openxmlformats.org/officeDocument/2006/relationships/slide" Target="slides/slide61.xml"/><Relationship Id="rId64" Type="http://schemas.openxmlformats.org/officeDocument/2006/relationships/slide" Target="slides/slide60.xml"/><Relationship Id="rId63" Type="http://schemas.openxmlformats.org/officeDocument/2006/relationships/slide" Target="slides/slide59.xml"/><Relationship Id="rId62" Type="http://schemas.openxmlformats.org/officeDocument/2006/relationships/slide" Target="slides/slide58.xml"/><Relationship Id="rId61" Type="http://schemas.openxmlformats.org/officeDocument/2006/relationships/slide" Target="slides/slide57.xml"/><Relationship Id="rId60" Type="http://schemas.openxmlformats.org/officeDocument/2006/relationships/slide" Target="slides/slide56.xml"/><Relationship Id="rId6" Type="http://schemas.openxmlformats.org/officeDocument/2006/relationships/notesMaster" Target="notesMasters/notesMaster1.xml"/><Relationship Id="rId59" Type="http://schemas.openxmlformats.org/officeDocument/2006/relationships/slide" Target="slides/slide55.xml"/><Relationship Id="rId58" Type="http://schemas.openxmlformats.org/officeDocument/2006/relationships/slide" Target="slides/slide54.xml"/><Relationship Id="rId57" Type="http://schemas.openxmlformats.org/officeDocument/2006/relationships/slide" Target="slides/slide53.xml"/><Relationship Id="rId56" Type="http://schemas.openxmlformats.org/officeDocument/2006/relationships/slide" Target="slides/slide52.xml"/><Relationship Id="rId55" Type="http://schemas.openxmlformats.org/officeDocument/2006/relationships/slide" Target="slides/slide51.xml"/><Relationship Id="rId54" Type="http://schemas.openxmlformats.org/officeDocument/2006/relationships/slide" Target="slides/slide50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" Type="http://schemas.openxmlformats.org/officeDocument/2006/relationships/slide" Target="slides/slide2.xml"/><Relationship Id="rId49" Type="http://schemas.openxmlformats.org/officeDocument/2006/relationships/slide" Target="slides/slide4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base"/>
            <a:fld id="{0F9B84EA-7D68-4D60-9CB1-D50884785D1C}" type="datetimeFigureOut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base"/>
            <a:fld id="{8D4E0FC9-F1F8-4FAE-9988-3BA365CFD46F}" type="slidenum">
              <a:rPr lang="zh-CN" altLang="en-US" strike="noStrike" noProof="1" smtClean="0">
                <a:latin typeface="Arial" panose="020B0604020202020204" pitchFamily="34" charset="0"/>
                <a:ea typeface="微软雅黑" panose="020B0503020204020204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D2A48B96-639E-45A3-A0BA-2464DFDB1FAA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19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9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A6837353-30EB-4A48-80EB-173D804AEFB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2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3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9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0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2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3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4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5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6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7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8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9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0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2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3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4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6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7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9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0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2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1266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2"/>
          <p:cNvSpPr>
            <a:spLocks noGrp="1"/>
          </p:cNvSpPr>
          <p:nvPr>
            <p:ph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2860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1CE6E560-ADEC-41E6-854E-DAC06D5AFEC8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/>
            <a:fld id="{01D4D1AA-1B48-4F17-8DC6-3D113FDD2CC1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7.png"/></Relationships>
</file>

<file path=ppt/slides/_rels/slide4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6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0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8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1.png"/></Relationships>
</file>

<file path=ppt/slides/_rels/slide6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2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3.png"/></Relationships>
</file>

<file path=ppt/slides/_rels/slide6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5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6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8.pn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69.pn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/>
        </p:nvSpPr>
        <p:spPr>
          <a:xfrm>
            <a:off x="0" y="4086225"/>
            <a:ext cx="12192000" cy="15525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12" name="Oval 5"/>
          <p:cNvSpPr/>
          <p:nvPr/>
        </p:nvSpPr>
        <p:spPr>
          <a:xfrm>
            <a:off x="319088" y="4665663"/>
            <a:ext cx="1111250" cy="111125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13" name="Oval 6"/>
          <p:cNvSpPr/>
          <p:nvPr/>
        </p:nvSpPr>
        <p:spPr>
          <a:xfrm>
            <a:off x="2046288" y="4338638"/>
            <a:ext cx="1060450" cy="106045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14" name="Oval 7"/>
          <p:cNvSpPr/>
          <p:nvPr/>
        </p:nvSpPr>
        <p:spPr>
          <a:xfrm>
            <a:off x="1300163" y="3978275"/>
            <a:ext cx="798513" cy="798513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15" name="Oval 8"/>
          <p:cNvSpPr/>
          <p:nvPr/>
        </p:nvSpPr>
        <p:spPr>
          <a:xfrm>
            <a:off x="1589088" y="5114925"/>
            <a:ext cx="328613" cy="328613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9222" name="TextBox 12"/>
          <p:cNvSpPr txBox="1"/>
          <p:nvPr/>
        </p:nvSpPr>
        <p:spPr>
          <a:xfrm>
            <a:off x="2241550" y="4195763"/>
            <a:ext cx="6278563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宁夏政府采购管理系统</a:t>
            </a:r>
            <a:endParaRPr lang="zh-CN" altLang="en-US" sz="4800" b="1" baseline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  <a:p>
            <a:endParaRPr lang="en-US" altLang="zh-CN" sz="4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9223" name="TextBox 13"/>
          <p:cNvSpPr txBox="1"/>
          <p:nvPr/>
        </p:nvSpPr>
        <p:spPr>
          <a:xfrm>
            <a:off x="3162300" y="5113338"/>
            <a:ext cx="44545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宁夏计算机软件与技术服务有限公司</a:t>
            </a:r>
            <a:endParaRPr lang="en-US" altLang="zh-CN" i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" name="Diamond 35"/>
          <p:cNvSpPr/>
          <p:nvPr/>
        </p:nvSpPr>
        <p:spPr>
          <a:xfrm>
            <a:off x="9472613" y="4764088"/>
            <a:ext cx="782638" cy="782638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21" name="Diamond 36"/>
          <p:cNvSpPr/>
          <p:nvPr/>
        </p:nvSpPr>
        <p:spPr>
          <a:xfrm>
            <a:off x="10375900" y="4159250"/>
            <a:ext cx="531813" cy="531813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22" name="Diamond 37"/>
          <p:cNvSpPr/>
          <p:nvPr/>
        </p:nvSpPr>
        <p:spPr>
          <a:xfrm>
            <a:off x="11618913" y="5103813"/>
            <a:ext cx="531813" cy="531813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23" name="Diamond 38"/>
          <p:cNvSpPr/>
          <p:nvPr/>
        </p:nvSpPr>
        <p:spPr>
          <a:xfrm>
            <a:off x="11410950" y="4943475"/>
            <a:ext cx="434975" cy="433388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4" name="Oval 9"/>
          <p:cNvSpPr/>
          <p:nvPr/>
        </p:nvSpPr>
        <p:spPr>
          <a:xfrm>
            <a:off x="3752850" y="1257300"/>
            <a:ext cx="2381250" cy="2381250"/>
          </a:xfrm>
          <a:prstGeom prst="ellipse">
            <a:avLst/>
          </a:prstGeom>
          <a:noFill/>
          <a:ln>
            <a:solidFill>
              <a:srgbClr val="59595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5" name="Oval 10"/>
          <p:cNvSpPr/>
          <p:nvPr/>
        </p:nvSpPr>
        <p:spPr>
          <a:xfrm>
            <a:off x="2568575" y="1104900"/>
            <a:ext cx="2381250" cy="2382838"/>
          </a:xfrm>
          <a:prstGeom prst="ellipse">
            <a:avLst/>
          </a:prstGeom>
          <a:noFill/>
          <a:ln>
            <a:solidFill>
              <a:srgbClr val="59595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grpSp>
        <p:nvGrpSpPr>
          <p:cNvPr id="9230" name="组合 79"/>
          <p:cNvGrpSpPr/>
          <p:nvPr/>
        </p:nvGrpSpPr>
        <p:grpSpPr>
          <a:xfrm>
            <a:off x="1589088" y="811213"/>
            <a:ext cx="2341562" cy="2344737"/>
            <a:chOff x="6379729" y="2488774"/>
            <a:chExt cx="2513016" cy="2513016"/>
          </a:xfrm>
        </p:grpSpPr>
        <p:sp>
          <p:nvSpPr>
            <p:cNvPr id="10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11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" name="椭圆 80"/>
          <p:cNvSpPr/>
          <p:nvPr/>
        </p:nvSpPr>
        <p:spPr bwMode="auto">
          <a:xfrm>
            <a:off x="1932717" y="1141997"/>
            <a:ext cx="1691508" cy="1694936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115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234" name="组合 79"/>
          <p:cNvGrpSpPr/>
          <p:nvPr/>
        </p:nvGrpSpPr>
        <p:grpSpPr>
          <a:xfrm>
            <a:off x="3630613" y="601663"/>
            <a:ext cx="2181225" cy="2184400"/>
            <a:chOff x="6379729" y="2488774"/>
            <a:chExt cx="2513016" cy="2513016"/>
          </a:xfrm>
        </p:grpSpPr>
        <p:sp>
          <p:nvSpPr>
            <p:cNvPr id="31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0" name="椭圆 80"/>
          <p:cNvSpPr/>
          <p:nvPr/>
        </p:nvSpPr>
        <p:spPr bwMode="auto">
          <a:xfrm>
            <a:off x="3950515" y="909500"/>
            <a:ext cx="1575477" cy="1578669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0</a:t>
            </a:r>
            <a:endParaRPr kumimoji="0" lang="zh-CN" altLang="en-US" sz="115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238" name="组合 79"/>
          <p:cNvGrpSpPr/>
          <p:nvPr/>
        </p:nvGrpSpPr>
        <p:grpSpPr>
          <a:xfrm>
            <a:off x="6508750" y="796925"/>
            <a:ext cx="2355850" cy="2359025"/>
            <a:chOff x="6379729" y="2488774"/>
            <a:chExt cx="2513016" cy="2513016"/>
          </a:xfrm>
        </p:grpSpPr>
        <p:sp>
          <p:nvSpPr>
            <p:cNvPr id="40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41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9" name="椭圆 80"/>
          <p:cNvSpPr/>
          <p:nvPr/>
        </p:nvSpPr>
        <p:spPr bwMode="auto">
          <a:xfrm>
            <a:off x="6854479" y="1129845"/>
            <a:ext cx="1701582" cy="1705030"/>
          </a:xfrm>
          <a:prstGeom prst="ellipse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0</a:t>
            </a:r>
            <a:endParaRPr kumimoji="0" lang="zh-CN" altLang="en-US" sz="115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242" name="组合 79"/>
          <p:cNvGrpSpPr/>
          <p:nvPr/>
        </p:nvGrpSpPr>
        <p:grpSpPr>
          <a:xfrm>
            <a:off x="5019675" y="1946275"/>
            <a:ext cx="1920875" cy="1924050"/>
            <a:chOff x="6379729" y="2488774"/>
            <a:chExt cx="2513016" cy="2513016"/>
          </a:xfrm>
        </p:grpSpPr>
        <p:sp>
          <p:nvSpPr>
            <p:cNvPr id="49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50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8" name="椭圆 80"/>
          <p:cNvSpPr/>
          <p:nvPr/>
        </p:nvSpPr>
        <p:spPr bwMode="auto">
          <a:xfrm>
            <a:off x="5301430" y="2217369"/>
            <a:ext cx="1387840" cy="1390651"/>
          </a:xfrm>
          <a:prstGeom prst="ellipse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115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6" name="TextBox 13"/>
          <p:cNvSpPr txBox="1"/>
          <p:nvPr/>
        </p:nvSpPr>
        <p:spPr>
          <a:xfrm>
            <a:off x="7697788" y="5257800"/>
            <a:ext cx="2965450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i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2020</a:t>
            </a:r>
            <a:r>
              <a:rPr lang="zh-CN" altLang="en-US" i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年 </a:t>
            </a:r>
            <a:r>
              <a:rPr lang="en-US" altLang="zh-CN" i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9</a:t>
            </a:r>
            <a:r>
              <a:rPr lang="zh-CN" altLang="en-US" i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</a:rPr>
              <a:t>月</a:t>
            </a:r>
            <a:endParaRPr lang="zh-CN" altLang="en-US" i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 hidden="1"/>
          <p:cNvSpPr/>
          <p:nvPr/>
        </p:nvSpPr>
        <p:spPr>
          <a:xfrm>
            <a:off x="0" y="1682750"/>
            <a:ext cx="12192000" cy="42941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grpSp>
        <p:nvGrpSpPr>
          <p:cNvPr id="3" name="Group 5"/>
          <p:cNvGrpSpPr/>
          <p:nvPr/>
        </p:nvGrpSpPr>
        <p:grpSpPr>
          <a:xfrm>
            <a:off x="0" y="0"/>
            <a:ext cx="5816600" cy="6858000"/>
            <a:chOff x="206145" y="8579"/>
            <a:chExt cx="5620425" cy="6821713"/>
          </a:xfrm>
        </p:grpSpPr>
        <p:sp>
          <p:nvSpPr>
            <p:cNvPr id="4" name="Rectangle 6"/>
            <p:cNvSpPr/>
            <p:nvPr/>
          </p:nvSpPr>
          <p:spPr>
            <a:xfrm>
              <a:off x="206145" y="8579"/>
              <a:ext cx="5620425" cy="6821713"/>
            </a:xfrm>
            <a:prstGeom prst="rect">
              <a:avLst/>
            </a:prstGeom>
            <a:solidFill>
              <a:srgbClr val="25B7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trike="noStrike" noProof="1"/>
            </a:p>
          </p:txBody>
        </p:sp>
        <p:sp>
          <p:nvSpPr>
            <p:cNvPr id="5" name="Oval 7"/>
            <p:cNvSpPr/>
            <p:nvPr/>
          </p:nvSpPr>
          <p:spPr>
            <a:xfrm>
              <a:off x="1349111" y="1621409"/>
              <a:ext cx="1060122" cy="1060122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trike="noStrike" noProof="1"/>
            </a:p>
          </p:txBody>
        </p:sp>
        <p:sp>
          <p:nvSpPr>
            <p:cNvPr id="6" name="Oval 8"/>
            <p:cNvSpPr/>
            <p:nvPr/>
          </p:nvSpPr>
          <p:spPr>
            <a:xfrm>
              <a:off x="1080946" y="2215079"/>
              <a:ext cx="798226" cy="79822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trike="noStrike" noProof="1"/>
            </a:p>
          </p:txBody>
        </p:sp>
        <p:sp>
          <p:nvSpPr>
            <p:cNvPr id="7" name="Oval 9"/>
            <p:cNvSpPr/>
            <p:nvPr/>
          </p:nvSpPr>
          <p:spPr>
            <a:xfrm>
              <a:off x="4172137" y="2007890"/>
              <a:ext cx="1111084" cy="1111084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trike="noStrike" noProof="1"/>
            </a:p>
          </p:txBody>
        </p:sp>
        <p:sp>
          <p:nvSpPr>
            <p:cNvPr id="8" name="Oval 10"/>
            <p:cNvSpPr/>
            <p:nvPr/>
          </p:nvSpPr>
          <p:spPr>
            <a:xfrm>
              <a:off x="3447925" y="1628331"/>
              <a:ext cx="798226" cy="79822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trike="noStrike" noProof="1"/>
            </a:p>
          </p:txBody>
        </p:sp>
        <p:sp>
          <p:nvSpPr>
            <p:cNvPr id="9" name="Oval 11"/>
            <p:cNvSpPr/>
            <p:nvPr/>
          </p:nvSpPr>
          <p:spPr>
            <a:xfrm>
              <a:off x="4849470" y="1629374"/>
              <a:ext cx="329326" cy="329326"/>
            </a:xfrm>
            <a:prstGeom prst="ellipse">
              <a:avLst/>
            </a:pr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trike="noStrike" noProof="1"/>
            </a:p>
          </p:txBody>
        </p:sp>
      </p:grpSp>
      <p:sp>
        <p:nvSpPr>
          <p:cNvPr id="11" name="Oval 13"/>
          <p:cNvSpPr/>
          <p:nvPr/>
        </p:nvSpPr>
        <p:spPr>
          <a:xfrm>
            <a:off x="2422525" y="4619625"/>
            <a:ext cx="1419225" cy="1420813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000" strike="noStrike" noProof="1">
              <a:latin typeface="+mj-lt"/>
            </a:endParaRPr>
          </a:p>
        </p:txBody>
      </p:sp>
      <p:sp>
        <p:nvSpPr>
          <p:cNvPr id="15" name="Oval 21"/>
          <p:cNvSpPr/>
          <p:nvPr/>
        </p:nvSpPr>
        <p:spPr>
          <a:xfrm>
            <a:off x="1303338" y="3022600"/>
            <a:ext cx="1941513" cy="1941513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000" strike="noStrike" noProof="1">
              <a:latin typeface="+mj-lt"/>
            </a:endParaRPr>
          </a:p>
        </p:txBody>
      </p:sp>
      <p:grpSp>
        <p:nvGrpSpPr>
          <p:cNvPr id="18" name="Group 37"/>
          <p:cNvGrpSpPr/>
          <p:nvPr/>
        </p:nvGrpSpPr>
        <p:grpSpPr>
          <a:xfrm>
            <a:off x="2047875" y="2473325"/>
            <a:ext cx="2371725" cy="2378075"/>
            <a:chOff x="3692576" y="1742634"/>
            <a:chExt cx="2790379" cy="2796023"/>
          </a:xfrm>
        </p:grpSpPr>
        <p:grpSp>
          <p:nvGrpSpPr>
            <p:cNvPr id="10252" name="组合 79"/>
            <p:cNvGrpSpPr/>
            <p:nvPr/>
          </p:nvGrpSpPr>
          <p:grpSpPr>
            <a:xfrm>
              <a:off x="3692576" y="1742634"/>
              <a:ext cx="2790379" cy="2796023"/>
              <a:chOff x="6379729" y="2488774"/>
              <a:chExt cx="2513016" cy="2513016"/>
            </a:xfrm>
          </p:grpSpPr>
          <p:sp>
            <p:nvSpPr>
              <p:cNvPr id="21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22" name="任意多边形 83"/>
              <p:cNvSpPr/>
              <p:nvPr/>
            </p:nvSpPr>
            <p:spPr>
              <a:xfrm rot="16377237">
                <a:off x="6409518" y="2506881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0" name="椭圆 80"/>
            <p:cNvSpPr/>
            <p:nvPr/>
          </p:nvSpPr>
          <p:spPr bwMode="auto">
            <a:xfrm>
              <a:off x="4101618" y="2137562"/>
              <a:ext cx="2016471" cy="2020558"/>
            </a:xfrm>
            <a:prstGeom prst="ellipse">
              <a:avLst/>
            </a:prstGeom>
            <a:blipFill>
              <a:blip r:embed="rId1"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3" name="Group 42"/>
          <p:cNvGrpSpPr/>
          <p:nvPr/>
        </p:nvGrpSpPr>
        <p:grpSpPr>
          <a:xfrm>
            <a:off x="579438" y="3705225"/>
            <a:ext cx="1654175" cy="1655763"/>
            <a:chOff x="3692576" y="1742634"/>
            <a:chExt cx="2790379" cy="2796023"/>
          </a:xfrm>
        </p:grpSpPr>
        <p:grpSp>
          <p:nvGrpSpPr>
            <p:cNvPr id="10257" name="组合 79"/>
            <p:cNvGrpSpPr/>
            <p:nvPr/>
          </p:nvGrpSpPr>
          <p:grpSpPr>
            <a:xfrm>
              <a:off x="3692576" y="1742634"/>
              <a:ext cx="2790379" cy="2796023"/>
              <a:chOff x="6379729" y="2488774"/>
              <a:chExt cx="2513016" cy="2513016"/>
            </a:xfrm>
          </p:grpSpPr>
          <p:sp>
            <p:nvSpPr>
              <p:cNvPr id="26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27" name="任意多边形 83"/>
              <p:cNvSpPr/>
              <p:nvPr/>
            </p:nvSpPr>
            <p:spPr>
              <a:xfrm rot="16377237">
                <a:off x="6409518" y="2506881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5" name="椭圆 80"/>
            <p:cNvSpPr/>
            <p:nvPr/>
          </p:nvSpPr>
          <p:spPr bwMode="auto">
            <a:xfrm>
              <a:off x="4101618" y="2137562"/>
              <a:ext cx="2016471" cy="2020558"/>
            </a:xfrm>
            <a:prstGeom prst="ellipse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8" name="Group 32"/>
          <p:cNvGrpSpPr/>
          <p:nvPr/>
        </p:nvGrpSpPr>
        <p:grpSpPr>
          <a:xfrm>
            <a:off x="3314700" y="3854450"/>
            <a:ext cx="2001838" cy="2006600"/>
            <a:chOff x="3692576" y="1742634"/>
            <a:chExt cx="2790379" cy="2796023"/>
          </a:xfrm>
        </p:grpSpPr>
        <p:grpSp>
          <p:nvGrpSpPr>
            <p:cNvPr id="10262" name="组合 79"/>
            <p:cNvGrpSpPr/>
            <p:nvPr/>
          </p:nvGrpSpPr>
          <p:grpSpPr>
            <a:xfrm>
              <a:off x="3692576" y="1742634"/>
              <a:ext cx="2790379" cy="2796023"/>
              <a:chOff x="6379729" y="2488774"/>
              <a:chExt cx="2513016" cy="2513016"/>
            </a:xfrm>
          </p:grpSpPr>
          <p:sp>
            <p:nvSpPr>
              <p:cNvPr id="31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32" name="任意多边形 83"/>
              <p:cNvSpPr/>
              <p:nvPr/>
            </p:nvSpPr>
            <p:spPr>
              <a:xfrm rot="16377237">
                <a:off x="6409518" y="2506881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0" name="椭圆 80"/>
            <p:cNvSpPr/>
            <p:nvPr/>
          </p:nvSpPr>
          <p:spPr bwMode="auto">
            <a:xfrm>
              <a:off x="4101618" y="2137562"/>
              <a:ext cx="2016471" cy="2020558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6" name="TextBox 12"/>
          <p:cNvSpPr txBox="1"/>
          <p:nvPr/>
        </p:nvSpPr>
        <p:spPr>
          <a:xfrm>
            <a:off x="657225" y="498475"/>
            <a:ext cx="1878013" cy="1108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6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目录</a:t>
            </a:r>
            <a:endParaRPr lang="en-US" altLang="zh-CN" sz="6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6420485" y="805815"/>
            <a:ext cx="7425690" cy="5282565"/>
            <a:chOff x="10111" y="1269"/>
            <a:chExt cx="11694" cy="8319"/>
          </a:xfrm>
        </p:grpSpPr>
        <p:grpSp>
          <p:nvGrpSpPr>
            <p:cNvPr id="10" name="组合 9"/>
            <p:cNvGrpSpPr/>
            <p:nvPr/>
          </p:nvGrpSpPr>
          <p:grpSpPr>
            <a:xfrm>
              <a:off x="10111" y="1269"/>
              <a:ext cx="11694" cy="5435"/>
              <a:chOff x="6450121" y="837517"/>
              <a:chExt cx="3561875" cy="1677667"/>
            </a:xfrm>
          </p:grpSpPr>
          <p:sp>
            <p:nvSpPr>
              <p:cNvPr id="10269" name="TextBox 12"/>
              <p:cNvSpPr txBox="1"/>
              <p:nvPr/>
            </p:nvSpPr>
            <p:spPr>
              <a:xfrm>
                <a:off x="7085930" y="1774611"/>
                <a:ext cx="2926066" cy="2237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zh-CN" altLang="en-US" sz="2400" dirty="0">
                    <a:sym typeface="+mn-ea"/>
                  </a:rPr>
                  <a:t>代理机构进场业务</a:t>
                </a:r>
                <a:endParaRPr lang="zh-CN" altLang="en-US" sz="2400" dirty="0"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10270" name="TextBox 12"/>
              <p:cNvSpPr txBox="1"/>
              <p:nvPr/>
            </p:nvSpPr>
            <p:spPr>
              <a:xfrm>
                <a:off x="7085930" y="895201"/>
                <a:ext cx="2621267" cy="2237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zh-CN" altLang="en-US" sz="2400" dirty="0">
                    <a:sym typeface="+mn-ea"/>
                  </a:rPr>
                  <a:t>投标供应商维护</a:t>
                </a:r>
                <a:endParaRPr lang="zh-CN" altLang="en-US" sz="2400" dirty="0"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10271" name="TextBox 12"/>
              <p:cNvSpPr txBox="1"/>
              <p:nvPr/>
            </p:nvSpPr>
            <p:spPr>
              <a:xfrm>
                <a:off x="7085930" y="1300318"/>
                <a:ext cx="2621267" cy="22379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zh-CN" altLang="en-US" sz="2400" dirty="0">
                    <a:sym typeface="+mn-ea"/>
                  </a:rPr>
                  <a:t>代理机构未进场业务</a:t>
                </a:r>
                <a:endParaRPr lang="zh-CN" altLang="en-US" sz="2400" dirty="0">
                  <a:latin typeface="Arial" panose="020B0604020202020204" pitchFamily="34" charset="0"/>
                  <a:ea typeface="微软雅黑" panose="020B0503020204020204" charset="-122"/>
                </a:endParaRPr>
              </a:p>
            </p:txBody>
          </p:sp>
          <p:sp>
            <p:nvSpPr>
              <p:cNvPr id="45" name="流程图: 联系 44"/>
              <p:cNvSpPr/>
              <p:nvPr/>
            </p:nvSpPr>
            <p:spPr>
              <a:xfrm>
                <a:off x="6450121" y="2175638"/>
                <a:ext cx="363071" cy="339546"/>
              </a:xfrm>
              <a:prstGeom prst="flowChartConnector">
                <a:avLst/>
              </a:prstGeom>
              <a:solidFill>
                <a:srgbClr val="FFAD23"/>
              </a:soli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rtlCol="0" anchor="ctr"/>
              <a:lstStyle/>
              <a:p>
                <a:pPr marL="0" marR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n-ea"/>
                  </a:rPr>
                  <a:t>四</a:t>
                </a:r>
                <a:endPara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46" name="流程图: 联系 45"/>
              <p:cNvSpPr/>
              <p:nvPr/>
            </p:nvSpPr>
            <p:spPr>
              <a:xfrm>
                <a:off x="6450121" y="1257012"/>
                <a:ext cx="363071" cy="350659"/>
              </a:xfrm>
              <a:prstGeom prst="flowChartConnector">
                <a:avLst/>
              </a:prstGeom>
              <a:solidFill>
                <a:srgbClr val="FFAD23"/>
              </a:soli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rtlCol="0" anchor="ctr"/>
              <a:lstStyle/>
              <a:p>
                <a:pPr marL="0" marR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n-ea"/>
                  </a:rPr>
                  <a:t>二</a:t>
                </a:r>
                <a:endPara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47" name="流程图: 联系 46"/>
              <p:cNvSpPr/>
              <p:nvPr/>
            </p:nvSpPr>
            <p:spPr>
              <a:xfrm>
                <a:off x="6450121" y="837517"/>
                <a:ext cx="362767" cy="338929"/>
              </a:xfrm>
              <a:prstGeom prst="flowChartConnector">
                <a:avLst/>
              </a:prstGeom>
              <a:solidFill>
                <a:srgbClr val="FFAD23"/>
              </a:soli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rtlCol="0" anchor="ctr"/>
              <a:lstStyle/>
              <a:p>
                <a:pPr marL="0" marR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n-ea"/>
                  </a:rPr>
                  <a:t>一</a:t>
                </a:r>
                <a:endPara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  <p:sp>
            <p:nvSpPr>
              <p:cNvPr id="48" name="流程图: 联系 47"/>
              <p:cNvSpPr/>
              <p:nvPr/>
            </p:nvSpPr>
            <p:spPr>
              <a:xfrm>
                <a:off x="6450121" y="1721881"/>
                <a:ext cx="363071" cy="329360"/>
              </a:xfrm>
              <a:prstGeom prst="flowChartConnector">
                <a:avLst/>
              </a:prstGeom>
              <a:solidFill>
                <a:srgbClr val="FFAD23"/>
              </a:soli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rtlCol="0" anchor="ctr"/>
              <a:lstStyle/>
              <a:p>
                <a:pPr marL="0" marR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</a:pPr>
                <a:r>
                  <a:rPr kumimoji="0" lang="zh-CN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n-ea"/>
                    <a:ea typeface="微软雅黑" panose="020B0503020204020204" charset="-122"/>
                    <a:cs typeface="+mn-cs"/>
                  </a:rPr>
                  <a:t>三</a:t>
                </a:r>
                <a:endPara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endParaRPr>
              </a:p>
            </p:txBody>
          </p:sp>
        </p:grpSp>
        <p:sp>
          <p:nvSpPr>
            <p:cNvPr id="12" name="TextBox 12"/>
            <p:cNvSpPr txBox="1"/>
            <p:nvPr/>
          </p:nvSpPr>
          <p:spPr>
            <a:xfrm>
              <a:off x="12198" y="5789"/>
              <a:ext cx="700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400" dirty="0">
                  <a:latin typeface="Arial" panose="020B0604020202020204" pitchFamily="34" charset="0"/>
                  <a:ea typeface="微软雅黑" panose="020B0503020204020204" charset="-122"/>
                </a:rPr>
                <a:t>单点登录</a:t>
              </a:r>
              <a:endParaRPr lang="zh-CN" altLang="en-US" sz="2400" dirty="0"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3" name="流程图: 联系 12"/>
            <p:cNvSpPr/>
            <p:nvPr/>
          </p:nvSpPr>
          <p:spPr>
            <a:xfrm>
              <a:off x="10111" y="7088"/>
              <a:ext cx="1192" cy="1100"/>
            </a:xfrm>
            <a:prstGeom prst="flowChartConnector">
              <a:avLst/>
            </a:prstGeom>
            <a:solidFill>
              <a:srgbClr val="FFAD23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rtlCol="0" anchor="ctr"/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rPr>
                <a:t>五</a:t>
              </a:r>
              <a:endPara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4" name="TextBox 12"/>
            <p:cNvSpPr txBox="1"/>
            <p:nvPr/>
          </p:nvSpPr>
          <p:spPr>
            <a:xfrm>
              <a:off x="12198" y="8675"/>
              <a:ext cx="700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2400" dirty="0">
                  <a:latin typeface="Arial" panose="020B0604020202020204" pitchFamily="34" charset="0"/>
                  <a:ea typeface="微软雅黑" panose="020B0503020204020204" charset="-122"/>
                </a:rPr>
                <a:t>服务联系方式</a:t>
              </a:r>
              <a:endParaRPr lang="zh-CN" altLang="en-US" sz="2400" dirty="0"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16" name="流程图: 联系 15"/>
            <p:cNvSpPr/>
            <p:nvPr/>
          </p:nvSpPr>
          <p:spPr>
            <a:xfrm>
              <a:off x="10111" y="8488"/>
              <a:ext cx="1192" cy="1100"/>
            </a:xfrm>
            <a:prstGeom prst="flowChartConnector">
              <a:avLst/>
            </a:prstGeom>
            <a:solidFill>
              <a:srgbClr val="FFAD23"/>
            </a:soli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rtlCol="0" anchor="ctr"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r>
                <a:rPr kumimoji="0" lang="zh-CN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+mn-ea"/>
                </a:rPr>
                <a:t>六</a:t>
              </a:r>
              <a:endPara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ea"/>
              </a:endParaRPr>
            </a:p>
          </p:txBody>
        </p:sp>
        <p:sp>
          <p:nvSpPr>
            <p:cNvPr id="17" name="TextBox 12"/>
            <p:cNvSpPr txBox="1"/>
            <p:nvPr/>
          </p:nvSpPr>
          <p:spPr>
            <a:xfrm>
              <a:off x="12198" y="7275"/>
              <a:ext cx="7002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2400" dirty="0">
                  <a:sym typeface="+mn-ea"/>
                </a:rPr>
                <a:t>代理机构公告联系人管理</a:t>
              </a:r>
              <a:endParaRPr lang="zh-CN" altLang="en-US" sz="2400" dirty="0">
                <a:latin typeface="Arial" panose="020B0604020202020204" pitchFamily="34" charset="0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0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代理机构登录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10" name="Title 13"/>
          <p:cNvSpPr txBox="1"/>
          <p:nvPr/>
        </p:nvSpPr>
        <p:spPr>
          <a:xfrm>
            <a:off x="3977640" y="2696210"/>
            <a:ext cx="6536055" cy="1783715"/>
          </a:xfrm>
          <a:prstGeom prst="rect">
            <a:avLst/>
          </a:prstGeom>
          <a:noFill/>
          <a:ln w="9525">
            <a:noFill/>
          </a:ln>
        </p:spPr>
        <p:txBody>
          <a:bodyPr wrap="square" lIns="121920" tIns="60960" rIns="121920" bIns="60960"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+mn-ea"/>
                <a:ea typeface="+mn-ea"/>
                <a:cs typeface="+mn-ea"/>
              </a:rPr>
              <a:t>        </a:t>
            </a:r>
            <a:r>
              <a:rPr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打开IE浏览器在地址栏中输入IP地址(http://www.ccgp-ningxia.gov.cn/)，则进入宁夏政府采购网，如下图：</a:t>
            </a:r>
            <a:endParaRPr sz="24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484313" y="3038475"/>
            <a:ext cx="1422400" cy="1423988"/>
            <a:chOff x="1409523" y="2588447"/>
            <a:chExt cx="1421901" cy="1424777"/>
          </a:xfrm>
        </p:grpSpPr>
        <p:grpSp>
          <p:nvGrpSpPr>
            <p:cNvPr id="38917" name="Group 22"/>
            <p:cNvGrpSpPr/>
            <p:nvPr/>
          </p:nvGrpSpPr>
          <p:grpSpPr>
            <a:xfrm rot="-2629268">
              <a:off x="1409523" y="2588447"/>
              <a:ext cx="1421901" cy="1424777"/>
              <a:chOff x="2187746" y="2123279"/>
              <a:chExt cx="1927113" cy="1931011"/>
            </a:xfrm>
          </p:grpSpPr>
          <p:sp>
            <p:nvSpPr>
              <p:cNvPr id="14" name="任意多边形 82"/>
              <p:cNvSpPr/>
              <p:nvPr/>
            </p:nvSpPr>
            <p:spPr bwMode="auto">
              <a:xfrm rot="5400000">
                <a:off x="2185794" y="2125225"/>
                <a:ext cx="1931011" cy="1927113"/>
              </a:xfrm>
              <a:prstGeom prst="roundRect">
                <a:avLst/>
              </a:pr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15" name="任意多边形 83"/>
              <p:cNvSpPr/>
              <p:nvPr/>
            </p:nvSpPr>
            <p:spPr bwMode="auto">
              <a:xfrm rot="16200000">
                <a:off x="2199710" y="2139114"/>
                <a:ext cx="1903185" cy="1899341"/>
              </a:xfrm>
              <a:prstGeom prst="roundRect">
                <a:avLst/>
              </a:pr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6" name="椭圆 80"/>
              <p:cNvSpPr/>
              <p:nvPr/>
            </p:nvSpPr>
            <p:spPr bwMode="auto">
              <a:xfrm>
                <a:off x="2454986" y="2391057"/>
                <a:ext cx="1392631" cy="1395453"/>
              </a:xfrm>
              <a:prstGeom prst="roundRect">
                <a:avLst/>
              </a:pr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>
                <a:innerShdw blurRad="63500" dist="25400" dir="18660000">
                  <a:prstClr val="black">
                    <a:alpha val="35000"/>
                  </a:prstClr>
                </a:innerShdw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pic>
          <p:nvPicPr>
            <p:cNvPr id="38921" name="图片 1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37297" y="2968052"/>
              <a:ext cx="787295" cy="78729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1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9939" name="TextBox 12"/>
          <p:cNvSpPr txBox="1"/>
          <p:nvPr/>
        </p:nvSpPr>
        <p:spPr>
          <a:xfrm>
            <a:off x="4175760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代理机构登录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4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88390" y="2055495"/>
            <a:ext cx="9721850" cy="4801870"/>
          </a:xfrm>
          <a:prstGeom prst="rect">
            <a:avLst/>
          </a:prstGeom>
          <a:noFill/>
          <a:ln>
            <a:noFill/>
          </a:ln>
        </p:spPr>
      </p:pic>
      <p:sp>
        <p:nvSpPr>
          <p:cNvPr id="45060" name="文本框 3"/>
          <p:cNvSpPr txBox="1"/>
          <p:nvPr/>
        </p:nvSpPr>
        <p:spPr>
          <a:xfrm>
            <a:off x="0" y="1301750"/>
            <a:ext cx="106292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ea typeface="宋体" panose="02010600030101010101" pitchFamily="2" charset="-122"/>
                <a:cs typeface="Arial" panose="020B0604020202020204" pitchFamily="34" charset="0"/>
              </a:rPr>
              <a:t>    </a:t>
            </a:r>
            <a:r>
              <a:rPr lang="zh-CN" altLang="en-US" sz="2400" b="1" dirty="0">
                <a:ea typeface="宋体" panose="02010600030101010101" pitchFamily="2" charset="-122"/>
                <a:cs typeface="Arial" panose="020B0604020202020204" pitchFamily="34" charset="0"/>
              </a:rPr>
              <a:t>点击“代理机构”图标链接，进入代理机构登录页面：</a:t>
            </a:r>
            <a:endParaRPr lang="zh-CN" altLang="en-US" sz="2400" b="1" dirty="0"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40962" name="TextBox 12"/>
          <p:cNvSpPr txBox="1"/>
          <p:nvPr/>
        </p:nvSpPr>
        <p:spPr>
          <a:xfrm>
            <a:off x="4175760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代理机构登录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文本框 3"/>
          <p:cNvSpPr txBox="1"/>
          <p:nvPr/>
        </p:nvSpPr>
        <p:spPr>
          <a:xfrm>
            <a:off x="0" y="1301750"/>
            <a:ext cx="7896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以CA方式</a:t>
            </a:r>
            <a:r>
              <a:rPr 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登录系统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7905" y="1946910"/>
            <a:ext cx="10001885" cy="491172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40962" name="TextBox 12"/>
          <p:cNvSpPr txBox="1"/>
          <p:nvPr/>
        </p:nvSpPr>
        <p:spPr>
          <a:xfrm>
            <a:off x="4175760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代理机构登录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文本框 3"/>
          <p:cNvSpPr txBox="1"/>
          <p:nvPr/>
        </p:nvSpPr>
        <p:spPr>
          <a:xfrm>
            <a:off x="0" y="1301750"/>
            <a:ext cx="7896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全区已上线投诉质疑系统：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5245" y="1946910"/>
            <a:ext cx="9541612" cy="4680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40962" name="TextBox 12"/>
          <p:cNvSpPr txBox="1"/>
          <p:nvPr/>
        </p:nvSpPr>
        <p:spPr>
          <a:xfrm>
            <a:off x="4175760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代理机构登录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文本框 3"/>
          <p:cNvSpPr txBox="1"/>
          <p:nvPr/>
        </p:nvSpPr>
        <p:spPr>
          <a:xfrm>
            <a:off x="0" y="1301750"/>
            <a:ext cx="7896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确认代理机构常用联系信息：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2395" y="1946910"/>
            <a:ext cx="10115317" cy="4680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40962" name="TextBox 12"/>
          <p:cNvSpPr txBox="1"/>
          <p:nvPr/>
        </p:nvSpPr>
        <p:spPr>
          <a:xfrm>
            <a:off x="4175760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代理机构登录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" name="文本框 3"/>
          <p:cNvSpPr txBox="1"/>
          <p:nvPr/>
        </p:nvSpPr>
        <p:spPr>
          <a:xfrm>
            <a:off x="0" y="1301750"/>
            <a:ext cx="7896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确认代理机构常用联系信息：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3940" y="1946910"/>
            <a:ext cx="9456923" cy="4680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41986" name="TextBox 12"/>
          <p:cNvSpPr txBox="1"/>
          <p:nvPr/>
        </p:nvSpPr>
        <p:spPr>
          <a:xfrm>
            <a:off x="4175760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代理机构登录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64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0275" y="1899920"/>
            <a:ext cx="10144760" cy="49580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文本框 3"/>
          <p:cNvSpPr txBox="1"/>
          <p:nvPr/>
        </p:nvSpPr>
        <p:spPr>
          <a:xfrm>
            <a:off x="0" y="1254760"/>
            <a:ext cx="7896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代理机构登录后页面如下：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/>
          <p:nvPr/>
        </p:nvSpPr>
        <p:spPr>
          <a:xfrm>
            <a:off x="5376863" y="1016000"/>
            <a:ext cx="407988" cy="4079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3" name="Oval 4"/>
          <p:cNvSpPr/>
          <p:nvPr/>
        </p:nvSpPr>
        <p:spPr>
          <a:xfrm>
            <a:off x="2124075" y="4413250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4" name="Oval 6"/>
          <p:cNvSpPr/>
          <p:nvPr/>
        </p:nvSpPr>
        <p:spPr>
          <a:xfrm>
            <a:off x="6792913" y="5408613"/>
            <a:ext cx="766763" cy="76517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5" name="Group 40"/>
          <p:cNvGrpSpPr/>
          <p:nvPr/>
        </p:nvGrpSpPr>
        <p:grpSpPr>
          <a:xfrm>
            <a:off x="1314450" y="1389063"/>
            <a:ext cx="4381500" cy="4389437"/>
            <a:chOff x="3692576" y="1742634"/>
            <a:chExt cx="2790379" cy="2796023"/>
          </a:xfrm>
        </p:grpSpPr>
        <p:grpSp>
          <p:nvGrpSpPr>
            <p:cNvPr id="46085" name="组合 79"/>
            <p:cNvGrpSpPr/>
            <p:nvPr/>
          </p:nvGrpSpPr>
          <p:grpSpPr>
            <a:xfrm>
              <a:off x="3692576" y="1742634"/>
              <a:ext cx="2790379" cy="2796023"/>
              <a:chOff x="6379729" y="2488774"/>
              <a:chExt cx="2513016" cy="2513016"/>
            </a:xfrm>
          </p:grpSpPr>
          <p:sp>
            <p:nvSpPr>
              <p:cNvPr id="8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任意多边形 83"/>
              <p:cNvSpPr/>
              <p:nvPr/>
            </p:nvSpPr>
            <p:spPr>
              <a:xfrm rot="16377237">
                <a:off x="6409518" y="2506881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" name="椭圆 80"/>
            <p:cNvSpPr/>
            <p:nvPr/>
          </p:nvSpPr>
          <p:spPr bwMode="auto">
            <a:xfrm>
              <a:off x="4101618" y="2137562"/>
              <a:ext cx="2016471" cy="2020558"/>
            </a:xfrm>
            <a:prstGeom prst="ellipse">
              <a:avLst/>
            </a:prstGeom>
            <a:blipFill dpi="0" rotWithShape="1"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" name="Oval 8"/>
          <p:cNvSpPr/>
          <p:nvPr/>
        </p:nvSpPr>
        <p:spPr>
          <a:xfrm>
            <a:off x="4443413" y="2208213"/>
            <a:ext cx="538163" cy="53816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1" name="Oval 9"/>
          <p:cNvSpPr/>
          <p:nvPr/>
        </p:nvSpPr>
        <p:spPr>
          <a:xfrm>
            <a:off x="2762250" y="1522413"/>
            <a:ext cx="554038" cy="5524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2" name="Oval 10"/>
          <p:cNvSpPr/>
          <p:nvPr/>
        </p:nvSpPr>
        <p:spPr>
          <a:xfrm>
            <a:off x="7705090" y="1193800"/>
            <a:ext cx="1373188" cy="137477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en-US" sz="8000" b="1" strike="noStrike" noProof="1"/>
              <a:t>1</a:t>
            </a:r>
            <a:endParaRPr lang="en-US" sz="8000" b="1" strike="noStrike" noProof="1"/>
          </a:p>
        </p:txBody>
      </p:sp>
      <p:sp>
        <p:nvSpPr>
          <p:cNvPr id="13" name="Oval 11"/>
          <p:cNvSpPr/>
          <p:nvPr/>
        </p:nvSpPr>
        <p:spPr>
          <a:xfrm>
            <a:off x="3236913" y="419100"/>
            <a:ext cx="739775" cy="739775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4" name="Oval 12"/>
          <p:cNvSpPr/>
          <p:nvPr/>
        </p:nvSpPr>
        <p:spPr>
          <a:xfrm>
            <a:off x="3086100" y="5791200"/>
            <a:ext cx="230188" cy="230188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5" name="Oval 13"/>
          <p:cNvSpPr/>
          <p:nvPr/>
        </p:nvSpPr>
        <p:spPr>
          <a:xfrm>
            <a:off x="587375" y="3006725"/>
            <a:ext cx="554038" cy="5540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6" name="Oval 14"/>
          <p:cNvSpPr/>
          <p:nvPr/>
        </p:nvSpPr>
        <p:spPr>
          <a:xfrm>
            <a:off x="6084888" y="3848100"/>
            <a:ext cx="473075" cy="471488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17" name="Group 31"/>
          <p:cNvGrpSpPr/>
          <p:nvPr/>
        </p:nvGrpSpPr>
        <p:grpSpPr>
          <a:xfrm>
            <a:off x="5056188" y="2297113"/>
            <a:ext cx="985837" cy="987425"/>
            <a:chOff x="5055555" y="2012177"/>
            <a:chExt cx="986490" cy="986490"/>
          </a:xfrm>
        </p:grpSpPr>
        <p:sp>
          <p:nvSpPr>
            <p:cNvPr id="18" name="Oval 32"/>
            <p:cNvSpPr/>
            <p:nvPr/>
          </p:nvSpPr>
          <p:spPr>
            <a:xfrm>
              <a:off x="5055555" y="2012177"/>
              <a:ext cx="986490" cy="98649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46098" name="Picture 3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15617" y="2133970"/>
              <a:ext cx="576050" cy="57605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0" name="Group 34"/>
          <p:cNvGrpSpPr/>
          <p:nvPr/>
        </p:nvGrpSpPr>
        <p:grpSpPr>
          <a:xfrm>
            <a:off x="1331913" y="1423988"/>
            <a:ext cx="914400" cy="914400"/>
            <a:chOff x="1664298" y="1454017"/>
            <a:chExt cx="914400" cy="914400"/>
          </a:xfrm>
        </p:grpSpPr>
        <p:sp>
          <p:nvSpPr>
            <p:cNvPr id="21" name="Oval 35"/>
            <p:cNvSpPr/>
            <p:nvPr/>
          </p:nvSpPr>
          <p:spPr>
            <a:xfrm>
              <a:off x="1664298" y="1454017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46101" name="Picture 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88400" y="1543797"/>
              <a:ext cx="679285" cy="67928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" name="Oval 6"/>
          <p:cNvSpPr/>
          <p:nvPr/>
        </p:nvSpPr>
        <p:spPr>
          <a:xfrm>
            <a:off x="8023225" y="5721350"/>
            <a:ext cx="268288" cy="2682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24" name="TextBox 12"/>
          <p:cNvSpPr txBox="1"/>
          <p:nvPr/>
        </p:nvSpPr>
        <p:spPr>
          <a:xfrm>
            <a:off x="6558280" y="3017838"/>
            <a:ext cx="44500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4800" b="1" dirty="0">
                <a:latin typeface="Arial" panose="020B0604020202020204" pitchFamily="34" charset="0"/>
                <a:ea typeface="微软雅黑" panose="020B0503020204020204" charset="-122"/>
              </a:rPr>
              <a:t>投标供应商维护</a:t>
            </a:r>
            <a:endParaRPr lang="zh-CN" altLang="en-US" sz="4800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23" grpId="0" bldLvl="0" animBg="1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3947160" y="328295"/>
            <a:ext cx="42976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一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、投标供应商维护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-226060" y="1301750"/>
            <a:ext cx="7896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投标供应商维护列表页：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00300" y="2059305"/>
            <a:ext cx="9349105" cy="46799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80365" y="2968625"/>
            <a:ext cx="175196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投标供应商信息用于【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未进场招标采购结果生成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】中</a:t>
            </a:r>
            <a:r>
              <a:rPr lang="en-US" altLang="zh-CN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投标人</a:t>
            </a:r>
            <a:r>
              <a:rPr lang="en-US" altLang="zh-CN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的选择；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3947160" y="328295"/>
            <a:ext cx="42976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一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、投标供应商维护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7896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投标供应商维护新增页面：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6970" y="1946910"/>
            <a:ext cx="10051698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/>
          <p:nvPr/>
        </p:nvSpPr>
        <p:spPr>
          <a:xfrm>
            <a:off x="5376863" y="1016000"/>
            <a:ext cx="407988" cy="4079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3" name="Oval 4"/>
          <p:cNvSpPr/>
          <p:nvPr/>
        </p:nvSpPr>
        <p:spPr>
          <a:xfrm>
            <a:off x="2124075" y="4413250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4" name="Oval 6"/>
          <p:cNvSpPr/>
          <p:nvPr/>
        </p:nvSpPr>
        <p:spPr>
          <a:xfrm>
            <a:off x="6792913" y="5408613"/>
            <a:ext cx="766763" cy="76517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5" name="Group 40"/>
          <p:cNvGrpSpPr/>
          <p:nvPr/>
        </p:nvGrpSpPr>
        <p:grpSpPr>
          <a:xfrm>
            <a:off x="1314450" y="1389063"/>
            <a:ext cx="4381500" cy="4389437"/>
            <a:chOff x="3692576" y="1742634"/>
            <a:chExt cx="2790379" cy="2796023"/>
          </a:xfrm>
        </p:grpSpPr>
        <p:grpSp>
          <p:nvGrpSpPr>
            <p:cNvPr id="46085" name="组合 79"/>
            <p:cNvGrpSpPr/>
            <p:nvPr/>
          </p:nvGrpSpPr>
          <p:grpSpPr>
            <a:xfrm>
              <a:off x="3692576" y="1742634"/>
              <a:ext cx="2790379" cy="2796023"/>
              <a:chOff x="6379729" y="2488774"/>
              <a:chExt cx="2513016" cy="2513016"/>
            </a:xfrm>
          </p:grpSpPr>
          <p:sp>
            <p:nvSpPr>
              <p:cNvPr id="8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任意多边形 83"/>
              <p:cNvSpPr/>
              <p:nvPr/>
            </p:nvSpPr>
            <p:spPr>
              <a:xfrm rot="16377237">
                <a:off x="6409518" y="2506881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" name="椭圆 80"/>
            <p:cNvSpPr/>
            <p:nvPr/>
          </p:nvSpPr>
          <p:spPr bwMode="auto">
            <a:xfrm>
              <a:off x="4101618" y="2137562"/>
              <a:ext cx="2016471" cy="2020558"/>
            </a:xfrm>
            <a:prstGeom prst="ellipse">
              <a:avLst/>
            </a:prstGeom>
            <a:blipFill dpi="0" rotWithShape="1"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" name="Oval 8"/>
          <p:cNvSpPr/>
          <p:nvPr/>
        </p:nvSpPr>
        <p:spPr>
          <a:xfrm>
            <a:off x="4443413" y="2208213"/>
            <a:ext cx="538163" cy="53816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1" name="Oval 9"/>
          <p:cNvSpPr/>
          <p:nvPr/>
        </p:nvSpPr>
        <p:spPr>
          <a:xfrm>
            <a:off x="2762250" y="1522413"/>
            <a:ext cx="554038" cy="5524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2" name="Oval 10"/>
          <p:cNvSpPr/>
          <p:nvPr/>
        </p:nvSpPr>
        <p:spPr>
          <a:xfrm>
            <a:off x="8291830" y="1312545"/>
            <a:ext cx="1373188" cy="137477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en-US" sz="8000" b="1" strike="noStrike" noProof="1"/>
              <a:t>2</a:t>
            </a:r>
            <a:endParaRPr lang="en-US" sz="8000" b="1" strike="noStrike" noProof="1"/>
          </a:p>
        </p:txBody>
      </p:sp>
      <p:sp>
        <p:nvSpPr>
          <p:cNvPr id="13" name="Oval 11"/>
          <p:cNvSpPr/>
          <p:nvPr/>
        </p:nvSpPr>
        <p:spPr>
          <a:xfrm>
            <a:off x="3236913" y="419100"/>
            <a:ext cx="739775" cy="739775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4" name="Oval 12"/>
          <p:cNvSpPr/>
          <p:nvPr/>
        </p:nvSpPr>
        <p:spPr>
          <a:xfrm>
            <a:off x="3086100" y="5791200"/>
            <a:ext cx="230188" cy="230188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5" name="Oval 13"/>
          <p:cNvSpPr/>
          <p:nvPr/>
        </p:nvSpPr>
        <p:spPr>
          <a:xfrm>
            <a:off x="587375" y="3006725"/>
            <a:ext cx="554038" cy="5540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6" name="Oval 14"/>
          <p:cNvSpPr/>
          <p:nvPr/>
        </p:nvSpPr>
        <p:spPr>
          <a:xfrm>
            <a:off x="6084888" y="3848100"/>
            <a:ext cx="473075" cy="471488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17" name="Group 31"/>
          <p:cNvGrpSpPr/>
          <p:nvPr/>
        </p:nvGrpSpPr>
        <p:grpSpPr>
          <a:xfrm>
            <a:off x="5056188" y="2297113"/>
            <a:ext cx="985837" cy="987425"/>
            <a:chOff x="5055555" y="2012177"/>
            <a:chExt cx="986490" cy="986490"/>
          </a:xfrm>
        </p:grpSpPr>
        <p:sp>
          <p:nvSpPr>
            <p:cNvPr id="18" name="Oval 32"/>
            <p:cNvSpPr/>
            <p:nvPr/>
          </p:nvSpPr>
          <p:spPr>
            <a:xfrm>
              <a:off x="5055555" y="2012177"/>
              <a:ext cx="986490" cy="98649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46098" name="Picture 3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15617" y="2133970"/>
              <a:ext cx="576050" cy="57605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0" name="Group 34"/>
          <p:cNvGrpSpPr/>
          <p:nvPr/>
        </p:nvGrpSpPr>
        <p:grpSpPr>
          <a:xfrm>
            <a:off x="1331913" y="1423988"/>
            <a:ext cx="914400" cy="914400"/>
            <a:chOff x="1664298" y="1454017"/>
            <a:chExt cx="914400" cy="914400"/>
          </a:xfrm>
        </p:grpSpPr>
        <p:sp>
          <p:nvSpPr>
            <p:cNvPr id="21" name="Oval 35"/>
            <p:cNvSpPr/>
            <p:nvPr/>
          </p:nvSpPr>
          <p:spPr>
            <a:xfrm>
              <a:off x="1664298" y="1454017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46101" name="Picture 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88400" y="1543797"/>
              <a:ext cx="679285" cy="67928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" name="Oval 6"/>
          <p:cNvSpPr/>
          <p:nvPr/>
        </p:nvSpPr>
        <p:spPr>
          <a:xfrm>
            <a:off x="8023225" y="5721350"/>
            <a:ext cx="268288" cy="2682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24" name="TextBox 12"/>
          <p:cNvSpPr txBox="1"/>
          <p:nvPr/>
        </p:nvSpPr>
        <p:spPr>
          <a:xfrm>
            <a:off x="6042025" y="3017838"/>
            <a:ext cx="56692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4800" b="1" dirty="0">
                <a:latin typeface="Arial" panose="020B0604020202020204" pitchFamily="34" charset="0"/>
                <a:ea typeface="微软雅黑" panose="020B0503020204020204" charset="-122"/>
              </a:rPr>
              <a:t>代理机构未进场业务</a:t>
            </a:r>
            <a:endParaRPr lang="zh-CN" altLang="en-US" sz="4800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23" grpId="0" bldLvl="0" animBg="1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71772" y="2368016"/>
            <a:ext cx="11848563" cy="234395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</a:ln>
          <a:effectLst>
            <a:softEdge rad="0"/>
          </a:effectLst>
        </p:spPr>
        <p:txBody>
          <a:bodyPr rtlCol="0" anchor="ctr"/>
          <a:lstStyle/>
          <a:p>
            <a:pPr marL="0" marR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41986" name="TextBox 12"/>
          <p:cNvSpPr txBox="1"/>
          <p:nvPr/>
        </p:nvSpPr>
        <p:spPr>
          <a:xfrm>
            <a:off x="2585720" y="328295"/>
            <a:ext cx="67367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流程图</a:t>
            </a:r>
            <a:endParaRPr lang="en-US" altLang="zh-CN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361905" y="3355741"/>
            <a:ext cx="1017270" cy="852170"/>
            <a:chOff x="815" y="2935"/>
            <a:chExt cx="1602" cy="1342"/>
          </a:xfrm>
        </p:grpSpPr>
        <p:sp>
          <p:nvSpPr>
            <p:cNvPr id="78" name="object 78"/>
            <p:cNvSpPr/>
            <p:nvPr/>
          </p:nvSpPr>
          <p:spPr>
            <a:xfrm>
              <a:off x="815" y="2935"/>
              <a:ext cx="1602" cy="1342"/>
            </a:xfrm>
            <a:prstGeom prst="rect">
              <a:avLst/>
            </a:prstGeom>
            <a:blipFill>
              <a:blip r:embed="rId1" cstate="print"/>
              <a:stretch>
                <a:fillRect/>
              </a:stretch>
            </a:blipFill>
            <a:ln>
              <a:solidFill>
                <a:srgbClr val="1E949A"/>
              </a:solidFill>
            </a:ln>
          </p:spPr>
          <p:txBody>
            <a:bodyPr wrap="square" lIns="0" tIns="0" rIns="0" bIns="0" rtlCol="0"/>
            <a:lstStyle/>
            <a:p>
              <a:pPr algn="ctr">
                <a:lnSpc>
                  <a:spcPct val="100000"/>
                </a:lnSpc>
              </a:pPr>
              <a:endParaRPr sz="1600"/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35" y="3122"/>
              <a:ext cx="1577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sz="1600" dirty="0" err="1" smtClean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采购计划</a:t>
              </a:r>
              <a:endParaRPr lang="en-US" sz="1600" dirty="0" smtClean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algn="ctr"/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接收</a:t>
              </a:r>
              <a:endParaRPr lang="zh-CN" altLang="en-US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1713230" y="3180715"/>
            <a:ext cx="2141855" cy="1123950"/>
            <a:chOff x="8113" y="2577"/>
            <a:chExt cx="5456" cy="1700"/>
          </a:xfrm>
        </p:grpSpPr>
        <p:sp>
          <p:nvSpPr>
            <p:cNvPr id="18" name="object 18"/>
            <p:cNvSpPr/>
            <p:nvPr/>
          </p:nvSpPr>
          <p:spPr>
            <a:xfrm>
              <a:off x="8341" y="2577"/>
              <a:ext cx="4407" cy="17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solidFill>
                <a:srgbClr val="1E949A"/>
              </a:solidFill>
            </a:ln>
          </p:spPr>
          <p:txBody>
            <a:bodyPr wrap="square" lIns="0" tIns="0" rIns="0" bIns="0" rtlCol="0"/>
            <a:lstStyle/>
            <a:p>
              <a:endParaRPr sz="1600"/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8113" y="2779"/>
              <a:ext cx="5456" cy="1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创建项目</a:t>
              </a:r>
              <a:r>
                <a:rPr lang="zh-CN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、</a:t>
              </a:r>
              <a:endParaRPr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lvl="0" algn="ctr">
                <a:buClrTx/>
                <a:buSzTx/>
                <a:buFontTx/>
              </a:pPr>
              <a:r>
                <a:rPr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上传委托代理</a:t>
              </a:r>
              <a:r>
                <a:rPr lang="zh-CN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协议、</a:t>
              </a:r>
              <a:endParaRPr lang="zh-CN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lvl="0" algn="ctr">
                <a:buClrTx/>
                <a:buSzTx/>
                <a:buFontTx/>
              </a:pPr>
              <a:r>
                <a:rPr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划分标段</a:t>
              </a:r>
              <a:endParaRPr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3854252" y="3355961"/>
            <a:ext cx="708660" cy="809625"/>
            <a:chOff x="1292" y="3002"/>
            <a:chExt cx="1116" cy="1275"/>
          </a:xfrm>
        </p:grpSpPr>
        <p:sp>
          <p:nvSpPr>
            <p:cNvPr id="69" name="object 78"/>
            <p:cNvSpPr/>
            <p:nvPr/>
          </p:nvSpPr>
          <p:spPr>
            <a:xfrm>
              <a:off x="1293" y="3002"/>
              <a:ext cx="1115" cy="1275"/>
            </a:xfrm>
            <a:prstGeom prst="rect">
              <a:avLst/>
            </a:prstGeom>
            <a:blipFill>
              <a:blip r:embed="rId1" cstate="print"/>
              <a:stretch>
                <a:fillRect/>
              </a:stretch>
            </a:blipFill>
            <a:ln>
              <a:solidFill>
                <a:srgbClr val="1E949A"/>
              </a:solidFill>
            </a:ln>
          </p:spPr>
          <p:txBody>
            <a:bodyPr wrap="square" lIns="0" tIns="0" rIns="0" bIns="0" rtlCol="0"/>
            <a:lstStyle/>
            <a:p>
              <a:pPr algn="ctr">
                <a:lnSpc>
                  <a:spcPct val="100000"/>
                </a:lnSpc>
              </a:pPr>
              <a:endParaRPr sz="1600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292" y="3197"/>
              <a:ext cx="1030" cy="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sz="1600" spc="-5" dirty="0" err="1" smtClean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招标</a:t>
              </a:r>
              <a:endParaRPr lang="en-US" sz="1600" spc="-5" dirty="0" smtClean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algn="ctr"/>
              <a:r>
                <a:rPr sz="1600" spc="-5" dirty="0" err="1" smtClean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公告</a:t>
              </a:r>
              <a:endParaRPr lang="zh-CN" altLang="en-US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414441" y="3344458"/>
            <a:ext cx="1039495" cy="809625"/>
            <a:chOff x="1292" y="3002"/>
            <a:chExt cx="1637" cy="1275"/>
          </a:xfrm>
        </p:grpSpPr>
        <p:sp>
          <p:nvSpPr>
            <p:cNvPr id="42" name="object 78"/>
            <p:cNvSpPr/>
            <p:nvPr/>
          </p:nvSpPr>
          <p:spPr>
            <a:xfrm>
              <a:off x="1293" y="3002"/>
              <a:ext cx="1636" cy="1275"/>
            </a:xfrm>
            <a:prstGeom prst="rect">
              <a:avLst/>
            </a:prstGeom>
            <a:blipFill>
              <a:blip r:embed="rId1" cstate="print"/>
              <a:stretch>
                <a:fillRect/>
              </a:stretch>
            </a:blipFill>
            <a:ln>
              <a:solidFill>
                <a:srgbClr val="1E949A"/>
              </a:solidFill>
            </a:ln>
          </p:spPr>
          <p:txBody>
            <a:bodyPr wrap="square" lIns="0" tIns="0" rIns="0" bIns="0" rtlCol="0"/>
            <a:lstStyle/>
            <a:p>
              <a:pPr algn="ctr">
                <a:lnSpc>
                  <a:spcPct val="100000"/>
                </a:lnSpc>
              </a:pPr>
              <a:endParaRPr sz="1600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292" y="3197"/>
              <a:ext cx="1637" cy="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中标</a:t>
              </a:r>
              <a:endParaRPr lang="en-US" altLang="zh-CN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algn="ctr"/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结果生成</a:t>
              </a:r>
              <a:endParaRPr lang="zh-CN" altLang="en-US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792714" y="3335641"/>
            <a:ext cx="1510665" cy="809625"/>
            <a:chOff x="1410" y="3002"/>
            <a:chExt cx="2379" cy="1275"/>
          </a:xfrm>
        </p:grpSpPr>
        <p:sp>
          <p:nvSpPr>
            <p:cNvPr id="45" name="object 78"/>
            <p:cNvSpPr/>
            <p:nvPr/>
          </p:nvSpPr>
          <p:spPr>
            <a:xfrm>
              <a:off x="1617" y="3002"/>
              <a:ext cx="2148" cy="1275"/>
            </a:xfrm>
            <a:prstGeom prst="rect">
              <a:avLst/>
            </a:prstGeom>
            <a:blipFill>
              <a:blip r:embed="rId1" cstate="print"/>
              <a:stretch>
                <a:fillRect/>
              </a:stretch>
            </a:blipFill>
            <a:ln>
              <a:solidFill>
                <a:srgbClr val="1E949A"/>
              </a:solidFill>
            </a:ln>
          </p:spPr>
          <p:txBody>
            <a:bodyPr wrap="square" lIns="0" tIns="0" rIns="0" bIns="0" rtlCol="0"/>
            <a:lstStyle/>
            <a:p>
              <a:pPr algn="ctr">
                <a:lnSpc>
                  <a:spcPct val="100000"/>
                </a:lnSpc>
              </a:pPr>
              <a:endParaRPr sz="1600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410" y="3197"/>
              <a:ext cx="2379" cy="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905" algn="ctr">
                <a:spcBef>
                  <a:spcPts val="235"/>
                </a:spcBef>
              </a:pPr>
              <a:r>
                <a:rPr lang="zh-CN" altLang="en-US" sz="1600" spc="-5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中标</a:t>
              </a:r>
              <a:endParaRPr lang="zh-CN" altLang="en-US" sz="1600" spc="-5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marL="1905" algn="ctr">
                <a:spcBef>
                  <a:spcPts val="235"/>
                </a:spcBef>
              </a:pPr>
              <a:r>
                <a:rPr lang="zh-CN" altLang="en-US" sz="1600" spc="-5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（</a:t>
              </a:r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成</a:t>
              </a:r>
              <a:r>
                <a:rPr lang="zh-CN" altLang="en-US" sz="1600" spc="-5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交</a:t>
              </a:r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）公示</a:t>
              </a:r>
              <a:endParaRPr lang="zh-CN" altLang="en-US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770312" y="3335641"/>
            <a:ext cx="697865" cy="809625"/>
            <a:chOff x="1292" y="3002"/>
            <a:chExt cx="1099" cy="1275"/>
          </a:xfrm>
        </p:grpSpPr>
        <p:sp>
          <p:nvSpPr>
            <p:cNvPr id="48" name="object 78"/>
            <p:cNvSpPr/>
            <p:nvPr/>
          </p:nvSpPr>
          <p:spPr>
            <a:xfrm>
              <a:off x="1293" y="3002"/>
              <a:ext cx="1098" cy="1275"/>
            </a:xfrm>
            <a:prstGeom prst="rect">
              <a:avLst/>
            </a:prstGeom>
            <a:blipFill>
              <a:blip r:embed="rId1" cstate="print"/>
              <a:stretch>
                <a:fillRect/>
              </a:stretch>
            </a:blipFill>
            <a:ln>
              <a:solidFill>
                <a:srgbClr val="1E949A"/>
              </a:solidFill>
            </a:ln>
          </p:spPr>
          <p:txBody>
            <a:bodyPr wrap="square" lIns="0" tIns="0" rIns="0" bIns="0" rtlCol="0"/>
            <a:lstStyle/>
            <a:p>
              <a:pPr algn="ctr">
                <a:lnSpc>
                  <a:spcPct val="100000"/>
                </a:lnSpc>
              </a:pPr>
              <a:endParaRPr sz="1600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292" y="3197"/>
              <a:ext cx="1089" cy="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项目</a:t>
              </a:r>
              <a:endParaRPr lang="en-US" altLang="zh-CN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algn="ctr"/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档案</a:t>
              </a:r>
              <a:endParaRPr lang="zh-CN" altLang="en-US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0911778" y="3335641"/>
            <a:ext cx="911079" cy="809625"/>
            <a:chOff x="1524" y="3002"/>
            <a:chExt cx="1109" cy="1275"/>
          </a:xfrm>
        </p:grpSpPr>
        <p:sp>
          <p:nvSpPr>
            <p:cNvPr id="51" name="object 78"/>
            <p:cNvSpPr/>
            <p:nvPr/>
          </p:nvSpPr>
          <p:spPr>
            <a:xfrm>
              <a:off x="1524" y="3002"/>
              <a:ext cx="1109" cy="1275"/>
            </a:xfrm>
            <a:prstGeom prst="rect">
              <a:avLst/>
            </a:prstGeom>
            <a:blipFill>
              <a:blip r:embed="rId1" cstate="print"/>
              <a:stretch>
                <a:fillRect/>
              </a:stretch>
            </a:blipFill>
            <a:ln>
              <a:solidFill>
                <a:srgbClr val="1E949A"/>
              </a:solidFill>
            </a:ln>
          </p:spPr>
          <p:txBody>
            <a:bodyPr wrap="square" lIns="0" tIns="0" rIns="0" bIns="0" rtlCol="0"/>
            <a:lstStyle/>
            <a:p>
              <a:pPr algn="ctr">
                <a:lnSpc>
                  <a:spcPct val="100000"/>
                </a:lnSpc>
              </a:pPr>
              <a:endParaRPr sz="1600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24" y="3197"/>
              <a:ext cx="1109" cy="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采购人</a:t>
              </a:r>
              <a:endParaRPr lang="zh-CN" altLang="en-US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algn="ctr"/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下载</a:t>
              </a:r>
              <a:endParaRPr lang="zh-CN" altLang="en-US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</p:grpSp>
      <p:cxnSp>
        <p:nvCxnSpPr>
          <p:cNvPr id="5" name="直接箭头连接符 4"/>
          <p:cNvCxnSpPr/>
          <p:nvPr/>
        </p:nvCxnSpPr>
        <p:spPr>
          <a:xfrm>
            <a:off x="1379175" y="3704991"/>
            <a:ext cx="4089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流程图: 手动操作 12"/>
          <p:cNvSpPr/>
          <p:nvPr/>
        </p:nvSpPr>
        <p:spPr>
          <a:xfrm>
            <a:off x="4571092" y="2380895"/>
            <a:ext cx="2797086" cy="443811"/>
          </a:xfrm>
          <a:prstGeom prst="flowChartManualOperation">
            <a:avLst/>
          </a:prstGeom>
          <a:solidFill>
            <a:srgbClr val="F6A500"/>
          </a:solidFill>
          <a:ln w="25400" cap="flat" cmpd="sng" algn="ctr">
            <a:noFill/>
            <a:prstDash val="solid"/>
          </a:ln>
          <a:effectLst>
            <a:softEdge rad="0"/>
          </a:effectLst>
        </p:spPr>
        <p:txBody>
          <a:bodyPr rtlCol="0" anchor="ctr"/>
          <a:lstStyle/>
          <a:p>
            <a:pPr algn="ctr"/>
            <a:r>
              <a:rPr lang="zh-CN" altLang="en-US" b="1" kern="0" dirty="0" smtClean="0">
                <a:solidFill>
                  <a:srgbClr val="FFFFFF"/>
                </a:solidFill>
                <a:latin typeface="+mj-ea"/>
              </a:rPr>
              <a:t>政府采购系统</a:t>
            </a:r>
            <a:endParaRPr lang="zh-CN" altLang="en-US" b="1" kern="0" dirty="0">
              <a:solidFill>
                <a:srgbClr val="FFFFFF"/>
              </a:solidFill>
              <a:latin typeface="+mj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4938695" y="3344458"/>
            <a:ext cx="1039495" cy="809625"/>
            <a:chOff x="1292" y="3002"/>
            <a:chExt cx="1637" cy="1275"/>
          </a:xfrm>
        </p:grpSpPr>
        <p:sp>
          <p:nvSpPr>
            <p:cNvPr id="75" name="object 78"/>
            <p:cNvSpPr/>
            <p:nvPr/>
          </p:nvSpPr>
          <p:spPr>
            <a:xfrm>
              <a:off x="1293" y="3002"/>
              <a:ext cx="1636" cy="1275"/>
            </a:xfrm>
            <a:prstGeom prst="rect">
              <a:avLst/>
            </a:prstGeom>
            <a:blipFill>
              <a:blip r:embed="rId1" cstate="print"/>
              <a:stretch>
                <a:fillRect/>
              </a:stretch>
            </a:blipFill>
            <a:ln>
              <a:solidFill>
                <a:srgbClr val="1E949A"/>
              </a:solidFill>
            </a:ln>
          </p:spPr>
          <p:txBody>
            <a:bodyPr wrap="square" lIns="0" tIns="0" rIns="0" bIns="0" rtlCol="0"/>
            <a:lstStyle/>
            <a:p>
              <a:pPr algn="ctr">
                <a:lnSpc>
                  <a:spcPct val="100000"/>
                </a:lnSpc>
              </a:pPr>
              <a:endParaRPr sz="1600"/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292" y="3197"/>
              <a:ext cx="1637" cy="9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dirty="0" smtClean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组织</a:t>
              </a:r>
              <a:endParaRPr lang="en-US" altLang="zh-CN" sz="1600" dirty="0" smtClean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  <a:p>
              <a:pPr algn="ctr"/>
              <a:r>
                <a:rPr lang="zh-CN" altLang="en-US" sz="1600" dirty="0">
                  <a:latin typeface="宋体" panose="02010600030101010101" pitchFamily="2" charset="-122"/>
                  <a:cs typeface="宋体" panose="02010600030101010101" pitchFamily="2" charset="-122"/>
                  <a:sym typeface="+mn-ea"/>
                </a:rPr>
                <a:t>招投标</a:t>
              </a:r>
              <a:endParaRPr lang="zh-CN" altLang="en-US" sz="1600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endParaRPr>
            </a:p>
          </p:txBody>
        </p:sp>
      </p:grpSp>
      <p:cxnSp>
        <p:nvCxnSpPr>
          <p:cNvPr id="79" name="直接箭头连接符 78"/>
          <p:cNvCxnSpPr>
            <a:endCxn id="70" idx="1"/>
          </p:cNvCxnSpPr>
          <p:nvPr/>
        </p:nvCxnSpPr>
        <p:spPr>
          <a:xfrm flipV="1">
            <a:off x="3568700" y="3772535"/>
            <a:ext cx="285750" cy="5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箭头连接符 79"/>
          <p:cNvCxnSpPr/>
          <p:nvPr/>
        </p:nvCxnSpPr>
        <p:spPr>
          <a:xfrm>
            <a:off x="4557395" y="3710940"/>
            <a:ext cx="3663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箭头连接符 80"/>
          <p:cNvCxnSpPr/>
          <p:nvPr/>
        </p:nvCxnSpPr>
        <p:spPr>
          <a:xfrm>
            <a:off x="6005630" y="3720231"/>
            <a:ext cx="4088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箭头连接符 101"/>
          <p:cNvCxnSpPr/>
          <p:nvPr/>
        </p:nvCxnSpPr>
        <p:spPr>
          <a:xfrm>
            <a:off x="7453936" y="3720231"/>
            <a:ext cx="4088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箭头连接符 103"/>
          <p:cNvCxnSpPr/>
          <p:nvPr/>
        </p:nvCxnSpPr>
        <p:spPr>
          <a:xfrm>
            <a:off x="9288139" y="3720231"/>
            <a:ext cx="4088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箭头连接符 105"/>
          <p:cNvCxnSpPr/>
          <p:nvPr/>
        </p:nvCxnSpPr>
        <p:spPr>
          <a:xfrm>
            <a:off x="10461827" y="3720231"/>
            <a:ext cx="4088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二、代理机构未进场业务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未进场招标采购标段生成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7896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未进场招标采购标段生成列表页面：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7625" y="1946910"/>
            <a:ext cx="9556757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未进场招标采购标段生成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项目基础信息、委托代理协议、标段信息新增、修改页面：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635" y="1946910"/>
            <a:ext cx="9904186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未进场招标采购标段生成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标段信息新增、修改页面：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5205" y="1946910"/>
            <a:ext cx="10005517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未进场招标采购标段生成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标段信息确认页面：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66495" y="1946910"/>
            <a:ext cx="1027335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未进场招标采购标段生成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保存后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标段信息状态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7155" y="1946910"/>
            <a:ext cx="9456923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未进场招标采购标段生成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确认后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标段信息状态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46785" y="1946910"/>
            <a:ext cx="948498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二、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未进场标段管理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未进场标段管理列表页面：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8420" y="1946910"/>
            <a:ext cx="9859010" cy="4679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未进场标段管理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上传招标文件页面：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4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32840" y="1946593"/>
            <a:ext cx="10193636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1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、招标公告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新增招标公告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9365" y="1946910"/>
            <a:ext cx="10067527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1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、招标公告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新增招标公告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70940" y="1946910"/>
            <a:ext cx="9513214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1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、招标公告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新增招标公告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01140" y="1946910"/>
            <a:ext cx="9457210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1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、招标公告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新增招标公告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1480" y="1946910"/>
            <a:ext cx="882994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未进场项目采购结果生成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未进场项目采购结果生成列表页面：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9160" y="1946910"/>
            <a:ext cx="10281285" cy="4679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未进场项目采购结果生成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未进场项目采购结果生成标段信息页面：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9160" y="1946910"/>
            <a:ext cx="9957757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未进场项目采购结果生成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未进场项目采购结果生成品目信息页面：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9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8580" y="1946593"/>
            <a:ext cx="9955067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未进场项目采购结果生成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未进场项目采购结果生成投标人信息页面：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0130" y="2073910"/>
            <a:ext cx="9896099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未进场项目采购结果生成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未进场项目采购结果生成评标专家信息页面：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5220" y="1946910"/>
            <a:ext cx="9942271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未进场项目采购结果生成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未进场项目采购结果生成中标结果附件信息页面：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5220" y="1946910"/>
            <a:ext cx="9942271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未进场项目采购结果生成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已生成中标结果的列表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0790" y="1946910"/>
            <a:ext cx="9957757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1" y="32829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、中标公告发布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中标公告新增页面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4775" y="1946910"/>
            <a:ext cx="9442954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1" y="32829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、中标公告发布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中标公告新增页面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0455" y="1946910"/>
            <a:ext cx="9470934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1" y="32829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中标公告发布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中标公告基础信息录入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8910" y="1946910"/>
            <a:ext cx="9627831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1" y="32829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中标公告发布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中标公告基础信息录入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4480" y="2058035"/>
            <a:ext cx="9499079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未进场招标采购结果查看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未进场招标采购结果查看列表页：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115" y="1946910"/>
            <a:ext cx="986555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未进场招标采购结果查看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项目档案上传：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29740" y="1974850"/>
            <a:ext cx="8733443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未进场招标采购结果查看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项目档案查看：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3175" y="1946910"/>
            <a:ext cx="10020188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898843" y="328295"/>
            <a:ext cx="103943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未进场招标采购结果查看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项目档案查看：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94840" y="1946910"/>
            <a:ext cx="8622030" cy="4679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重新创建标段信息：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04900" y="1946910"/>
            <a:ext cx="998253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二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、代理机构未进场业务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未进场项目管理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重新创建标段页面：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6475" y="1946910"/>
            <a:ext cx="991956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/>
          <p:nvPr/>
        </p:nvSpPr>
        <p:spPr>
          <a:xfrm>
            <a:off x="5376863" y="1016000"/>
            <a:ext cx="407988" cy="4079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3" name="Oval 4"/>
          <p:cNvSpPr/>
          <p:nvPr/>
        </p:nvSpPr>
        <p:spPr>
          <a:xfrm>
            <a:off x="2124075" y="4413250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4" name="Oval 6"/>
          <p:cNvSpPr/>
          <p:nvPr/>
        </p:nvSpPr>
        <p:spPr>
          <a:xfrm>
            <a:off x="6792913" y="5408613"/>
            <a:ext cx="766763" cy="76517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5" name="Group 40"/>
          <p:cNvGrpSpPr/>
          <p:nvPr/>
        </p:nvGrpSpPr>
        <p:grpSpPr>
          <a:xfrm>
            <a:off x="1314450" y="1389063"/>
            <a:ext cx="4381500" cy="4389437"/>
            <a:chOff x="3692576" y="1742634"/>
            <a:chExt cx="2790379" cy="2796023"/>
          </a:xfrm>
        </p:grpSpPr>
        <p:grpSp>
          <p:nvGrpSpPr>
            <p:cNvPr id="46085" name="组合 79"/>
            <p:cNvGrpSpPr/>
            <p:nvPr/>
          </p:nvGrpSpPr>
          <p:grpSpPr>
            <a:xfrm>
              <a:off x="3692576" y="1742634"/>
              <a:ext cx="2790379" cy="2796023"/>
              <a:chOff x="6379729" y="2488774"/>
              <a:chExt cx="2513016" cy="2513016"/>
            </a:xfrm>
          </p:grpSpPr>
          <p:sp>
            <p:nvSpPr>
              <p:cNvPr id="8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任意多边形 83"/>
              <p:cNvSpPr/>
              <p:nvPr/>
            </p:nvSpPr>
            <p:spPr>
              <a:xfrm rot="16377237">
                <a:off x="6409518" y="2506881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" name="椭圆 80"/>
            <p:cNvSpPr/>
            <p:nvPr/>
          </p:nvSpPr>
          <p:spPr bwMode="auto">
            <a:xfrm>
              <a:off x="4101618" y="2137562"/>
              <a:ext cx="2016471" cy="2020558"/>
            </a:xfrm>
            <a:prstGeom prst="ellipse">
              <a:avLst/>
            </a:prstGeom>
            <a:blipFill dpi="0" rotWithShape="1"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" name="Oval 8"/>
          <p:cNvSpPr/>
          <p:nvPr/>
        </p:nvSpPr>
        <p:spPr>
          <a:xfrm>
            <a:off x="4443413" y="2208213"/>
            <a:ext cx="538163" cy="53816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1" name="Oval 9"/>
          <p:cNvSpPr/>
          <p:nvPr/>
        </p:nvSpPr>
        <p:spPr>
          <a:xfrm>
            <a:off x="2762250" y="1522413"/>
            <a:ext cx="554038" cy="5524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2" name="Oval 10"/>
          <p:cNvSpPr/>
          <p:nvPr/>
        </p:nvSpPr>
        <p:spPr>
          <a:xfrm>
            <a:off x="8203565" y="1194435"/>
            <a:ext cx="1373188" cy="137477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en-US" altLang="zh-CN" sz="8000" b="1" strike="noStrike" noProof="1"/>
              <a:t>3</a:t>
            </a:r>
            <a:endParaRPr lang="en-US" altLang="zh-CN" sz="8000" b="1" strike="noStrike" noProof="1"/>
          </a:p>
        </p:txBody>
      </p:sp>
      <p:sp>
        <p:nvSpPr>
          <p:cNvPr id="13" name="Oval 11"/>
          <p:cNvSpPr/>
          <p:nvPr/>
        </p:nvSpPr>
        <p:spPr>
          <a:xfrm>
            <a:off x="3236913" y="419100"/>
            <a:ext cx="739775" cy="739775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4" name="Oval 12"/>
          <p:cNvSpPr/>
          <p:nvPr/>
        </p:nvSpPr>
        <p:spPr>
          <a:xfrm>
            <a:off x="3086100" y="5791200"/>
            <a:ext cx="230188" cy="230188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5" name="Oval 13"/>
          <p:cNvSpPr/>
          <p:nvPr/>
        </p:nvSpPr>
        <p:spPr>
          <a:xfrm>
            <a:off x="587375" y="3006725"/>
            <a:ext cx="554038" cy="5540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6" name="Oval 14"/>
          <p:cNvSpPr/>
          <p:nvPr/>
        </p:nvSpPr>
        <p:spPr>
          <a:xfrm>
            <a:off x="6084888" y="3848100"/>
            <a:ext cx="473075" cy="471488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17" name="Group 31"/>
          <p:cNvGrpSpPr/>
          <p:nvPr/>
        </p:nvGrpSpPr>
        <p:grpSpPr>
          <a:xfrm>
            <a:off x="5056188" y="2297113"/>
            <a:ext cx="985837" cy="987425"/>
            <a:chOff x="5055555" y="2012177"/>
            <a:chExt cx="986490" cy="986490"/>
          </a:xfrm>
        </p:grpSpPr>
        <p:sp>
          <p:nvSpPr>
            <p:cNvPr id="18" name="Oval 32"/>
            <p:cNvSpPr/>
            <p:nvPr/>
          </p:nvSpPr>
          <p:spPr>
            <a:xfrm>
              <a:off x="5055555" y="2012177"/>
              <a:ext cx="986490" cy="98649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46098" name="Picture 3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15617" y="2133970"/>
              <a:ext cx="576050" cy="57605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0" name="Group 34"/>
          <p:cNvGrpSpPr/>
          <p:nvPr/>
        </p:nvGrpSpPr>
        <p:grpSpPr>
          <a:xfrm>
            <a:off x="1331913" y="1423988"/>
            <a:ext cx="914400" cy="914400"/>
            <a:chOff x="1664298" y="1454017"/>
            <a:chExt cx="914400" cy="914400"/>
          </a:xfrm>
        </p:grpSpPr>
        <p:sp>
          <p:nvSpPr>
            <p:cNvPr id="21" name="Oval 35"/>
            <p:cNvSpPr/>
            <p:nvPr/>
          </p:nvSpPr>
          <p:spPr>
            <a:xfrm>
              <a:off x="1664298" y="1454017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46101" name="Picture 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88400" y="1543797"/>
              <a:ext cx="679285" cy="67928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" name="Oval 6"/>
          <p:cNvSpPr/>
          <p:nvPr/>
        </p:nvSpPr>
        <p:spPr>
          <a:xfrm>
            <a:off x="8023225" y="5721350"/>
            <a:ext cx="268288" cy="2682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24" name="TextBox 12"/>
          <p:cNvSpPr txBox="1"/>
          <p:nvPr/>
        </p:nvSpPr>
        <p:spPr>
          <a:xfrm>
            <a:off x="6793230" y="3017838"/>
            <a:ext cx="505968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4800" b="1" dirty="0">
                <a:latin typeface="Arial" panose="020B0604020202020204" pitchFamily="34" charset="0"/>
                <a:ea typeface="微软雅黑" panose="020B0503020204020204" charset="-122"/>
              </a:rPr>
              <a:t>代理机构进场业务</a:t>
            </a:r>
            <a:endParaRPr lang="zh-CN" altLang="en-US" sz="4800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23" grpId="0" bldLvl="0" animBg="1"/>
      <p:bldP spid="2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41986" name="TextBox 12"/>
          <p:cNvSpPr txBox="1"/>
          <p:nvPr/>
        </p:nvSpPr>
        <p:spPr>
          <a:xfrm>
            <a:off x="3115597" y="328344"/>
            <a:ext cx="6279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流程图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1" descr="C:\Users\Administrator\Desktop\政府采购进场项目流程0.png政府采购进场项目流程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216794" y="247"/>
            <a:ext cx="11758412" cy="14270990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17176 L -0.00755 -1.04051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8" y="-4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2270443" y="328295"/>
            <a:ext cx="76511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招标项目管理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招标项目管理列表页面：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4585" y="1946910"/>
            <a:ext cx="9942271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2270443" y="328295"/>
            <a:ext cx="76511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招标项目管理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招标项目管理列表页面：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4105" y="2065655"/>
            <a:ext cx="10004507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2270443" y="328295"/>
            <a:ext cx="76511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招标项目管理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招标项目管理新增页面：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62368" y="1946593"/>
            <a:ext cx="9668674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2270443" y="328295"/>
            <a:ext cx="76511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招标项目管理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招标项目管理新增页面：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6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8385" y="1946910"/>
            <a:ext cx="9572742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2270443" y="328295"/>
            <a:ext cx="76511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招标项目管理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招标项目管理新增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-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分包信息页面：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6040" y="1946910"/>
            <a:ext cx="9520417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2270443" y="328295"/>
            <a:ext cx="76511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招标项目管理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招标项目的新增、确认：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6060" y="1946910"/>
            <a:ext cx="9550876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1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三、招标公告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新增招标公告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9365" y="1946910"/>
            <a:ext cx="10067527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1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三、招标公告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新增招标公告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52880" y="2049145"/>
            <a:ext cx="9513214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1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三、招标公告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新增招标公告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01140" y="1946910"/>
            <a:ext cx="9457210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632961" y="328295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三、招标公告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新增招标公告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81480" y="1946910"/>
            <a:ext cx="882994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1" y="32829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三、中标公告发布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中标公告新增页面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4775" y="1946910"/>
            <a:ext cx="9442954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1" y="32829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三、中标公告发布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中标公告新增页面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2070" y="1946910"/>
            <a:ext cx="9983511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1" y="32829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中标公告发布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中标公告基础信息录入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38910" y="1946910"/>
            <a:ext cx="9627831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1" y="32829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中标公告发布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中标公告基础信息录入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54480" y="2058035"/>
            <a:ext cx="9499079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招标项目标段管理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招标项目标段管理列表页面：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1910" y="1946910"/>
            <a:ext cx="10051698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招标项目标段管理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招标项目标段重新招标页面：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6835" y="2058035"/>
            <a:ext cx="9499079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招标采购结果查询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招标采购结果查询列表页面：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7025" y="1946910"/>
            <a:ext cx="11539495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招标采购结果查询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招标采购结果查询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-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项目档案详情页面：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7" name="图片 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7410" y="1946910"/>
            <a:ext cx="10457875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1813243" y="328295"/>
            <a:ext cx="85655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三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、代理机构进场业务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招标采购结果查询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招标采购结果查询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-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项目档案详情页面：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8" name="图片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89673" y="1946910"/>
            <a:ext cx="10337104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/>
          <p:nvPr/>
        </p:nvSpPr>
        <p:spPr>
          <a:xfrm>
            <a:off x="5376863" y="1016000"/>
            <a:ext cx="407988" cy="4079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3" name="Oval 4"/>
          <p:cNvSpPr/>
          <p:nvPr/>
        </p:nvSpPr>
        <p:spPr>
          <a:xfrm>
            <a:off x="2124075" y="4413250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4" name="Oval 6"/>
          <p:cNvSpPr/>
          <p:nvPr/>
        </p:nvSpPr>
        <p:spPr>
          <a:xfrm>
            <a:off x="6792913" y="5408613"/>
            <a:ext cx="766763" cy="76517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5" name="Group 40"/>
          <p:cNvGrpSpPr/>
          <p:nvPr/>
        </p:nvGrpSpPr>
        <p:grpSpPr>
          <a:xfrm>
            <a:off x="1314450" y="1389063"/>
            <a:ext cx="4381500" cy="4389437"/>
            <a:chOff x="3692576" y="1742634"/>
            <a:chExt cx="2790379" cy="2796023"/>
          </a:xfrm>
        </p:grpSpPr>
        <p:grpSp>
          <p:nvGrpSpPr>
            <p:cNvPr id="37893" name="组合 79"/>
            <p:cNvGrpSpPr/>
            <p:nvPr/>
          </p:nvGrpSpPr>
          <p:grpSpPr>
            <a:xfrm>
              <a:off x="3692576" y="1742634"/>
              <a:ext cx="2790379" cy="2796023"/>
              <a:chOff x="6379729" y="2488774"/>
              <a:chExt cx="2513016" cy="2513016"/>
            </a:xfrm>
          </p:grpSpPr>
          <p:sp>
            <p:nvSpPr>
              <p:cNvPr id="8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任意多边形 83"/>
              <p:cNvSpPr/>
              <p:nvPr/>
            </p:nvSpPr>
            <p:spPr>
              <a:xfrm rot="16377237">
                <a:off x="6409518" y="2506881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" name="椭圆 80"/>
            <p:cNvSpPr/>
            <p:nvPr/>
          </p:nvSpPr>
          <p:spPr bwMode="auto">
            <a:xfrm>
              <a:off x="4101618" y="2137562"/>
              <a:ext cx="2016471" cy="2020558"/>
            </a:xfrm>
            <a:prstGeom prst="ellipse">
              <a:avLst/>
            </a:prstGeom>
            <a:blipFill dpi="0" rotWithShape="1"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" name="Oval 8"/>
          <p:cNvSpPr/>
          <p:nvPr/>
        </p:nvSpPr>
        <p:spPr>
          <a:xfrm>
            <a:off x="4443413" y="2208213"/>
            <a:ext cx="538163" cy="53816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1" name="Oval 9"/>
          <p:cNvSpPr/>
          <p:nvPr/>
        </p:nvSpPr>
        <p:spPr>
          <a:xfrm>
            <a:off x="2762250" y="1522413"/>
            <a:ext cx="554038" cy="5524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2" name="Oval 10"/>
          <p:cNvSpPr/>
          <p:nvPr/>
        </p:nvSpPr>
        <p:spPr>
          <a:xfrm>
            <a:off x="8291830" y="1194435"/>
            <a:ext cx="1373188" cy="137477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en-US" sz="8000" b="1" strike="noStrike" noProof="1"/>
              <a:t>4</a:t>
            </a:r>
            <a:endParaRPr lang="en-US" sz="8000" b="1" strike="noStrike" noProof="1"/>
          </a:p>
        </p:txBody>
      </p:sp>
      <p:sp>
        <p:nvSpPr>
          <p:cNvPr id="13" name="Oval 11"/>
          <p:cNvSpPr/>
          <p:nvPr/>
        </p:nvSpPr>
        <p:spPr>
          <a:xfrm>
            <a:off x="3236913" y="419100"/>
            <a:ext cx="739775" cy="739775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4" name="Oval 12"/>
          <p:cNvSpPr/>
          <p:nvPr/>
        </p:nvSpPr>
        <p:spPr>
          <a:xfrm>
            <a:off x="3086100" y="5791200"/>
            <a:ext cx="230188" cy="230188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5" name="Oval 13"/>
          <p:cNvSpPr/>
          <p:nvPr/>
        </p:nvSpPr>
        <p:spPr>
          <a:xfrm>
            <a:off x="587375" y="3006725"/>
            <a:ext cx="554038" cy="5540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6" name="Oval 14"/>
          <p:cNvSpPr/>
          <p:nvPr/>
        </p:nvSpPr>
        <p:spPr>
          <a:xfrm>
            <a:off x="6084888" y="3848100"/>
            <a:ext cx="473075" cy="471488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17" name="Group 31"/>
          <p:cNvGrpSpPr/>
          <p:nvPr/>
        </p:nvGrpSpPr>
        <p:grpSpPr>
          <a:xfrm>
            <a:off x="5056188" y="2297113"/>
            <a:ext cx="985837" cy="987425"/>
            <a:chOff x="5055555" y="2012177"/>
            <a:chExt cx="986490" cy="986490"/>
          </a:xfrm>
        </p:grpSpPr>
        <p:sp>
          <p:nvSpPr>
            <p:cNvPr id="18" name="Oval 32"/>
            <p:cNvSpPr/>
            <p:nvPr/>
          </p:nvSpPr>
          <p:spPr>
            <a:xfrm>
              <a:off x="5055555" y="2012177"/>
              <a:ext cx="986490" cy="98649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37906" name="Picture 3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15617" y="2133970"/>
              <a:ext cx="576050" cy="57605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0" name="Group 34"/>
          <p:cNvGrpSpPr/>
          <p:nvPr/>
        </p:nvGrpSpPr>
        <p:grpSpPr>
          <a:xfrm>
            <a:off x="1331913" y="1423988"/>
            <a:ext cx="914400" cy="914400"/>
            <a:chOff x="1664298" y="1454017"/>
            <a:chExt cx="914400" cy="914400"/>
          </a:xfrm>
        </p:grpSpPr>
        <p:sp>
          <p:nvSpPr>
            <p:cNvPr id="21" name="Oval 35"/>
            <p:cNvSpPr/>
            <p:nvPr/>
          </p:nvSpPr>
          <p:spPr>
            <a:xfrm>
              <a:off x="1664298" y="1454017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37909" name="Picture 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88400" y="1543797"/>
              <a:ext cx="679285" cy="67928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" name="Oval 6"/>
          <p:cNvSpPr/>
          <p:nvPr/>
        </p:nvSpPr>
        <p:spPr>
          <a:xfrm>
            <a:off x="8023225" y="5721350"/>
            <a:ext cx="268288" cy="2682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24" name="TextBox 12"/>
          <p:cNvSpPr txBox="1"/>
          <p:nvPr/>
        </p:nvSpPr>
        <p:spPr>
          <a:xfrm>
            <a:off x="7668260" y="3284538"/>
            <a:ext cx="2621280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zh-CN" altLang="en-US" sz="4800" b="1" dirty="0">
                <a:sym typeface="+mn-ea"/>
              </a:rPr>
              <a:t>单点登录</a:t>
            </a:r>
            <a:endParaRPr lang="zh-CN" altLang="en-US" sz="4800" b="1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 algn="l"/>
            <a:endParaRPr lang="zh-CN" altLang="en-US" sz="4800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23" grpId="0" bldLvl="0" animBg="1"/>
      <p:bldP spid="2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2270443" y="328295"/>
            <a:ext cx="76511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四、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单点登录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访问公共资源交易中心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访问公共资源交易中心菜单列表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15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0610" y="1946593"/>
            <a:ext cx="10388471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2270443" y="328295"/>
            <a:ext cx="76511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四、单点登录</a:t>
            </a:r>
            <a:r>
              <a:rPr lang="en-US" altLang="zh-CN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-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访问公共资源交易中心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公共资源交易系统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4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7105" y="1946593"/>
            <a:ext cx="10257764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/>
          <p:nvPr/>
        </p:nvSpPr>
        <p:spPr>
          <a:xfrm>
            <a:off x="5376863" y="1016000"/>
            <a:ext cx="407988" cy="4079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3" name="Oval 4"/>
          <p:cNvSpPr/>
          <p:nvPr/>
        </p:nvSpPr>
        <p:spPr>
          <a:xfrm>
            <a:off x="2124075" y="4413250"/>
            <a:ext cx="914400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4" name="Oval 6"/>
          <p:cNvSpPr/>
          <p:nvPr/>
        </p:nvSpPr>
        <p:spPr>
          <a:xfrm>
            <a:off x="6792913" y="5408613"/>
            <a:ext cx="766763" cy="76517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5" name="Group 40"/>
          <p:cNvGrpSpPr/>
          <p:nvPr/>
        </p:nvGrpSpPr>
        <p:grpSpPr>
          <a:xfrm>
            <a:off x="1314450" y="1389063"/>
            <a:ext cx="4381500" cy="4389437"/>
            <a:chOff x="3692576" y="1742634"/>
            <a:chExt cx="2790379" cy="2796023"/>
          </a:xfrm>
        </p:grpSpPr>
        <p:grpSp>
          <p:nvGrpSpPr>
            <p:cNvPr id="37893" name="组合 79"/>
            <p:cNvGrpSpPr/>
            <p:nvPr/>
          </p:nvGrpSpPr>
          <p:grpSpPr>
            <a:xfrm>
              <a:off x="3692576" y="1742634"/>
              <a:ext cx="2790379" cy="2796023"/>
              <a:chOff x="6379729" y="2488774"/>
              <a:chExt cx="2513016" cy="2513016"/>
            </a:xfrm>
          </p:grpSpPr>
          <p:sp>
            <p:nvSpPr>
              <p:cNvPr id="8" name="任意多边形 82"/>
              <p:cNvSpPr/>
              <p:nvPr/>
            </p:nvSpPr>
            <p:spPr>
              <a:xfrm rot="3738964">
                <a:off x="6379729" y="2488774"/>
                <a:ext cx="2513016" cy="2513016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17000">
                    <a:srgbClr val="FFFFFF"/>
                  </a:gs>
                  <a:gs pos="88000">
                    <a:srgbClr val="FFFFFF">
                      <a:lumMod val="72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outerShdw blurRad="127000" dist="63500" dir="7380000" sx="102000" sy="102000" algn="tr" rotWithShape="0">
                  <a:prstClr val="black">
                    <a:alpha val="39000"/>
                  </a:prstClr>
                </a:outerShdw>
              </a:effectLst>
            </p:spPr>
            <p:txBody>
              <a:bodyPr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任意多边形 83"/>
              <p:cNvSpPr/>
              <p:nvPr/>
            </p:nvSpPr>
            <p:spPr>
              <a:xfrm rot="16377237">
                <a:off x="6409518" y="2506881"/>
                <a:ext cx="2476803" cy="2476800"/>
              </a:xfrm>
              <a:custGeom>
                <a:avLst/>
                <a:gdLst>
                  <a:gd name="connsiteX0" fmla="*/ 0 w 1800200"/>
                  <a:gd name="connsiteY0" fmla="*/ 900100 h 1800200"/>
                  <a:gd name="connsiteX1" fmla="*/ 263634 w 1800200"/>
                  <a:gd name="connsiteY1" fmla="*/ 263633 h 1800200"/>
                  <a:gd name="connsiteX2" fmla="*/ 900101 w 1800200"/>
                  <a:gd name="connsiteY2" fmla="*/ 1 h 1800200"/>
                  <a:gd name="connsiteX3" fmla="*/ 1536568 w 1800200"/>
                  <a:gd name="connsiteY3" fmla="*/ 263635 h 1800200"/>
                  <a:gd name="connsiteX4" fmla="*/ 1800200 w 1800200"/>
                  <a:gd name="connsiteY4" fmla="*/ 900102 h 1800200"/>
                  <a:gd name="connsiteX5" fmla="*/ 1536567 w 1800200"/>
                  <a:gd name="connsiteY5" fmla="*/ 1536569 h 1800200"/>
                  <a:gd name="connsiteX6" fmla="*/ 900100 w 1800200"/>
                  <a:gd name="connsiteY6" fmla="*/ 1800202 h 1800200"/>
                  <a:gd name="connsiteX7" fmla="*/ 263633 w 1800200"/>
                  <a:gd name="connsiteY7" fmla="*/ 1536568 h 1800200"/>
                  <a:gd name="connsiteX8" fmla="*/ 0 w 1800200"/>
                  <a:gd name="connsiteY8" fmla="*/ 900101 h 1800200"/>
                  <a:gd name="connsiteX9" fmla="*/ 0 w 1800200"/>
                  <a:gd name="connsiteY9" fmla="*/ 900100 h 1800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0" h="1800200">
                    <a:moveTo>
                      <a:pt x="0" y="900100"/>
                    </a:moveTo>
                    <a:cubicBezTo>
                      <a:pt x="0" y="661379"/>
                      <a:pt x="94832" y="432435"/>
                      <a:pt x="263634" y="263633"/>
                    </a:cubicBezTo>
                    <a:cubicBezTo>
                      <a:pt x="432436" y="94832"/>
                      <a:pt x="661380" y="0"/>
                      <a:pt x="900101" y="1"/>
                    </a:cubicBezTo>
                    <a:cubicBezTo>
                      <a:pt x="1138822" y="1"/>
                      <a:pt x="1367766" y="94833"/>
                      <a:pt x="1536568" y="263635"/>
                    </a:cubicBezTo>
                    <a:cubicBezTo>
                      <a:pt x="1705369" y="432437"/>
                      <a:pt x="1800201" y="661381"/>
                      <a:pt x="1800200" y="900102"/>
                    </a:cubicBezTo>
                    <a:cubicBezTo>
                      <a:pt x="1800200" y="1138823"/>
                      <a:pt x="1705368" y="1367767"/>
                      <a:pt x="1536567" y="1536569"/>
                    </a:cubicBezTo>
                    <a:cubicBezTo>
                      <a:pt x="1367765" y="1705371"/>
                      <a:pt x="1138821" y="1800202"/>
                      <a:pt x="900100" y="1800202"/>
                    </a:cubicBezTo>
                    <a:cubicBezTo>
                      <a:pt x="661379" y="1800202"/>
                      <a:pt x="432435" y="1705370"/>
                      <a:pt x="263633" y="1536568"/>
                    </a:cubicBezTo>
                    <a:cubicBezTo>
                      <a:pt x="94832" y="1367766"/>
                      <a:pt x="0" y="1138822"/>
                      <a:pt x="0" y="900101"/>
                    </a:cubicBezTo>
                    <a:lnTo>
                      <a:pt x="0" y="900100"/>
                    </a:lnTo>
                    <a:close/>
                  </a:path>
                </a:pathLst>
              </a:custGeom>
              <a:gradFill flip="none" rotWithShape="1">
                <a:gsLst>
                  <a:gs pos="29000">
                    <a:srgbClr val="FFFFFF"/>
                  </a:gs>
                  <a:gs pos="98000">
                    <a:srgbClr val="FFFFFF">
                      <a:lumMod val="75000"/>
                    </a:srgbClr>
                  </a:gs>
                </a:gsLst>
                <a:lin ang="2700000" scaled="1"/>
                <a:tileRect/>
              </a:gradFill>
              <a:ln w="25400" cap="flat" cmpd="sng" algn="ctr">
                <a:noFill/>
                <a:prstDash val="solid"/>
              </a:ln>
              <a:effectLst>
                <a:softEdge rad="0"/>
              </a:effectLst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" name="椭圆 80"/>
            <p:cNvSpPr/>
            <p:nvPr/>
          </p:nvSpPr>
          <p:spPr bwMode="auto">
            <a:xfrm>
              <a:off x="4101618" y="2137562"/>
              <a:ext cx="2016471" cy="2020558"/>
            </a:xfrm>
            <a:prstGeom prst="ellipse">
              <a:avLst/>
            </a:prstGeom>
            <a:blipFill dpi="0" rotWithShape="1">
              <a:blip r:embed="rId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25400" cap="flat" cmpd="sng" algn="ctr">
              <a:noFill/>
              <a:prstDash val="solid"/>
            </a:ln>
            <a:effectLst>
              <a:innerShdw blurRad="63500" dist="25400" dir="18660000">
                <a:prstClr val="black">
                  <a:alpha val="35000"/>
                </a:prstClr>
              </a:innerShdw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" name="Oval 8"/>
          <p:cNvSpPr/>
          <p:nvPr/>
        </p:nvSpPr>
        <p:spPr>
          <a:xfrm>
            <a:off x="4443413" y="2208213"/>
            <a:ext cx="538163" cy="53816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1" name="Oval 9"/>
          <p:cNvSpPr/>
          <p:nvPr/>
        </p:nvSpPr>
        <p:spPr>
          <a:xfrm>
            <a:off x="2762250" y="1522413"/>
            <a:ext cx="554038" cy="5524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2" name="Oval 10"/>
          <p:cNvSpPr/>
          <p:nvPr/>
        </p:nvSpPr>
        <p:spPr>
          <a:xfrm>
            <a:off x="8291830" y="1194435"/>
            <a:ext cx="1373188" cy="137477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en-US" sz="8000" b="1" strike="noStrike" noProof="1"/>
              <a:t>5</a:t>
            </a:r>
            <a:endParaRPr lang="en-US" sz="8000" b="1" strike="noStrike" noProof="1"/>
          </a:p>
        </p:txBody>
      </p:sp>
      <p:sp>
        <p:nvSpPr>
          <p:cNvPr id="13" name="Oval 11"/>
          <p:cNvSpPr/>
          <p:nvPr/>
        </p:nvSpPr>
        <p:spPr>
          <a:xfrm>
            <a:off x="3236913" y="419100"/>
            <a:ext cx="739775" cy="739775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4" name="Oval 12"/>
          <p:cNvSpPr/>
          <p:nvPr/>
        </p:nvSpPr>
        <p:spPr>
          <a:xfrm>
            <a:off x="3086100" y="5791200"/>
            <a:ext cx="230188" cy="230188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5" name="Oval 13"/>
          <p:cNvSpPr/>
          <p:nvPr/>
        </p:nvSpPr>
        <p:spPr>
          <a:xfrm>
            <a:off x="587375" y="3006725"/>
            <a:ext cx="554038" cy="554038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16" name="Oval 14"/>
          <p:cNvSpPr/>
          <p:nvPr/>
        </p:nvSpPr>
        <p:spPr>
          <a:xfrm>
            <a:off x="6084888" y="3848100"/>
            <a:ext cx="473075" cy="471488"/>
          </a:xfrm>
          <a:prstGeom prst="ellipse">
            <a:avLst/>
          </a:prstGeom>
          <a:solidFill>
            <a:srgbClr val="F6A50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grpSp>
        <p:nvGrpSpPr>
          <p:cNvPr id="17" name="Group 31"/>
          <p:cNvGrpSpPr/>
          <p:nvPr/>
        </p:nvGrpSpPr>
        <p:grpSpPr>
          <a:xfrm>
            <a:off x="5056188" y="2297113"/>
            <a:ext cx="985837" cy="987425"/>
            <a:chOff x="5055555" y="2012177"/>
            <a:chExt cx="986490" cy="986490"/>
          </a:xfrm>
        </p:grpSpPr>
        <p:sp>
          <p:nvSpPr>
            <p:cNvPr id="18" name="Oval 32"/>
            <p:cNvSpPr/>
            <p:nvPr/>
          </p:nvSpPr>
          <p:spPr>
            <a:xfrm>
              <a:off x="5055555" y="2012177"/>
              <a:ext cx="986490" cy="986490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37906" name="Picture 3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15617" y="2133970"/>
              <a:ext cx="576050" cy="57605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0" name="Group 34"/>
          <p:cNvGrpSpPr/>
          <p:nvPr/>
        </p:nvGrpSpPr>
        <p:grpSpPr>
          <a:xfrm>
            <a:off x="1331913" y="1423988"/>
            <a:ext cx="914400" cy="914400"/>
            <a:chOff x="1664298" y="1454017"/>
            <a:chExt cx="914400" cy="914400"/>
          </a:xfrm>
        </p:grpSpPr>
        <p:sp>
          <p:nvSpPr>
            <p:cNvPr id="21" name="Oval 35"/>
            <p:cNvSpPr/>
            <p:nvPr/>
          </p:nvSpPr>
          <p:spPr>
            <a:xfrm>
              <a:off x="1664298" y="1454017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/>
              <a:endParaRPr lang="en-US" sz="2400" strike="noStrike" noProof="1"/>
            </a:p>
          </p:txBody>
        </p:sp>
        <p:pic>
          <p:nvPicPr>
            <p:cNvPr id="37909" name="Picture 3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88400" y="1543797"/>
              <a:ext cx="679285" cy="67928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" name="Oval 6"/>
          <p:cNvSpPr/>
          <p:nvPr/>
        </p:nvSpPr>
        <p:spPr>
          <a:xfrm>
            <a:off x="8023225" y="5721350"/>
            <a:ext cx="268288" cy="268288"/>
          </a:xfrm>
          <a:prstGeom prst="ellipse">
            <a:avLst/>
          </a:prstGeom>
          <a:solidFill>
            <a:srgbClr val="25B7C0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z="2400" strike="noStrike" noProof="1"/>
          </a:p>
        </p:txBody>
      </p:sp>
      <p:sp>
        <p:nvSpPr>
          <p:cNvPr id="24" name="TextBox 12"/>
          <p:cNvSpPr txBox="1"/>
          <p:nvPr/>
        </p:nvSpPr>
        <p:spPr>
          <a:xfrm>
            <a:off x="6558280" y="2873693"/>
            <a:ext cx="4450080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en-US" altLang="zh-CN" sz="4800" b="1" dirty="0">
                <a:sym typeface="+mn-ea"/>
              </a:rPr>
              <a:t>      </a:t>
            </a:r>
            <a:r>
              <a:rPr lang="zh-CN" altLang="en-US" sz="4800" b="1" dirty="0">
                <a:sym typeface="+mn-ea"/>
              </a:rPr>
              <a:t>代理机构</a:t>
            </a:r>
            <a:endParaRPr lang="zh-CN" altLang="en-US" sz="4800" b="1" dirty="0">
              <a:sym typeface="+mn-ea"/>
            </a:endParaRPr>
          </a:p>
          <a:p>
            <a:pPr algn="l"/>
            <a:r>
              <a:rPr lang="zh-CN" altLang="en-US" sz="4800" b="1" dirty="0">
                <a:sym typeface="+mn-ea"/>
              </a:rPr>
              <a:t>公告联系人管理</a:t>
            </a:r>
            <a:endParaRPr lang="zh-CN" altLang="en-US" sz="4800" b="1" dirty="0">
              <a:latin typeface="Arial" panose="020B0604020202020204" pitchFamily="34" charset="0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23" grpId="0" bldLvl="0" animBg="1"/>
      <p:bldP spid="2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3032761" y="328295"/>
            <a:ext cx="6126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五、代理机构公告联系人管理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代理机构联系人管理列表页面：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8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40130" y="2043430"/>
            <a:ext cx="10111981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3032761" y="328295"/>
            <a:ext cx="6126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五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、代理机构公告联系人管理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代理机构联系人管理项目联系人新增页面：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9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3960" y="1946910"/>
            <a:ext cx="9988098" cy="471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3032761" y="328295"/>
            <a:ext cx="6126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五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、代理机构公告联系人管理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代理机构联系人管理项目地址信息新增页面：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51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8700" y="1946910"/>
            <a:ext cx="10565765" cy="4716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3032761" y="328295"/>
            <a:ext cx="6126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五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、代理机构公告联系人管理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公告新增页面：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88745" y="2072005"/>
            <a:ext cx="9415140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3032761" y="328295"/>
            <a:ext cx="6126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sym typeface="+mn-ea"/>
              </a:rPr>
              <a:t>五</a:t>
            </a:r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、代理机构公告联系人管理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3" name="文本框 3"/>
          <p:cNvSpPr txBox="1"/>
          <p:nvPr/>
        </p:nvSpPr>
        <p:spPr>
          <a:xfrm>
            <a:off x="0" y="1301750"/>
            <a:ext cx="1043178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</a:t>
            </a:r>
            <a:r>
              <a:rPr 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公告选择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页面：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58875" y="2045970"/>
            <a:ext cx="9527392" cy="46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0"/>
            <a:ext cx="12192000" cy="130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zh-CN" altLang="en-US" strike="noStrike" noProof="1"/>
          </a:p>
        </p:txBody>
      </p:sp>
      <p:sp>
        <p:nvSpPr>
          <p:cNvPr id="34" name="TextBox 12"/>
          <p:cNvSpPr txBox="1"/>
          <p:nvPr/>
        </p:nvSpPr>
        <p:spPr>
          <a:xfrm>
            <a:off x="4175760" y="377825"/>
            <a:ext cx="3840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六、服务联系方式</a:t>
            </a:r>
            <a:endParaRPr lang="zh-CN" altLang="en-US" sz="36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993775" y="1624013"/>
            <a:ext cx="9636125" cy="3835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8852" name="文本框 18"/>
          <p:cNvSpPr txBox="1"/>
          <p:nvPr/>
        </p:nvSpPr>
        <p:spPr>
          <a:xfrm>
            <a:off x="1385888" y="2347278"/>
            <a:ext cx="9080500" cy="193802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lvl="2" indent="0" eaLnBrk="1" hangingPunct="1">
              <a:lnSpc>
                <a:spcPct val="250000"/>
              </a:lnSpc>
              <a:buFont typeface="Wingdings" panose="05000000000000000000" pitchFamily="2" charset="2"/>
              <a:buChar char="u"/>
            </a:pPr>
            <a:r>
              <a:rPr lang="en-US" altLang="zh-CN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技术支持</a:t>
            </a:r>
            <a:r>
              <a:rPr lang="zh-CN" altLang="en-US" sz="2400" b="1" dirty="0">
                <a:solidFill>
                  <a:srgbClr val="B34A0D"/>
                </a:solidFill>
                <a:latin typeface="微软雅黑" panose="020B0503020204020204" charset="-122"/>
                <a:sym typeface="+mn-ea"/>
              </a:rPr>
              <a:t>    </a:t>
            </a:r>
            <a:r>
              <a:rPr lang="en-US" altLang="zh-CN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0951-5069347</a:t>
            </a:r>
            <a:endParaRPr lang="en-US" altLang="zh-CN" sz="2400" b="1" dirty="0">
              <a:solidFill>
                <a:srgbClr val="B34A0D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2" indent="0" eaLnBrk="1" hangingPunct="1">
              <a:lnSpc>
                <a:spcPct val="250000"/>
              </a:lnSpc>
              <a:buFont typeface="Wingdings" panose="05000000000000000000" pitchFamily="2" charset="2"/>
              <a:buChar char="u"/>
            </a:pPr>
            <a:r>
              <a:rPr lang="zh-CN" altLang="en-US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  宁夏政采</a:t>
            </a:r>
            <a:r>
              <a:rPr lang="en-US" altLang="zh-CN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zh-CN" altLang="en-US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代理机构群    </a:t>
            </a:r>
            <a:r>
              <a:rPr lang="en-US" altLang="zh-CN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QQ:</a:t>
            </a:r>
            <a:r>
              <a:rPr lang="zh-CN" altLang="en-US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en-US" altLang="zh-CN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499679365</a:t>
            </a:r>
            <a:r>
              <a:rPr lang="en-US" altLang="zh-CN" sz="2400" b="1" dirty="0">
                <a:solidFill>
                  <a:srgbClr val="B34A0D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endParaRPr lang="en-US" altLang="zh-CN" sz="2400" b="1" dirty="0">
              <a:solidFill>
                <a:srgbClr val="B34A0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8853" name="Picture 2" descr="C:\Documents and Settings\Administrator\桌面\318757-130Q010403754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32875" y="4570413"/>
            <a:ext cx="2212975" cy="177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/>
        </p:nvSpPr>
        <p:spPr>
          <a:xfrm>
            <a:off x="0" y="4086225"/>
            <a:ext cx="12192000" cy="155257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12" name="Oval 5"/>
          <p:cNvSpPr/>
          <p:nvPr/>
        </p:nvSpPr>
        <p:spPr>
          <a:xfrm>
            <a:off x="319088" y="4665663"/>
            <a:ext cx="1111250" cy="111125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13" name="Oval 6"/>
          <p:cNvSpPr/>
          <p:nvPr/>
        </p:nvSpPr>
        <p:spPr>
          <a:xfrm>
            <a:off x="2046288" y="4338638"/>
            <a:ext cx="1060450" cy="1060450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14" name="Oval 7"/>
          <p:cNvSpPr/>
          <p:nvPr/>
        </p:nvSpPr>
        <p:spPr>
          <a:xfrm>
            <a:off x="1300163" y="3978275"/>
            <a:ext cx="798513" cy="798513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15" name="Oval 8"/>
          <p:cNvSpPr/>
          <p:nvPr/>
        </p:nvSpPr>
        <p:spPr>
          <a:xfrm>
            <a:off x="1589088" y="5114925"/>
            <a:ext cx="328613" cy="328613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79878" name="TextBox 12"/>
          <p:cNvSpPr txBox="1"/>
          <p:nvPr/>
        </p:nvSpPr>
        <p:spPr>
          <a:xfrm>
            <a:off x="2454275" y="4510088"/>
            <a:ext cx="2409825" cy="10144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latin typeface="Arial Black" panose="020B0A04020102020204" charset="0"/>
                <a:ea typeface="微软雅黑" panose="020B0503020204020204" charset="-122"/>
              </a:rPr>
              <a:t>谢谢！</a:t>
            </a:r>
            <a:endParaRPr lang="zh-CN" altLang="en-US" sz="6000" b="1" dirty="0">
              <a:solidFill>
                <a:schemeClr val="bg1"/>
              </a:solidFill>
              <a:latin typeface="Arial Black" panose="020B0A04020102020204" charset="0"/>
              <a:ea typeface="微软雅黑" panose="020B0503020204020204" charset="-122"/>
            </a:endParaRPr>
          </a:p>
        </p:txBody>
      </p:sp>
      <p:sp>
        <p:nvSpPr>
          <p:cNvPr id="19" name="Diamond 34"/>
          <p:cNvSpPr/>
          <p:nvPr/>
        </p:nvSpPr>
        <p:spPr>
          <a:xfrm>
            <a:off x="8059738" y="3900488"/>
            <a:ext cx="1246188" cy="1247775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20" name="Diamond 35"/>
          <p:cNvSpPr/>
          <p:nvPr/>
        </p:nvSpPr>
        <p:spPr>
          <a:xfrm>
            <a:off x="9472613" y="4764088"/>
            <a:ext cx="782638" cy="782638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21" name="Diamond 36"/>
          <p:cNvSpPr/>
          <p:nvPr/>
        </p:nvSpPr>
        <p:spPr>
          <a:xfrm>
            <a:off x="10375900" y="4159250"/>
            <a:ext cx="531813" cy="531813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22" name="Diamond 37"/>
          <p:cNvSpPr/>
          <p:nvPr/>
        </p:nvSpPr>
        <p:spPr>
          <a:xfrm>
            <a:off x="11618913" y="5103813"/>
            <a:ext cx="531813" cy="531813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23" name="Diamond 38"/>
          <p:cNvSpPr/>
          <p:nvPr/>
        </p:nvSpPr>
        <p:spPr>
          <a:xfrm>
            <a:off x="11410950" y="4943475"/>
            <a:ext cx="434975" cy="433388"/>
          </a:xfrm>
          <a:prstGeom prst="diamond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4" name="Oval 9"/>
          <p:cNvSpPr/>
          <p:nvPr/>
        </p:nvSpPr>
        <p:spPr>
          <a:xfrm>
            <a:off x="3752850" y="1257300"/>
            <a:ext cx="2381250" cy="2381250"/>
          </a:xfrm>
          <a:prstGeom prst="ellipse">
            <a:avLst/>
          </a:prstGeom>
          <a:noFill/>
          <a:ln>
            <a:solidFill>
              <a:srgbClr val="59595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sp>
        <p:nvSpPr>
          <p:cNvPr id="5" name="Oval 10"/>
          <p:cNvSpPr/>
          <p:nvPr/>
        </p:nvSpPr>
        <p:spPr>
          <a:xfrm>
            <a:off x="2568575" y="1104900"/>
            <a:ext cx="2381250" cy="2382838"/>
          </a:xfrm>
          <a:prstGeom prst="ellipse">
            <a:avLst/>
          </a:prstGeom>
          <a:noFill/>
          <a:ln>
            <a:solidFill>
              <a:srgbClr val="59595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endParaRPr lang="en-US" strike="noStrike" noProof="1"/>
          </a:p>
        </p:txBody>
      </p:sp>
      <p:grpSp>
        <p:nvGrpSpPr>
          <p:cNvPr id="79886" name="组合 79"/>
          <p:cNvGrpSpPr/>
          <p:nvPr/>
        </p:nvGrpSpPr>
        <p:grpSpPr>
          <a:xfrm>
            <a:off x="1589088" y="811213"/>
            <a:ext cx="2341562" cy="2344737"/>
            <a:chOff x="6379729" y="2488774"/>
            <a:chExt cx="2513016" cy="2513016"/>
          </a:xfrm>
        </p:grpSpPr>
        <p:sp>
          <p:nvSpPr>
            <p:cNvPr id="10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11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9" name="椭圆 80"/>
          <p:cNvSpPr/>
          <p:nvPr/>
        </p:nvSpPr>
        <p:spPr bwMode="auto">
          <a:xfrm>
            <a:off x="1932717" y="1141997"/>
            <a:ext cx="1691508" cy="1694936"/>
          </a:xfrm>
          <a:prstGeom prst="ellipse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115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9890" name="组合 79"/>
          <p:cNvGrpSpPr/>
          <p:nvPr/>
        </p:nvGrpSpPr>
        <p:grpSpPr>
          <a:xfrm>
            <a:off x="3630613" y="601663"/>
            <a:ext cx="2181225" cy="2184400"/>
            <a:chOff x="6379729" y="2488774"/>
            <a:chExt cx="2513016" cy="2513016"/>
          </a:xfrm>
        </p:grpSpPr>
        <p:sp>
          <p:nvSpPr>
            <p:cNvPr id="31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32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0" name="椭圆 80"/>
          <p:cNvSpPr/>
          <p:nvPr/>
        </p:nvSpPr>
        <p:spPr bwMode="auto">
          <a:xfrm>
            <a:off x="3950515" y="909500"/>
            <a:ext cx="1575477" cy="1578669"/>
          </a:xfrm>
          <a:prstGeom prst="ellipse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0</a:t>
            </a:r>
            <a:endParaRPr kumimoji="0" lang="zh-CN" altLang="en-US" sz="115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9894" name="组合 79"/>
          <p:cNvGrpSpPr/>
          <p:nvPr/>
        </p:nvGrpSpPr>
        <p:grpSpPr>
          <a:xfrm>
            <a:off x="6508750" y="796925"/>
            <a:ext cx="2355850" cy="2359025"/>
            <a:chOff x="6379729" y="2488774"/>
            <a:chExt cx="2513016" cy="2513016"/>
          </a:xfrm>
        </p:grpSpPr>
        <p:sp>
          <p:nvSpPr>
            <p:cNvPr id="40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41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9" name="椭圆 80"/>
          <p:cNvSpPr/>
          <p:nvPr/>
        </p:nvSpPr>
        <p:spPr bwMode="auto">
          <a:xfrm>
            <a:off x="6854479" y="1129845"/>
            <a:ext cx="1701582" cy="1705030"/>
          </a:xfrm>
          <a:prstGeom prst="ellipse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0</a:t>
            </a:r>
            <a:endParaRPr kumimoji="0" lang="zh-CN" altLang="en-US" sz="115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79898" name="组合 79"/>
          <p:cNvGrpSpPr/>
          <p:nvPr/>
        </p:nvGrpSpPr>
        <p:grpSpPr>
          <a:xfrm>
            <a:off x="5019675" y="1946275"/>
            <a:ext cx="1920875" cy="1924050"/>
            <a:chOff x="6379729" y="2488774"/>
            <a:chExt cx="2513016" cy="2513016"/>
          </a:xfrm>
        </p:grpSpPr>
        <p:sp>
          <p:nvSpPr>
            <p:cNvPr id="49" name="任意多边形 82"/>
            <p:cNvSpPr/>
            <p:nvPr/>
          </p:nvSpPr>
          <p:spPr>
            <a:xfrm rot="3738964">
              <a:off x="6379729" y="2488774"/>
              <a:ext cx="2513016" cy="2513016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17000">
                  <a:srgbClr val="FFFFFF"/>
                </a:gs>
                <a:gs pos="88000">
                  <a:srgbClr val="FFFFFF">
                    <a:lumMod val="72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7380000" sx="102000" sy="102000" algn="tr" rotWithShape="0">
                <a:prstClr val="black">
                  <a:alpha val="39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/>
                <a:ea typeface="宋体" panose="02010600030101010101" pitchFamily="2" charset="-122"/>
              </a:endParaRPr>
            </a:p>
          </p:txBody>
        </p:sp>
        <p:sp>
          <p:nvSpPr>
            <p:cNvPr id="50" name="任意多边形 83"/>
            <p:cNvSpPr/>
            <p:nvPr/>
          </p:nvSpPr>
          <p:spPr>
            <a:xfrm rot="16377237">
              <a:off x="6409518" y="2506880"/>
              <a:ext cx="2476803" cy="2476800"/>
            </a:xfrm>
            <a:custGeom>
              <a:avLst/>
              <a:gdLst>
                <a:gd name="connsiteX0" fmla="*/ 0 w 1800200"/>
                <a:gd name="connsiteY0" fmla="*/ 900100 h 1800200"/>
                <a:gd name="connsiteX1" fmla="*/ 263634 w 1800200"/>
                <a:gd name="connsiteY1" fmla="*/ 263633 h 1800200"/>
                <a:gd name="connsiteX2" fmla="*/ 900101 w 1800200"/>
                <a:gd name="connsiteY2" fmla="*/ 1 h 1800200"/>
                <a:gd name="connsiteX3" fmla="*/ 1536568 w 1800200"/>
                <a:gd name="connsiteY3" fmla="*/ 263635 h 1800200"/>
                <a:gd name="connsiteX4" fmla="*/ 1800200 w 1800200"/>
                <a:gd name="connsiteY4" fmla="*/ 900102 h 1800200"/>
                <a:gd name="connsiteX5" fmla="*/ 1536567 w 1800200"/>
                <a:gd name="connsiteY5" fmla="*/ 1536569 h 1800200"/>
                <a:gd name="connsiteX6" fmla="*/ 900100 w 1800200"/>
                <a:gd name="connsiteY6" fmla="*/ 1800202 h 1800200"/>
                <a:gd name="connsiteX7" fmla="*/ 263633 w 1800200"/>
                <a:gd name="connsiteY7" fmla="*/ 1536568 h 1800200"/>
                <a:gd name="connsiteX8" fmla="*/ 0 w 1800200"/>
                <a:gd name="connsiteY8" fmla="*/ 900101 h 1800200"/>
                <a:gd name="connsiteX9" fmla="*/ 0 w 1800200"/>
                <a:gd name="connsiteY9" fmla="*/ 900100 h 180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00200" h="1800200">
                  <a:moveTo>
                    <a:pt x="0" y="900100"/>
                  </a:moveTo>
                  <a:cubicBezTo>
                    <a:pt x="0" y="661379"/>
                    <a:pt x="94832" y="432435"/>
                    <a:pt x="263634" y="263633"/>
                  </a:cubicBezTo>
                  <a:cubicBezTo>
                    <a:pt x="432436" y="94832"/>
                    <a:pt x="661380" y="0"/>
                    <a:pt x="900101" y="1"/>
                  </a:cubicBezTo>
                  <a:cubicBezTo>
                    <a:pt x="1138822" y="1"/>
                    <a:pt x="1367766" y="94833"/>
                    <a:pt x="1536568" y="263635"/>
                  </a:cubicBezTo>
                  <a:cubicBezTo>
                    <a:pt x="1705369" y="432437"/>
                    <a:pt x="1800201" y="661381"/>
                    <a:pt x="1800200" y="900102"/>
                  </a:cubicBezTo>
                  <a:cubicBezTo>
                    <a:pt x="1800200" y="1138823"/>
                    <a:pt x="1705368" y="1367767"/>
                    <a:pt x="1536567" y="1536569"/>
                  </a:cubicBezTo>
                  <a:cubicBezTo>
                    <a:pt x="1367765" y="1705371"/>
                    <a:pt x="1138821" y="1800202"/>
                    <a:pt x="900100" y="1800202"/>
                  </a:cubicBezTo>
                  <a:cubicBezTo>
                    <a:pt x="661379" y="1800202"/>
                    <a:pt x="432435" y="1705370"/>
                    <a:pt x="263633" y="1536568"/>
                  </a:cubicBezTo>
                  <a:cubicBezTo>
                    <a:pt x="94832" y="1367766"/>
                    <a:pt x="0" y="1138822"/>
                    <a:pt x="0" y="900101"/>
                  </a:cubicBezTo>
                  <a:lnTo>
                    <a:pt x="0" y="900100"/>
                  </a:lnTo>
                  <a:close/>
                </a:path>
              </a:pathLst>
            </a:custGeom>
            <a:gradFill flip="none" rotWithShape="1">
              <a:gsLst>
                <a:gs pos="29000">
                  <a:srgbClr val="FFFFFF"/>
                </a:gs>
                <a:gs pos="98000">
                  <a:srgbClr val="FFFFFF">
                    <a:lumMod val="75000"/>
                  </a:srgb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softEdge rad="0"/>
            </a:effec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8" name="椭圆 80"/>
          <p:cNvSpPr/>
          <p:nvPr/>
        </p:nvSpPr>
        <p:spPr bwMode="auto">
          <a:xfrm>
            <a:off x="5301430" y="2217369"/>
            <a:ext cx="1387840" cy="1390651"/>
          </a:xfrm>
          <a:prstGeom prst="ellipse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>
            <a:innerShdw blurRad="63500" dist="25400" dir="18660000">
              <a:prstClr val="black">
                <a:alpha val="35000"/>
              </a:prstClr>
            </a:inn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endParaRPr kumimoji="0" lang="zh-CN" altLang="en-US" sz="11500" b="0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自定义 1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25B7C0"/>
      </a:accent1>
      <a:accent2>
        <a:srgbClr val="F6A500"/>
      </a:accent2>
      <a:accent3>
        <a:srgbClr val="585858"/>
      </a:accent3>
      <a:accent4>
        <a:srgbClr val="FD7104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29000">
              <a:srgbClr val="FFFFFF"/>
            </a:gs>
            <a:gs pos="98000">
              <a:srgbClr val="FFFFFF">
                <a:lumMod val="75000"/>
              </a:srgbClr>
            </a:gs>
          </a:gsLst>
          <a:lin ang="2700000" scaled="1"/>
          <a:tileRect/>
        </a:gradFill>
        <a:ln w="25400" cap="flat" cmpd="sng" algn="ctr">
          <a:noFill/>
          <a:prstDash val="solid"/>
        </a:ln>
        <a:effectLst>
          <a:softEdge rad="0"/>
        </a:effectLst>
      </a:spPr>
      <a:bodyPr anchor="ctr"/>
      <a:lstStyle>
        <a:defPPr marL="0" marR="0" indent="0" algn="ctr" defTabSz="91440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sz="1800" b="0" i="0" u="none" strike="noStrike" kern="0" cap="none" spc="0" normalizeH="0" baseline="0" noProof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1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25B7C0"/>
      </a:accent1>
      <a:accent2>
        <a:srgbClr val="F6A500"/>
      </a:accent2>
      <a:accent3>
        <a:srgbClr val="585858"/>
      </a:accent3>
      <a:accent4>
        <a:srgbClr val="FD7104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29000">
              <a:srgbClr val="FFFFFF"/>
            </a:gs>
            <a:gs pos="98000">
              <a:srgbClr val="FFFFFF">
                <a:lumMod val="75000"/>
              </a:srgbClr>
            </a:gs>
          </a:gsLst>
          <a:lin ang="2700000" scaled="1"/>
          <a:tileRect/>
        </a:gradFill>
        <a:ln w="25400" cap="flat" cmpd="sng" algn="ctr">
          <a:noFill/>
          <a:prstDash val="solid"/>
        </a:ln>
        <a:effectLst>
          <a:softEdge rad="0"/>
        </a:effectLst>
      </a:spPr>
      <a:bodyPr anchor="ctr"/>
      <a:lstStyle>
        <a:defPPr marL="0" marR="0" indent="0" algn="ctr" defTabSz="91440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sz="1800" b="0" i="0" u="none" strike="noStrike" kern="0" cap="none" spc="0" normalizeH="0" baseline="0" noProof="0" smtClean="0">
            <a:ln>
              <a:noFill/>
            </a:ln>
            <a:solidFill>
              <a:srgbClr val="FFFFFF"/>
            </a:solidFill>
            <a:effectLst/>
            <a:uLnTx/>
            <a:uFillTx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2374</Words>
  <Application>WPS 演示</Application>
  <PresentationFormat>宽屏</PresentationFormat>
  <Paragraphs>367</Paragraphs>
  <Slides>75</Slides>
  <Notes>51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75</vt:i4>
      </vt:variant>
    </vt:vector>
  </HeadingPairs>
  <TitlesOfParts>
    <vt:vector size="85" baseType="lpstr">
      <vt:lpstr>Arial</vt:lpstr>
      <vt:lpstr>宋体</vt:lpstr>
      <vt:lpstr>Wingdings</vt:lpstr>
      <vt:lpstr>微软雅黑</vt:lpstr>
      <vt:lpstr>Arial</vt:lpstr>
      <vt:lpstr>Arial Black</vt:lpstr>
      <vt:lpstr>Arial Unicode MS</vt:lpstr>
      <vt:lpstr>Calibri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MOMODASUCAI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MOMODA</dc:creator>
  <cp:lastModifiedBy>封存1423307914</cp:lastModifiedBy>
  <cp:revision>473</cp:revision>
  <dcterms:created xsi:type="dcterms:W3CDTF">2014-11-06T06:08:00Z</dcterms:created>
  <dcterms:modified xsi:type="dcterms:W3CDTF">2020-09-17T13:43:08Z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